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2"/>
  </p:notesMasterIdLst>
  <p:handoutMasterIdLst>
    <p:handoutMasterId r:id="rId13"/>
  </p:handoutMasterIdLst>
  <p:sldIdLst>
    <p:sldId id="268" r:id="rId3"/>
    <p:sldId id="269" r:id="rId4"/>
    <p:sldId id="830" r:id="rId5"/>
    <p:sldId id="833" r:id="rId6"/>
    <p:sldId id="836" r:id="rId7"/>
    <p:sldId id="835" r:id="rId8"/>
    <p:sldId id="837" r:id="rId9"/>
    <p:sldId id="838" r:id="rId10"/>
    <p:sldId id="83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9058" autoAdjust="0"/>
  </p:normalViewPr>
  <p:slideViewPr>
    <p:cSldViewPr showGuides="1">
      <p:cViewPr varScale="1">
        <p:scale>
          <a:sx n="57" d="100"/>
          <a:sy n="57" d="100"/>
        </p:scale>
        <p:origin x="756" y="32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noProof="0" dirty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69463" indent="0" algn="ctr">
              <a:buNone/>
              <a:defRPr/>
            </a:lvl2pPr>
            <a:lvl3pPr marL="738927" indent="0" algn="ctr">
              <a:buNone/>
              <a:defRPr/>
            </a:lvl3pPr>
            <a:lvl4pPr marL="1108390" indent="0" algn="ctr">
              <a:buNone/>
              <a:defRPr/>
            </a:lvl4pPr>
            <a:lvl5pPr marL="1477853" indent="0" algn="ctr">
              <a:buNone/>
              <a:defRPr/>
            </a:lvl5pPr>
            <a:lvl6pPr marL="1847317" indent="0" algn="ctr">
              <a:buNone/>
              <a:defRPr/>
            </a:lvl6pPr>
            <a:lvl7pPr marL="2216780" indent="0" algn="ctr">
              <a:buNone/>
              <a:defRPr/>
            </a:lvl7pPr>
            <a:lvl8pPr marL="2586243" indent="0" algn="ctr">
              <a:buNone/>
              <a:defRPr/>
            </a:lvl8pPr>
            <a:lvl9pPr marL="295570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031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187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  <a:prstGeom prst="rect">
            <a:avLst/>
          </a:prstGeom>
        </p:spPr>
        <p:txBody>
          <a:bodyPr anchor="t"/>
          <a:lstStyle>
            <a:lvl1pPr algn="l">
              <a:defRPr sz="323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16"/>
            </a:lvl1pPr>
            <a:lvl2pPr marL="369463" indent="0">
              <a:buNone/>
              <a:defRPr sz="1455"/>
            </a:lvl2pPr>
            <a:lvl3pPr marL="738927" indent="0">
              <a:buNone/>
              <a:defRPr sz="1293"/>
            </a:lvl3pPr>
            <a:lvl4pPr marL="1108390" indent="0">
              <a:buNone/>
              <a:defRPr sz="1131"/>
            </a:lvl4pPr>
            <a:lvl5pPr marL="1477853" indent="0">
              <a:buNone/>
              <a:defRPr sz="1131"/>
            </a:lvl5pPr>
            <a:lvl6pPr marL="1847317" indent="0">
              <a:buNone/>
              <a:defRPr sz="1131"/>
            </a:lvl6pPr>
            <a:lvl7pPr marL="2216780" indent="0">
              <a:buNone/>
              <a:defRPr sz="1131"/>
            </a:lvl7pPr>
            <a:lvl8pPr marL="2586243" indent="0">
              <a:buNone/>
              <a:defRPr sz="1131"/>
            </a:lvl8pPr>
            <a:lvl9pPr marL="2955707" indent="0">
              <a:buNone/>
              <a:defRPr sz="113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2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6687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576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36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6143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0271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6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99251" y="183962"/>
            <a:ext cx="2364768" cy="588297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807" y="2796853"/>
            <a:ext cx="6383781" cy="1944216"/>
          </a:xfrm>
          <a:noFill/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noProof="0" dirty="0"/>
              <a:t>Mastertitelformat</a:t>
            </a:r>
            <a:endParaRPr lang="en-US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pic>
        <p:nvPicPr>
          <p:cNvPr id="1029" name="Picture 5" descr="N:\goettlic\My Documents\My_Doku_H\Project\SEI\Logos\SEI_without_text_hel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1171575" cy="1609725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 userDrawn="1"/>
        </p:nvSpPr>
        <p:spPr>
          <a:xfrm>
            <a:off x="819175" y="2132856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08076" y="3444096"/>
            <a:ext cx="234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/>
              <a:t>Gastgeber</a:t>
            </a:r>
            <a:r>
              <a:rPr lang="en-GB" sz="3200" b="1" dirty="0"/>
              <a:t>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85E41D-17D4-486B-A712-840B4C4BA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5" y="4875649"/>
            <a:ext cx="2479711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  <a:prstGeom prst="rect">
            <a:avLst/>
          </a:prstGeom>
        </p:spPr>
        <p:txBody>
          <a:bodyPr/>
          <a:lstStyle>
            <a:lvl1pPr>
              <a:defRPr sz="2586"/>
            </a:lvl1pPr>
            <a:lvl2pPr>
              <a:defRPr sz="2263"/>
            </a:lvl2pPr>
            <a:lvl3pPr>
              <a:defRPr sz="1939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30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86"/>
            </a:lvl1pPr>
            <a:lvl2pPr marL="369463" indent="0">
              <a:buNone/>
              <a:defRPr sz="2263"/>
            </a:lvl2pPr>
            <a:lvl3pPr marL="738927" indent="0">
              <a:buNone/>
              <a:defRPr sz="1939"/>
            </a:lvl3pPr>
            <a:lvl4pPr marL="1108390" indent="0">
              <a:buNone/>
              <a:defRPr sz="1616"/>
            </a:lvl4pPr>
            <a:lvl5pPr marL="1477853" indent="0">
              <a:buNone/>
              <a:defRPr sz="1616"/>
            </a:lvl5pPr>
            <a:lvl6pPr marL="1847317" indent="0">
              <a:buNone/>
              <a:defRPr sz="1616"/>
            </a:lvl6pPr>
            <a:lvl7pPr marL="2216780" indent="0">
              <a:buNone/>
              <a:defRPr sz="1616"/>
            </a:lvl7pPr>
            <a:lvl8pPr marL="2586243" indent="0">
              <a:buNone/>
              <a:defRPr sz="1616"/>
            </a:lvl8pPr>
            <a:lvl9pPr marL="2955707" indent="0">
              <a:buNone/>
              <a:defRPr sz="161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38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0230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656" y="274865"/>
            <a:ext cx="2057657" cy="585107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274865"/>
            <a:ext cx="6049818" cy="5851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50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2566" y="0"/>
            <a:ext cx="9141434" cy="6858000"/>
            <a:chOff x="0" y="0"/>
            <a:chExt cx="5758" cy="4320"/>
          </a:xfrm>
        </p:grpSpPr>
        <p:sp>
          <p:nvSpPr>
            <p:cNvPr id="10670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2" name="Rectangle 10"/>
            <p:cNvSpPr>
              <a:spLocks noChangeArrowheads="1"/>
            </p:cNvSpPr>
            <p:nvPr/>
          </p:nvSpPr>
          <p:spPr bwMode="auto">
            <a:xfrm>
              <a:off x="1926" y="4227"/>
              <a:ext cx="383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30" name="Grafik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276"/>
            <a:stretch>
              <a:fillRect/>
            </a:stretch>
          </p:blipFill>
          <p:spPr bwMode="auto">
            <a:xfrm>
              <a:off x="4458" y="3249"/>
              <a:ext cx="109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Bild 4" descr="DDC_Sticker_groß_Schatten_RGB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3294"/>
              <a:ext cx="635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70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1" cy="18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6" name="Rectangle 6"/>
            <p:cNvSpPr>
              <a:spLocks noChangeArrowheads="1"/>
            </p:cNvSpPr>
            <p:nvPr/>
          </p:nvSpPr>
          <p:spPr bwMode="auto">
            <a:xfrm>
              <a:off x="0" y="4046"/>
              <a:ext cx="1927" cy="93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7" name="Rectangle 7"/>
            <p:cNvSpPr>
              <a:spLocks noChangeArrowheads="1"/>
            </p:cNvSpPr>
            <p:nvPr/>
          </p:nvSpPr>
          <p:spPr bwMode="auto">
            <a:xfrm>
              <a:off x="0" y="4229"/>
              <a:ext cx="1927" cy="91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8" name="Rectangle 8"/>
            <p:cNvSpPr>
              <a:spLocks noChangeArrowheads="1"/>
            </p:cNvSpPr>
            <p:nvPr/>
          </p:nvSpPr>
          <p:spPr bwMode="auto">
            <a:xfrm>
              <a:off x="1926" y="4137"/>
              <a:ext cx="1926" cy="91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9" name="Rectangle 9"/>
            <p:cNvSpPr>
              <a:spLocks noChangeArrowheads="1"/>
            </p:cNvSpPr>
            <p:nvPr/>
          </p:nvSpPr>
          <p:spPr bwMode="auto">
            <a:xfrm>
              <a:off x="0" y="4137"/>
              <a:ext cx="19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42747" y="6668861"/>
            <a:ext cx="6020314" cy="22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194" tIns="44597" rIns="89194" bIns="44597">
            <a:spAutoFit/>
          </a:bodyPr>
          <a:lstStyle>
            <a:lvl1pPr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96938" indent="-34448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953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93198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482850" indent="-27463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9400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3972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8544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3116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889" b="0" dirty="0">
                <a:latin typeface="Arial" charset="0"/>
                <a:cs typeface="Arial" charset="0"/>
              </a:rPr>
              <a:t>Peter </a:t>
            </a:r>
            <a:r>
              <a:rPr lang="de-DE" altLang="de-DE" sz="889" b="0" dirty="0" err="1">
                <a:latin typeface="Arial" charset="0"/>
                <a:cs typeface="Arial" charset="0"/>
              </a:rPr>
              <a:t>Kaever</a:t>
            </a:r>
            <a:r>
              <a:rPr lang="de-DE" altLang="de-DE" sz="889" b="0">
                <a:latin typeface="Arial" charset="0"/>
                <a:cs typeface="Arial" charset="0"/>
              </a:rPr>
              <a:t>  I   Zentralabteilung Forschungstechnik  I  www.hzdr.de</a:t>
            </a:r>
            <a:endParaRPr lang="de-DE" altLang="de-DE" sz="1778" b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2pPr>
      <a:lvl3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3pPr>
      <a:lvl4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4pPr>
      <a:lvl5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5pPr>
      <a:lvl6pPr marL="36946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6pPr>
      <a:lvl7pPr marL="738927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7pPr>
      <a:lvl8pPr marL="1108390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8pPr>
      <a:lvl9pPr marL="147785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34827" indent="-33482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52">
          <a:solidFill>
            <a:schemeClr val="tx1"/>
          </a:solidFill>
          <a:latin typeface="+mn-lt"/>
          <a:ea typeface="+mn-ea"/>
          <a:cs typeface="+mn-cs"/>
        </a:defRPr>
      </a:lvl1pPr>
      <a:lvl2pPr marL="724816" indent="-278381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48">
          <a:solidFill>
            <a:schemeClr val="tx1"/>
          </a:solidFill>
          <a:latin typeface="+mn-lt"/>
          <a:cs typeface="+mn-cs"/>
        </a:defRPr>
      </a:lvl2pPr>
      <a:lvl3pPr marL="1114805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43">
          <a:solidFill>
            <a:schemeClr val="tx1"/>
          </a:solidFill>
          <a:latin typeface="+mn-lt"/>
          <a:cs typeface="+mn-cs"/>
        </a:defRPr>
      </a:lvl3pPr>
      <a:lvl4pPr marL="1561240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39">
          <a:solidFill>
            <a:schemeClr val="tx1"/>
          </a:solidFill>
          <a:latin typeface="+mn-lt"/>
          <a:cs typeface="+mn-cs"/>
        </a:defRPr>
      </a:lvl4pPr>
      <a:lvl5pPr marL="2006391" indent="-221935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39">
          <a:solidFill>
            <a:schemeClr val="tx1"/>
          </a:solidFill>
          <a:latin typeface="+mn-lt"/>
          <a:cs typeface="+mn-cs"/>
        </a:defRPr>
      </a:lvl5pPr>
      <a:lvl6pPr marL="237585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6pPr>
      <a:lvl7pPr marL="2745318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7pPr>
      <a:lvl8pPr marL="3114781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8pPr>
      <a:lvl9pPr marL="348424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46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892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39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785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31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678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24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570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5652120" y="5589240"/>
            <a:ext cx="1800200" cy="7003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Peter </a:t>
            </a:r>
            <a:r>
              <a:rPr lang="en-US" dirty="0" err="1"/>
              <a:t>Göttlicher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20. </a:t>
            </a:r>
            <a:r>
              <a:rPr lang="en-US" dirty="0" err="1"/>
              <a:t>März</a:t>
            </a:r>
            <a:r>
              <a:rPr lang="en-US" dirty="0"/>
              <a:t> 2024</a:t>
            </a:r>
          </a:p>
        </p:txBody>
      </p:sp>
      <p:pic>
        <p:nvPicPr>
          <p:cNvPr id="1026" name="Picture 2" descr="H:\My Documents\My_Doku_H\Project\SEI\Logos\SEI_with_text_pos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6120680" cy="127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340768"/>
            <a:ext cx="476386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Ausschuss</a:t>
            </a:r>
            <a:r>
              <a:rPr lang="en-GB" sz="3200" dirty="0">
                <a:solidFill>
                  <a:srgbClr val="FF0000"/>
                </a:solidFill>
              </a:rPr>
              <a:t> – SEI-</a:t>
            </a:r>
            <a:r>
              <a:rPr lang="en-GB" sz="3200" dirty="0" err="1">
                <a:solidFill>
                  <a:srgbClr val="FF0000"/>
                </a:solidFill>
              </a:rPr>
              <a:t>Tagung</a:t>
            </a:r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/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GB" sz="3200" dirty="0"/>
          </a:p>
          <a:p>
            <a:r>
              <a:rPr lang="de-DE" sz="1600" dirty="0"/>
              <a:t>vom</a:t>
            </a:r>
            <a:r>
              <a:rPr lang="en-GB" sz="1600" dirty="0"/>
              <a:t> 20. </a:t>
            </a:r>
            <a:r>
              <a:rPr lang="en-GB" sz="1600" dirty="0" err="1"/>
              <a:t>März</a:t>
            </a:r>
            <a:r>
              <a:rPr lang="en-GB" sz="16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8629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287" y="832558"/>
            <a:ext cx="83534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Hybird</a:t>
            </a:r>
            <a:r>
              <a:rPr lang="en-US" sz="2400" dirty="0"/>
              <a:t> Format</a:t>
            </a:r>
            <a:r>
              <a:rPr lang="de-DE" sz="2400" dirty="0"/>
              <a:t> </a:t>
            </a:r>
          </a:p>
          <a:p>
            <a:r>
              <a:rPr lang="en-US" sz="2400" dirty="0"/>
              <a:t>	H</a:t>
            </a:r>
            <a:r>
              <a:rPr lang="de-DE" sz="2400" dirty="0" err="1"/>
              <a:t>ost</a:t>
            </a:r>
            <a:r>
              <a:rPr lang="de-DE" sz="2400" dirty="0"/>
              <a:t> Labor: </a:t>
            </a:r>
          </a:p>
          <a:p>
            <a:r>
              <a:rPr lang="de-DE" sz="2400" dirty="0"/>
              <a:t>	</a:t>
            </a:r>
          </a:p>
          <a:p>
            <a:endParaRPr lang="en-US" sz="2400" dirty="0"/>
          </a:p>
          <a:p>
            <a:r>
              <a:rPr lang="de-DE" sz="2400" dirty="0"/>
              <a:t>Es waren meist &gt;35 Teilnehmende an den Session</a:t>
            </a:r>
          </a:p>
          <a:p>
            <a:r>
              <a:rPr lang="de-DE" sz="2400" dirty="0"/>
              <a:t>Es waren fast immer ein paar remote zugeschaltet.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Das erfordert Disziplin bei den Fragen/Diskussion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Aber er ermöglicht Teilnahme ohne Reise</a:t>
            </a:r>
          </a:p>
          <a:p>
            <a:endParaRPr lang="de-DE" sz="2400" dirty="0"/>
          </a:p>
          <a:p>
            <a:r>
              <a:rPr lang="de-DE" sz="2400" dirty="0"/>
              <a:t>Trotzdem war auch mehrfach der Wunsch: “Präsenz”</a:t>
            </a:r>
          </a:p>
          <a:p>
            <a:endParaRPr lang="de-DE" sz="2400" dirty="0"/>
          </a:p>
          <a:p>
            <a:r>
              <a:rPr lang="de-DE" sz="2400" dirty="0"/>
              <a:t>Nächste Tagung im Hybrid-Format</a:t>
            </a:r>
          </a:p>
          <a:p>
            <a:r>
              <a:rPr lang="de-DE" sz="2400" dirty="0"/>
              <a:t>	Reisekostenbegrenzungen durch Geldgeber,  Umwelt</a:t>
            </a:r>
          </a:p>
          <a:p>
            <a:r>
              <a:rPr lang="de-DE" sz="2400" dirty="0"/>
              <a:t>Vor Ort hat aber auch sehr viele Gespräche in den Pausen.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Ablauf</a:t>
            </a:r>
            <a:endParaRPr lang="de-D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C2BF0A-D239-4B49-B85E-80EDE6B06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5578"/>
            <a:ext cx="41338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2725" y="980728"/>
            <a:ext cx="73877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Breites</a:t>
            </a:r>
            <a:r>
              <a:rPr lang="en-US" sz="2400" dirty="0"/>
              <a:t> Spektrum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Vorträge</a:t>
            </a:r>
            <a:endParaRPr lang="de-D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37B7D-A0E2-4BF3-A66E-58EAB24B90DA}"/>
              </a:ext>
            </a:extLst>
          </p:cNvPr>
          <p:cNvSpPr/>
          <p:nvPr/>
        </p:nvSpPr>
        <p:spPr>
          <a:xfrm>
            <a:off x="683568" y="174324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Datenaustausch: Kommunikation, Netzwerke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Kontrollen</a:t>
            </a:r>
            <a:r>
              <a:rPr lang="en-US" sz="2400" dirty="0"/>
              <a:t>, </a:t>
            </a:r>
            <a:r>
              <a:rPr lang="en-US" sz="2400" dirty="0" err="1"/>
              <a:t>spezielle</a:t>
            </a:r>
            <a:r>
              <a:rPr lang="en-US" sz="2400" dirty="0"/>
              <a:t> LabView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RFSoC</a:t>
            </a:r>
            <a:r>
              <a:rPr lang="en-US" sz="2400" dirty="0"/>
              <a:t>:  RF bis FPGA, </a:t>
            </a:r>
            <a:r>
              <a:rPr lang="en-US" sz="2400" dirty="0" err="1"/>
              <a:t>uC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Chip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Messen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Sicherheit</a:t>
            </a:r>
            <a:endParaRPr lang="de-DE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D501FD-0A0F-4832-8F2D-733A4BBE3708}"/>
              </a:ext>
            </a:extLst>
          </p:cNvPr>
          <p:cNvSpPr txBox="1"/>
          <p:nvPr/>
        </p:nvSpPr>
        <p:spPr>
          <a:xfrm>
            <a:off x="539552" y="4397048"/>
            <a:ext cx="3743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Thema</a:t>
            </a:r>
            <a:r>
              <a:rPr lang="en-US" sz="2000" b="1" dirty="0"/>
              <a:t>: </a:t>
            </a:r>
            <a:r>
              <a:rPr lang="en-US" sz="2000" b="1" dirty="0" err="1"/>
              <a:t>Nächster</a:t>
            </a:r>
            <a:r>
              <a:rPr lang="en-US" sz="2000" b="1" dirty="0"/>
              <a:t> Workshop?</a:t>
            </a:r>
          </a:p>
          <a:p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67113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466C-8860-4CF5-88EC-3736C37C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3F876-7B99-4DB6-A81C-8C1DAA42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FB517-2AAB-40B4-9A86-313B4A7F8FC7}"/>
              </a:ext>
            </a:extLst>
          </p:cNvPr>
          <p:cNvSpPr txBox="1"/>
          <p:nvPr/>
        </p:nvSpPr>
        <p:spPr>
          <a:xfrm>
            <a:off x="395287" y="1196752"/>
            <a:ext cx="786625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Ziel war OFFENE Diskussion für ein gemeinsames Thema</a:t>
            </a:r>
          </a:p>
          <a:p>
            <a:endParaRPr lang="de-DE" sz="1600" dirty="0"/>
          </a:p>
          <a:p>
            <a:r>
              <a:rPr lang="de-DE" sz="1600" dirty="0"/>
              <a:t>2024: 	</a:t>
            </a:r>
            <a:r>
              <a:rPr lang="de-DE" sz="1600" dirty="0" err="1"/>
              <a:t>LabView</a:t>
            </a:r>
            <a:r>
              <a:rPr lang="de-DE" sz="1600" dirty="0"/>
              <a:t>: Einsatz und Zukunft</a:t>
            </a:r>
          </a:p>
          <a:p>
            <a:r>
              <a:rPr lang="de-DE" sz="1600" dirty="0"/>
              <a:t>2023:	</a:t>
            </a:r>
            <a:r>
              <a:rPr lang="de-DE" dirty="0"/>
              <a:t>Analog -- </a:t>
            </a:r>
            <a:r>
              <a:rPr lang="de-DE" dirty="0" err="1"/>
              <a:t>ASIC's</a:t>
            </a:r>
            <a:r>
              <a:rPr lang="de-DE" dirty="0"/>
              <a:t> </a:t>
            </a:r>
            <a:endParaRPr lang="de-DE" sz="1600" dirty="0"/>
          </a:p>
          <a:p>
            <a:r>
              <a:rPr lang="de-DE" sz="1600" dirty="0"/>
              <a:t>2022:  	Künstliche Intelligenz </a:t>
            </a:r>
          </a:p>
          <a:p>
            <a:r>
              <a:rPr lang="en-US" sz="1600" dirty="0"/>
              <a:t>2</a:t>
            </a:r>
            <a:r>
              <a:rPr lang="de-DE" sz="1600" dirty="0"/>
              <a:t>021: 	Standards und Dokumentation in Entwicklung, Fertigung und Zertifizierung</a:t>
            </a:r>
          </a:p>
          <a:p>
            <a:r>
              <a:rPr lang="en-US" sz="1600" dirty="0"/>
              <a:t>2020:		</a:t>
            </a:r>
            <a:r>
              <a:rPr lang="en-US" sz="1600" dirty="0" err="1"/>
              <a:t>ausgefallen</a:t>
            </a:r>
            <a:r>
              <a:rPr lang="en-US" sz="1600" dirty="0"/>
              <a:t> </a:t>
            </a:r>
            <a:r>
              <a:rPr lang="en-US" sz="1600" dirty="0" err="1"/>
              <a:t>wegen</a:t>
            </a:r>
            <a:r>
              <a:rPr lang="en-US" sz="1600" dirty="0"/>
              <a:t> CORONA</a:t>
            </a:r>
          </a:p>
          <a:p>
            <a:r>
              <a:rPr lang="en-US" sz="1600" dirty="0"/>
              <a:t>2</a:t>
            </a:r>
            <a:r>
              <a:rPr lang="de-DE" sz="1600" dirty="0"/>
              <a:t>019:	Testen</a:t>
            </a:r>
          </a:p>
          <a:p>
            <a:r>
              <a:rPr lang="en-US" sz="1600" dirty="0"/>
              <a:t>2</a:t>
            </a:r>
            <a:r>
              <a:rPr lang="de-DE" sz="1600" dirty="0"/>
              <a:t>018:	FPGA-basierte DAQ-Systeme</a:t>
            </a:r>
          </a:p>
          <a:p>
            <a:r>
              <a:rPr lang="en-US" sz="1600" dirty="0"/>
              <a:t>2</a:t>
            </a:r>
            <a:r>
              <a:rPr lang="de-DE" sz="1600" dirty="0"/>
              <a:t>017:	ASIC</a:t>
            </a:r>
          </a:p>
          <a:p>
            <a:r>
              <a:rPr lang="en-US" sz="1600" dirty="0"/>
              <a:t>2</a:t>
            </a:r>
            <a:r>
              <a:rPr lang="de-DE" sz="1600" dirty="0"/>
              <a:t>016:	Kontrollsysteme</a:t>
            </a:r>
          </a:p>
          <a:p>
            <a:r>
              <a:rPr lang="en-US" sz="1600" dirty="0"/>
              <a:t>2</a:t>
            </a:r>
            <a:r>
              <a:rPr lang="de-DE" sz="1600" dirty="0"/>
              <a:t>015:	Analoge und Mixed-Mode Simulation</a:t>
            </a:r>
          </a:p>
          <a:p>
            <a:r>
              <a:rPr lang="en-US" sz="1600" dirty="0"/>
              <a:t>2</a:t>
            </a:r>
            <a:r>
              <a:rPr lang="de-DE" sz="1600" dirty="0"/>
              <a:t>014:	Mikro-Controller, SPS, Kontroll-Systeme</a:t>
            </a:r>
          </a:p>
          <a:p>
            <a:r>
              <a:rPr lang="en-US" sz="1600" dirty="0"/>
              <a:t>2</a:t>
            </a:r>
            <a:r>
              <a:rPr lang="de-DE" sz="1600" dirty="0"/>
              <a:t>013:	EMV</a:t>
            </a:r>
          </a:p>
          <a:p>
            <a:endParaRPr lang="de-DE" sz="1600" dirty="0"/>
          </a:p>
          <a:p>
            <a:r>
              <a:rPr lang="de-DE" sz="2000" dirty="0"/>
              <a:t>Das zeigt das breite Spektrum der Arbeiten an den Zentren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Einige Themen führten zu Zusammenarbeiten oder technischen </a:t>
            </a:r>
          </a:p>
          <a:p>
            <a:r>
              <a:rPr lang="de-DE" sz="2000" dirty="0"/>
              <a:t>	Austausch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Ziele offene Diskussion und deshalb vom Workshop nur eine</a:t>
            </a:r>
          </a:p>
          <a:p>
            <a:r>
              <a:rPr lang="de-DE" sz="2000" dirty="0"/>
              <a:t>	 Zusammenfassung und keine dokumentierten Beiträge</a:t>
            </a:r>
          </a:p>
        </p:txBody>
      </p:sp>
    </p:spTree>
    <p:extLst>
      <p:ext uri="{BB962C8B-B14F-4D97-AF65-F5344CB8AC3E}">
        <p14:creationId xmlns:p14="http://schemas.microsoft.com/office/powerpoint/2010/main" val="243900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256A-50B5-4BA2-8E9D-7BEB5202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29D11-C2BB-4B38-A32D-C3334E54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A2292-41DD-479B-A749-DA49D020836F}"/>
              </a:ext>
            </a:extLst>
          </p:cNvPr>
          <p:cNvSpPr txBox="1"/>
          <p:nvPr/>
        </p:nvSpPr>
        <p:spPr>
          <a:xfrm flipH="1">
            <a:off x="781482" y="1412776"/>
            <a:ext cx="66764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Ich </a:t>
            </a:r>
            <a:r>
              <a:rPr lang="en-US" sz="2000" dirty="0" err="1"/>
              <a:t>brauche</a:t>
            </a:r>
            <a:r>
              <a:rPr lang="en-US" sz="2000" dirty="0"/>
              <a:t> von JEDEM Sprecher/in </a:t>
            </a:r>
            <a:r>
              <a:rPr lang="en-US" sz="2000" dirty="0" err="1"/>
              <a:t>eine</a:t>
            </a:r>
            <a:r>
              <a:rPr lang="en-US" sz="2000" dirty="0"/>
              <a:t> E-Mail: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Soll ich so </a:t>
            </a:r>
            <a:r>
              <a:rPr lang="en-US" sz="2000" dirty="0" err="1"/>
              <a:t>übernehmen</a:t>
            </a:r>
            <a:r>
              <a:rPr lang="en-US" sz="2000" dirty="0"/>
              <a:t>, </a:t>
            </a:r>
            <a:r>
              <a:rPr lang="en-US" sz="2000" dirty="0" err="1"/>
              <a:t>wie</a:t>
            </a:r>
            <a:r>
              <a:rPr lang="en-US" sz="2000" dirty="0"/>
              <a:t> auf der INDICO-</a:t>
            </a:r>
            <a:r>
              <a:rPr lang="en-US" sz="2000" dirty="0" err="1"/>
              <a:t>Siete</a:t>
            </a:r>
            <a:r>
              <a:rPr lang="en-US" sz="2000" dirty="0"/>
              <a:t> </a:t>
            </a:r>
            <a:r>
              <a:rPr lang="en-US" sz="2000" dirty="0" err="1"/>
              <a:t>steht</a:t>
            </a:r>
            <a:r>
              <a:rPr lang="en-US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en-US" sz="2000" dirty="0" err="1"/>
              <a:t>Gibt</a:t>
            </a:r>
            <a:r>
              <a:rPr lang="en-US" sz="2000" dirty="0"/>
              <a:t> es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Überarbeitung</a:t>
            </a:r>
            <a:r>
              <a:rPr lang="en-US" sz="2000" dirty="0"/>
              <a:t> </a:t>
            </a:r>
            <a:r>
              <a:rPr lang="en-US" sz="2000" dirty="0" err="1"/>
              <a:t>oder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Ausarbeitung</a:t>
            </a:r>
            <a:r>
              <a:rPr lang="en-US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Soll gar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veröffentlicht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?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 err="1"/>
              <a:t>Konversion</a:t>
            </a:r>
            <a:r>
              <a:rPr lang="en-US" sz="2000" dirty="0"/>
              <a:t> </a:t>
            </a:r>
            <a:r>
              <a:rPr lang="en-US" sz="2000" dirty="0" err="1"/>
              <a:t>meinerseits</a:t>
            </a:r>
            <a:r>
              <a:rPr lang="en-US" sz="2000" dirty="0"/>
              <a:t> </a:t>
            </a:r>
            <a:r>
              <a:rPr lang="en-US" sz="2000" dirty="0" err="1"/>
              <a:t>macht</a:t>
            </a:r>
            <a:r>
              <a:rPr lang="en-US" sz="2000" dirty="0"/>
              <a:t> </a:t>
            </a:r>
            <a:r>
              <a:rPr lang="en-US" sz="2000" dirty="0" err="1"/>
              <a:t>erst</a:t>
            </a:r>
            <a:r>
              <a:rPr lang="en-US" sz="2000" dirty="0"/>
              <a:t> Sinn, </a:t>
            </a:r>
            <a:r>
              <a:rPr lang="en-US" sz="2000" dirty="0" err="1"/>
              <a:t>wenn</a:t>
            </a:r>
            <a:r>
              <a:rPr lang="en-US" sz="2000" dirty="0"/>
              <a:t> ich es von </a:t>
            </a:r>
            <a:r>
              <a:rPr lang="en-US" sz="2000" dirty="0" err="1"/>
              <a:t>allen</a:t>
            </a:r>
            <a:r>
              <a:rPr lang="en-US" sz="2000" dirty="0"/>
              <a:t> </a:t>
            </a:r>
            <a:r>
              <a:rPr lang="en-US" sz="2000" dirty="0" err="1"/>
              <a:t>habe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Sonst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</a:t>
            </a:r>
            <a:r>
              <a:rPr lang="en-US" sz="2000" dirty="0" err="1"/>
              <a:t>dass</a:t>
            </a:r>
            <a:r>
              <a:rPr lang="en-US" sz="2000" dirty="0"/>
              <a:t> Software-Upgrades die </a:t>
            </a:r>
            <a:r>
              <a:rPr lang="en-US" sz="2000" dirty="0" err="1"/>
              <a:t>Konversionen</a:t>
            </a:r>
            <a:r>
              <a:rPr lang="en-US" sz="2000" dirty="0"/>
              <a:t> </a:t>
            </a:r>
            <a:r>
              <a:rPr lang="en-US" sz="2000" dirty="0" err="1"/>
              <a:t>unterschiedlich</a:t>
            </a:r>
            <a:r>
              <a:rPr lang="en-US" sz="2000" dirty="0"/>
              <a:t> </a:t>
            </a:r>
            <a:r>
              <a:rPr lang="en-US" sz="2000" dirty="0" err="1"/>
              <a:t>machen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/>
              <a:t>Also </a:t>
            </a:r>
            <a:r>
              <a:rPr lang="en-US" sz="2000" dirty="0" err="1"/>
              <a:t>Ausssagen</a:t>
            </a:r>
            <a:r>
              <a:rPr lang="en-US" sz="2000" dirty="0"/>
              <a:t> </a:t>
            </a:r>
            <a:r>
              <a:rPr lang="en-US" sz="2000" dirty="0" err="1"/>
              <a:t>bitte</a:t>
            </a:r>
            <a:r>
              <a:rPr lang="en-US" sz="2000" dirty="0"/>
              <a:t> prompt:</a:t>
            </a:r>
          </a:p>
          <a:p>
            <a:r>
              <a:rPr lang="en-US" sz="2000" dirty="0" err="1"/>
              <a:t>Überarbeitungen</a:t>
            </a:r>
            <a:r>
              <a:rPr lang="en-US" sz="2000" dirty="0"/>
              <a:t>/</a:t>
            </a:r>
            <a:r>
              <a:rPr lang="en-US" sz="2000" dirty="0" err="1"/>
              <a:t>Ausarbeitungen</a:t>
            </a:r>
            <a:r>
              <a:rPr lang="en-US" sz="2000" dirty="0"/>
              <a:t>  bis 30.Juni.</a:t>
            </a:r>
          </a:p>
          <a:p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165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169E-D3CD-430E-BCFF-E1696757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lange mache ich noch?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725F4-270A-4F16-944E-C86BDCB2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D76E5D-47F3-48FA-9EF7-BE0657705727}"/>
              </a:ext>
            </a:extLst>
          </p:cNvPr>
          <p:cNvSpPr txBox="1"/>
          <p:nvPr/>
        </p:nvSpPr>
        <p:spPr>
          <a:xfrm>
            <a:off x="490284" y="1340768"/>
            <a:ext cx="865371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Januar 2028 gehe ich nach jetziger Gesetzeslage in Rente</a:t>
            </a:r>
          </a:p>
          <a:p>
            <a:endParaRPr lang="de-DE" sz="2400" dirty="0"/>
          </a:p>
          <a:p>
            <a:r>
              <a:rPr lang="de-DE" sz="2400" dirty="0"/>
              <a:t>Das macht an </a:t>
            </a:r>
            <a:r>
              <a:rPr lang="de-DE" sz="2400" dirty="0" err="1"/>
              <a:t>Tagugnen</a:t>
            </a:r>
            <a:r>
              <a:rPr lang="de-DE" sz="2400" dirty="0"/>
              <a:t> noch</a:t>
            </a:r>
          </a:p>
          <a:p>
            <a:r>
              <a:rPr lang="de-DE" sz="2400" dirty="0"/>
              <a:t>	2025</a:t>
            </a:r>
          </a:p>
          <a:p>
            <a:r>
              <a:rPr lang="de-DE" sz="2400" dirty="0"/>
              <a:t>	2026</a:t>
            </a:r>
          </a:p>
          <a:p>
            <a:r>
              <a:rPr lang="de-DE" sz="2400" dirty="0"/>
              <a:t>	Für die Tagung 2027 hätte ich kein Jahr zur Nachbereitung</a:t>
            </a:r>
          </a:p>
          <a:p>
            <a:endParaRPr lang="de-DE" sz="2400" dirty="0"/>
          </a:p>
          <a:p>
            <a:r>
              <a:rPr lang="de-DE" sz="2400" dirty="0"/>
              <a:t>Wenn jemand will, dann wende er sich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an seinen Zentrums-Vertreter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Peter </a:t>
            </a:r>
            <a:r>
              <a:rPr lang="de-DE" sz="2400" dirty="0" err="1"/>
              <a:t>Kaever</a:t>
            </a:r>
            <a:r>
              <a:rPr lang="de-DE" sz="2400" dirty="0"/>
              <a:t> als Vorsitz des Ausschuss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Mich, als jetziger Organisator der Tagung</a:t>
            </a:r>
          </a:p>
          <a:p>
            <a:pPr marL="342900" indent="-342900">
              <a:buFontTx/>
              <a:buChar char="-"/>
            </a:pPr>
            <a:endParaRPr lang="de-DE" sz="2400" dirty="0"/>
          </a:p>
          <a:p>
            <a:endParaRPr lang="de-DE" sz="2400" dirty="0"/>
          </a:p>
          <a:p>
            <a:endParaRPr lang="de-DE" sz="1600" dirty="0"/>
          </a:p>
          <a:p>
            <a:endParaRPr lang="de-DE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52432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BE7D-6A49-4E44-A247-93C1FF7D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DFF0A7-5662-43DD-BC46-6BAFB016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DC3A4C-33B1-4F1E-9338-F37B0460D3C2}"/>
              </a:ext>
            </a:extLst>
          </p:cNvPr>
          <p:cNvSpPr txBox="1"/>
          <p:nvPr/>
        </p:nvSpPr>
        <p:spPr>
          <a:xfrm flipH="1">
            <a:off x="837298" y="1484784"/>
            <a:ext cx="7315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An </a:t>
            </a:r>
            <a:r>
              <a:rPr lang="en-US" sz="2000" dirty="0" err="1"/>
              <a:t>Vortragende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/>
              <a:t>An </a:t>
            </a:r>
            <a:r>
              <a:rPr lang="en-US" sz="2000" dirty="0" err="1"/>
              <a:t>Aussteller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/>
              <a:t>An </a:t>
            </a:r>
            <a:r>
              <a:rPr lang="en-US" sz="2000" dirty="0" err="1"/>
              <a:t>lokale</a:t>
            </a:r>
            <a:r>
              <a:rPr lang="en-US" sz="2000" dirty="0"/>
              <a:t> </a:t>
            </a:r>
            <a:r>
              <a:rPr lang="en-US" sz="2000" dirty="0" err="1"/>
              <a:t>Organisation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Hörsaal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Video, Audio, Zoom, </a:t>
            </a:r>
            <a:r>
              <a:rPr lang="en-US" sz="2000" dirty="0" err="1"/>
              <a:t>Tische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Kaffee</a:t>
            </a:r>
            <a:r>
              <a:rPr lang="en-US" sz="2000" dirty="0"/>
              <a:t>/Tee </a:t>
            </a:r>
            <a:r>
              <a:rPr lang="en-US" sz="2000" dirty="0" err="1"/>
              <a:t>Pausen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Organisation</a:t>
            </a:r>
            <a:r>
              <a:rPr lang="en-US" sz="2000" dirty="0"/>
              <a:t> der </a:t>
            </a:r>
            <a:r>
              <a:rPr lang="en-US" sz="2000" dirty="0" err="1"/>
              <a:t>Abendessen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Führung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Antworten</a:t>
            </a:r>
            <a:r>
              <a:rPr lang="en-US" sz="2000" dirty="0"/>
              <a:t> auf </a:t>
            </a:r>
            <a:r>
              <a:rPr lang="en-US" sz="2000" dirty="0" err="1"/>
              <a:t>viele</a:t>
            </a:r>
            <a:r>
              <a:rPr lang="en-US" sz="2000" dirty="0"/>
              <a:t> </a:t>
            </a:r>
            <a:r>
              <a:rPr lang="en-US" sz="2000" dirty="0" err="1"/>
              <a:t>Fragen</a:t>
            </a:r>
            <a:endParaRPr lang="en-US" sz="2000" dirty="0"/>
          </a:p>
          <a:p>
            <a:pPr marL="800100" lvl="1" indent="-342900">
              <a:buFontTx/>
              <a:buChar char="-"/>
            </a:pP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Es </a:t>
            </a:r>
            <a:r>
              <a:rPr lang="en-US" sz="2000" dirty="0" err="1"/>
              <a:t>waren</a:t>
            </a:r>
            <a:r>
              <a:rPr lang="en-US" sz="2000" dirty="0"/>
              <a:t> </a:t>
            </a:r>
            <a:r>
              <a:rPr lang="en-US" sz="2000" dirty="0" err="1"/>
              <a:t>gerade</a:t>
            </a:r>
            <a:r>
              <a:rPr lang="en-US" sz="2000" dirty="0"/>
              <a:t> in den </a:t>
            </a:r>
            <a:r>
              <a:rPr lang="en-US" sz="2000" dirty="0" err="1"/>
              <a:t>letzten</a:t>
            </a:r>
            <a:r>
              <a:rPr lang="en-US" sz="2000" dirty="0"/>
              <a:t> </a:t>
            </a:r>
            <a:r>
              <a:rPr lang="en-US" sz="2000" dirty="0" err="1"/>
              <a:t>Wochen</a:t>
            </a:r>
            <a:r>
              <a:rPr lang="en-US" sz="2000" dirty="0"/>
              <a:t> </a:t>
            </a:r>
            <a:r>
              <a:rPr lang="en-US" sz="2000" dirty="0" err="1"/>
              <a:t>viele</a:t>
            </a:r>
            <a:r>
              <a:rPr lang="en-US" sz="2000" dirty="0"/>
              <a:t> Mails/</a:t>
            </a:r>
            <a:r>
              <a:rPr lang="en-US" sz="2000" dirty="0" err="1"/>
              <a:t>Telefonate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402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9E7AC-6A41-43D5-9ADB-58D82D8C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Auf Wiedersehen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81E1C-C882-47C8-B25E-E9144EA6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A5C87-3B92-45E4-9C44-285293E58DD1}"/>
              </a:ext>
            </a:extLst>
          </p:cNvPr>
          <p:cNvSpPr txBox="1"/>
          <p:nvPr/>
        </p:nvSpPr>
        <p:spPr>
          <a:xfrm>
            <a:off x="1331640" y="1196752"/>
            <a:ext cx="57913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morgen </a:t>
            </a:r>
            <a:r>
              <a:rPr lang="en-US" sz="2000" dirty="0" err="1"/>
              <a:t>beraten</a:t>
            </a:r>
            <a:r>
              <a:rPr lang="en-US" sz="2000" dirty="0"/>
              <a:t>, wo </a:t>
            </a: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uns</a:t>
            </a:r>
            <a:r>
              <a:rPr lang="en-US" sz="2000" dirty="0"/>
              <a:t> </a:t>
            </a:r>
          </a:p>
          <a:p>
            <a:r>
              <a:rPr lang="en-US" sz="2000" dirty="0"/>
              <a:t>	</a:t>
            </a:r>
            <a:r>
              <a:rPr lang="en-US" sz="2400" b="1" dirty="0" err="1"/>
              <a:t>nächstes</a:t>
            </a:r>
            <a:r>
              <a:rPr lang="en-US" sz="2400" b="1" dirty="0"/>
              <a:t> </a:t>
            </a:r>
            <a:r>
              <a:rPr lang="en-US" sz="2400" b="1" dirty="0" err="1"/>
              <a:t>Frühjahr</a:t>
            </a:r>
            <a:r>
              <a:rPr lang="en-US" sz="2400" b="1" dirty="0"/>
              <a:t> </a:t>
            </a:r>
          </a:p>
          <a:p>
            <a:r>
              <a:rPr lang="en-US" sz="2000" dirty="0" err="1"/>
              <a:t>treffen</a:t>
            </a:r>
            <a:r>
              <a:rPr lang="en-US" sz="2000" dirty="0"/>
              <a:t> </a:t>
            </a:r>
            <a:r>
              <a:rPr lang="en-US" sz="2000" dirty="0" err="1"/>
              <a:t>wollen</a:t>
            </a:r>
            <a:endParaRPr lang="en-US" sz="2000" dirty="0"/>
          </a:p>
          <a:p>
            <a:endParaRPr lang="en-US" sz="2000" dirty="0"/>
          </a:p>
          <a:p>
            <a:r>
              <a:rPr lang="en-US" sz="2400" b="1" dirty="0"/>
              <a:t>Zeit:</a:t>
            </a:r>
          </a:p>
          <a:p>
            <a:r>
              <a:rPr lang="en-US" sz="2000" dirty="0" err="1"/>
              <a:t>Randbedingen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r>
              <a:rPr lang="en-US" sz="2000" dirty="0"/>
              <a:t> </a:t>
            </a:r>
            <a:r>
              <a:rPr lang="en-US" sz="2000" dirty="0" err="1"/>
              <a:t>Tagungen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DPG_Tagungen</a:t>
            </a:r>
            <a:r>
              <a:rPr lang="en-US" sz="2000" dirty="0"/>
              <a:t> und </a:t>
            </a:r>
            <a:r>
              <a:rPr lang="en-US" sz="2000" dirty="0" err="1"/>
              <a:t>ander</a:t>
            </a:r>
            <a:r>
              <a:rPr lang="en-US" sz="2000" dirty="0"/>
              <a:t> </a:t>
            </a:r>
            <a:r>
              <a:rPr lang="en-US" sz="2000" dirty="0" err="1"/>
              <a:t>bekannt</a:t>
            </a:r>
            <a:r>
              <a:rPr lang="en-US" sz="2000" dirty="0"/>
              <a:t> </a:t>
            </a:r>
            <a:r>
              <a:rPr lang="en-US" sz="2000" dirty="0" err="1"/>
              <a:t>Konferenzen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Schuferien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Verfügbarkeit</a:t>
            </a:r>
            <a:r>
              <a:rPr lang="en-US" sz="2000" dirty="0"/>
              <a:t> von </a:t>
            </a:r>
            <a:r>
              <a:rPr lang="en-US" sz="2000" dirty="0" err="1"/>
              <a:t>Räumen</a:t>
            </a:r>
            <a:r>
              <a:rPr lang="en-US" sz="2000" dirty="0"/>
              <a:t> am </a:t>
            </a:r>
            <a:r>
              <a:rPr lang="en-US" sz="2000" dirty="0" err="1"/>
              <a:t>Tagungsort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endParaRPr lang="en-US" sz="2000" dirty="0"/>
          </a:p>
          <a:p>
            <a:r>
              <a:rPr lang="en-US" sz="2400" b="1" dirty="0"/>
              <a:t>Info </a:t>
            </a:r>
            <a:r>
              <a:rPr lang="en-US" sz="2400" b="1" dirty="0" err="1"/>
              <a:t>über</a:t>
            </a:r>
            <a:r>
              <a:rPr lang="en-US" sz="2400" b="1" dirty="0"/>
              <a:t> sei.desy.de  </a:t>
            </a:r>
          </a:p>
        </p:txBody>
      </p:sp>
    </p:spTree>
    <p:extLst>
      <p:ext uri="{BB962C8B-B14F-4D97-AF65-F5344CB8AC3E}">
        <p14:creationId xmlns:p14="http://schemas.microsoft.com/office/powerpoint/2010/main" val="132412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3D152-0FFF-4490-AABC-DB9F6683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30221-A50F-4524-99B6-CFC84880EBF6}"/>
              </a:ext>
            </a:extLst>
          </p:cNvPr>
          <p:cNvSpPr txBox="1"/>
          <p:nvPr/>
        </p:nvSpPr>
        <p:spPr>
          <a:xfrm>
            <a:off x="1133617" y="1843950"/>
            <a:ext cx="6588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Gute</a:t>
            </a:r>
            <a:r>
              <a:rPr lang="en-US" sz="4000" dirty="0">
                <a:solidFill>
                  <a:srgbClr val="FF0000"/>
                </a:solidFill>
              </a:rPr>
              <a:t> Zeit </a:t>
            </a:r>
            <a:r>
              <a:rPr lang="en-US" sz="4000" dirty="0" err="1">
                <a:solidFill>
                  <a:srgbClr val="FF0000"/>
                </a:solidFill>
              </a:rPr>
              <a:t>im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Arbeitstreffen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r>
              <a:rPr lang="en-US" sz="4000" dirty="0" err="1">
                <a:solidFill>
                  <a:srgbClr val="FF0000"/>
                </a:solidFill>
              </a:rPr>
              <a:t>Gute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Heimreise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3522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7_Praesentation_blau_Master">
  <a:themeElements>
    <a:clrScheme name="7_Praesentation_blau_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raesentation_blau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Praesentation_blau_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Microsoft Office PowerPoint</Application>
  <PresentationFormat>On-screen Show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DESY</vt:lpstr>
      <vt:lpstr>7_Praesentation_blau_Master</vt:lpstr>
      <vt:lpstr>PowerPoint Presentation</vt:lpstr>
      <vt:lpstr>Ablauf</vt:lpstr>
      <vt:lpstr>Vorträge</vt:lpstr>
      <vt:lpstr>Workshop</vt:lpstr>
      <vt:lpstr>Proceeding</vt:lpstr>
      <vt:lpstr>Wie lange mache ich noch?</vt:lpstr>
      <vt:lpstr>Danke</vt:lpstr>
      <vt:lpstr>Auf Wiedersehen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Goettlicher, Peter</cp:lastModifiedBy>
  <cp:revision>64</cp:revision>
  <cp:lastPrinted>2018-04-14T17:05:48Z</cp:lastPrinted>
  <dcterms:created xsi:type="dcterms:W3CDTF">2018-01-19T12:25:51Z</dcterms:created>
  <dcterms:modified xsi:type="dcterms:W3CDTF">2024-03-20T06:27:01Z</dcterms:modified>
</cp:coreProperties>
</file>