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12"/>
  </p:notesMasterIdLst>
  <p:handoutMasterIdLst>
    <p:handoutMasterId r:id="rId13"/>
  </p:handoutMasterIdLst>
  <p:sldIdLst>
    <p:sldId id="268" r:id="rId3"/>
    <p:sldId id="269" r:id="rId4"/>
    <p:sldId id="830" r:id="rId5"/>
    <p:sldId id="833" r:id="rId6"/>
    <p:sldId id="836" r:id="rId7"/>
    <p:sldId id="835" r:id="rId8"/>
    <p:sldId id="837" r:id="rId9"/>
    <p:sldId id="838" r:id="rId10"/>
    <p:sldId id="83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21" autoAdjust="0"/>
    <p:restoredTop sz="99058" autoAdjust="0"/>
  </p:normalViewPr>
  <p:slideViewPr>
    <p:cSldViewPr showGuides="1">
      <p:cViewPr varScale="1">
        <p:scale>
          <a:sx n="57" d="100"/>
          <a:sy n="57" d="100"/>
        </p:scale>
        <p:origin x="756" y="32"/>
      </p:cViewPr>
      <p:guideLst>
        <p:guide orient="horz" pos="913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4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1"/>
            <a:ext cx="83534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2335013"/>
            <a:ext cx="83534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00043" y="4096779"/>
            <a:ext cx="834866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A66228A-40CC-4875-B5B2-E0DA77FB35C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de-DE" noProof="0" dirty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20.März 2024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704B3C6-C432-42C5-94A1-8321298516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E82049A-6019-4056-8638-0E7938261DF0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E7668B4-E772-45DD-8F6B-23E9883B6073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1383398B-695A-4C6B-980D-9B67FB512D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10500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6314" y="2130879"/>
            <a:ext cx="7771374" cy="1469571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344" y="3886200"/>
            <a:ext cx="64013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69463" indent="0" algn="ctr">
              <a:buNone/>
              <a:defRPr/>
            </a:lvl2pPr>
            <a:lvl3pPr marL="738927" indent="0" algn="ctr">
              <a:buNone/>
              <a:defRPr/>
            </a:lvl3pPr>
            <a:lvl4pPr marL="1108390" indent="0" algn="ctr">
              <a:buNone/>
              <a:defRPr/>
            </a:lvl4pPr>
            <a:lvl5pPr marL="1477853" indent="0" algn="ctr">
              <a:buNone/>
              <a:defRPr/>
            </a:lvl5pPr>
            <a:lvl6pPr marL="1847317" indent="0" algn="ctr">
              <a:buNone/>
              <a:defRPr/>
            </a:lvl6pPr>
            <a:lvl7pPr marL="2216780" indent="0" algn="ctr">
              <a:buNone/>
              <a:defRPr/>
            </a:lvl7pPr>
            <a:lvl8pPr marL="2586243" indent="0" algn="ctr">
              <a:buNone/>
              <a:defRPr/>
            </a:lvl8pPr>
            <a:lvl9pPr marL="2955707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010312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6687" y="1600200"/>
            <a:ext cx="8230626" cy="45257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1872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233" y="4407354"/>
            <a:ext cx="7772656" cy="1362075"/>
          </a:xfrm>
          <a:prstGeom prst="rect">
            <a:avLst/>
          </a:prstGeom>
        </p:spPr>
        <p:txBody>
          <a:bodyPr anchor="t"/>
          <a:lstStyle>
            <a:lvl1pPr algn="l">
              <a:defRPr sz="3232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233" y="2906486"/>
            <a:ext cx="7772656" cy="150086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16"/>
            </a:lvl1pPr>
            <a:lvl2pPr marL="369463" indent="0">
              <a:buNone/>
              <a:defRPr sz="1455"/>
            </a:lvl2pPr>
            <a:lvl3pPr marL="738927" indent="0">
              <a:buNone/>
              <a:defRPr sz="1293"/>
            </a:lvl3pPr>
            <a:lvl4pPr marL="1108390" indent="0">
              <a:buNone/>
              <a:defRPr sz="1131"/>
            </a:lvl4pPr>
            <a:lvl5pPr marL="1477853" indent="0">
              <a:buNone/>
              <a:defRPr sz="1131"/>
            </a:lvl5pPr>
            <a:lvl6pPr marL="1847317" indent="0">
              <a:buNone/>
              <a:defRPr sz="1131"/>
            </a:lvl6pPr>
            <a:lvl7pPr marL="2216780" indent="0">
              <a:buNone/>
              <a:defRPr sz="1131"/>
            </a:lvl7pPr>
            <a:lvl8pPr marL="2586243" indent="0">
              <a:buNone/>
              <a:defRPr sz="1131"/>
            </a:lvl8pPr>
            <a:lvl9pPr marL="2955707" indent="0">
              <a:buNone/>
              <a:defRPr sz="113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59256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6687" y="1600200"/>
            <a:ext cx="4053737" cy="4525736"/>
          </a:xfrm>
          <a:prstGeom prst="rect">
            <a:avLst/>
          </a:prstGeom>
        </p:spPr>
        <p:txBody>
          <a:bodyPr/>
          <a:lstStyle>
            <a:lvl1pPr>
              <a:defRPr sz="2263"/>
            </a:lvl1pPr>
            <a:lvl2pPr>
              <a:defRPr sz="1939"/>
            </a:lvl2pPr>
            <a:lvl3pPr>
              <a:defRPr sz="161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3576" y="1600200"/>
            <a:ext cx="4053737" cy="4525736"/>
          </a:xfrm>
          <a:prstGeom prst="rect">
            <a:avLst/>
          </a:prstGeom>
        </p:spPr>
        <p:txBody>
          <a:bodyPr/>
          <a:lstStyle>
            <a:lvl1pPr>
              <a:defRPr sz="2263"/>
            </a:lvl1pPr>
            <a:lvl2pPr>
              <a:defRPr sz="1939"/>
            </a:lvl2pPr>
            <a:lvl3pPr>
              <a:defRPr sz="161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0369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6687" y="1534886"/>
            <a:ext cx="4040909" cy="6395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39" b="1"/>
            </a:lvl1pPr>
            <a:lvl2pPr marL="369463" indent="0">
              <a:buNone/>
              <a:defRPr sz="1616" b="1"/>
            </a:lvl2pPr>
            <a:lvl3pPr marL="738927" indent="0">
              <a:buNone/>
              <a:defRPr sz="1455" b="1"/>
            </a:lvl3pPr>
            <a:lvl4pPr marL="1108390" indent="0">
              <a:buNone/>
              <a:defRPr sz="1293" b="1"/>
            </a:lvl4pPr>
            <a:lvl5pPr marL="1477853" indent="0">
              <a:buNone/>
              <a:defRPr sz="1293" b="1"/>
            </a:lvl5pPr>
            <a:lvl6pPr marL="1847317" indent="0">
              <a:buNone/>
              <a:defRPr sz="1293" b="1"/>
            </a:lvl6pPr>
            <a:lvl7pPr marL="2216780" indent="0">
              <a:buNone/>
              <a:defRPr sz="1293" b="1"/>
            </a:lvl7pPr>
            <a:lvl8pPr marL="2586243" indent="0">
              <a:buNone/>
              <a:defRPr sz="1293" b="1"/>
            </a:lvl8pPr>
            <a:lvl9pPr marL="2955707" indent="0">
              <a:buNone/>
              <a:defRPr sz="129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6687" y="2174422"/>
            <a:ext cx="4040909" cy="3951514"/>
          </a:xfrm>
          <a:prstGeom prst="rect">
            <a:avLst/>
          </a:prstGeom>
        </p:spPr>
        <p:txBody>
          <a:bodyPr/>
          <a:lstStyle>
            <a:lvl1pPr>
              <a:defRPr sz="1939"/>
            </a:lvl1pPr>
            <a:lvl2pPr>
              <a:defRPr sz="1616"/>
            </a:lvl2pPr>
            <a:lvl3pPr>
              <a:defRPr sz="1455"/>
            </a:lvl3pPr>
            <a:lvl4pPr>
              <a:defRPr sz="1293"/>
            </a:lvl4pPr>
            <a:lvl5pPr>
              <a:defRPr sz="1293"/>
            </a:lvl5pPr>
            <a:lvl6pPr>
              <a:defRPr sz="1293"/>
            </a:lvl6pPr>
            <a:lvl7pPr>
              <a:defRPr sz="1293"/>
            </a:lvl7pPr>
            <a:lvl8pPr>
              <a:defRPr sz="1293"/>
            </a:lvl8pPr>
            <a:lvl9pPr>
              <a:defRPr sz="12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121" y="1534886"/>
            <a:ext cx="4042192" cy="6395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39" b="1"/>
            </a:lvl1pPr>
            <a:lvl2pPr marL="369463" indent="0">
              <a:buNone/>
              <a:defRPr sz="1616" b="1"/>
            </a:lvl2pPr>
            <a:lvl3pPr marL="738927" indent="0">
              <a:buNone/>
              <a:defRPr sz="1455" b="1"/>
            </a:lvl3pPr>
            <a:lvl4pPr marL="1108390" indent="0">
              <a:buNone/>
              <a:defRPr sz="1293" b="1"/>
            </a:lvl4pPr>
            <a:lvl5pPr marL="1477853" indent="0">
              <a:buNone/>
              <a:defRPr sz="1293" b="1"/>
            </a:lvl5pPr>
            <a:lvl6pPr marL="1847317" indent="0">
              <a:buNone/>
              <a:defRPr sz="1293" b="1"/>
            </a:lvl6pPr>
            <a:lvl7pPr marL="2216780" indent="0">
              <a:buNone/>
              <a:defRPr sz="1293" b="1"/>
            </a:lvl7pPr>
            <a:lvl8pPr marL="2586243" indent="0">
              <a:buNone/>
              <a:defRPr sz="1293" b="1"/>
            </a:lvl8pPr>
            <a:lvl9pPr marL="2955707" indent="0">
              <a:buNone/>
              <a:defRPr sz="129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121" y="2174422"/>
            <a:ext cx="4042192" cy="3951514"/>
          </a:xfrm>
          <a:prstGeom prst="rect">
            <a:avLst/>
          </a:prstGeom>
        </p:spPr>
        <p:txBody>
          <a:bodyPr/>
          <a:lstStyle>
            <a:lvl1pPr>
              <a:defRPr sz="1939"/>
            </a:lvl1pPr>
            <a:lvl2pPr>
              <a:defRPr sz="1616"/>
            </a:lvl2pPr>
            <a:lvl3pPr>
              <a:defRPr sz="1455"/>
            </a:lvl3pPr>
            <a:lvl4pPr>
              <a:defRPr sz="1293"/>
            </a:lvl4pPr>
            <a:lvl5pPr>
              <a:defRPr sz="1293"/>
            </a:lvl5pPr>
            <a:lvl6pPr>
              <a:defRPr sz="1293"/>
            </a:lvl6pPr>
            <a:lvl7pPr>
              <a:defRPr sz="1293"/>
            </a:lvl7pPr>
            <a:lvl8pPr>
              <a:defRPr sz="1293"/>
            </a:lvl8pPr>
            <a:lvl9pPr>
              <a:defRPr sz="12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6143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60271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6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99251" y="183962"/>
            <a:ext cx="2364768" cy="5882976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 err="1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26807" y="2796853"/>
            <a:ext cx="6383781" cy="1944216"/>
          </a:xfrm>
          <a:noFill/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noProof="0" dirty="0"/>
              <a:t>Mastertitelformat</a:t>
            </a:r>
            <a:endParaRPr lang="en-US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C059C8A-4E30-4CF7-8596-8085B43DF3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AD71804E-76B6-4901-BC63-91145FE9009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  <p:pic>
        <p:nvPicPr>
          <p:cNvPr id="1029" name="Picture 5" descr="N:\goettlic\My Documents\My_Doku_H\Project\SEI\Logos\SEI_without_text_hell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04664"/>
            <a:ext cx="1171575" cy="1609725"/>
          </a:xfrm>
          <a:prstGeom prst="rect">
            <a:avLst/>
          </a:prstGeom>
          <a:noFill/>
          <a:extLst/>
        </p:spPr>
      </p:pic>
      <p:sp>
        <p:nvSpPr>
          <p:cNvPr id="7" name="TextBox 6"/>
          <p:cNvSpPr txBox="1"/>
          <p:nvPr userDrawn="1"/>
        </p:nvSpPr>
        <p:spPr>
          <a:xfrm>
            <a:off x="819175" y="2132856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am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208076" y="3444096"/>
            <a:ext cx="2347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/>
              <a:t>Gastgeber</a:t>
            </a:r>
            <a:r>
              <a:rPr lang="en-GB" sz="3200" b="1" dirty="0"/>
              <a:t>: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D85E41D-17D4-486B-A712-840B4C4BAB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55" y="4875649"/>
            <a:ext cx="2479711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3504"/>
            <a:ext cx="3008233" cy="1162050"/>
          </a:xfrm>
          <a:prstGeom prst="rect">
            <a:avLst/>
          </a:prstGeom>
        </p:spPr>
        <p:txBody>
          <a:bodyPr anchor="b"/>
          <a:lstStyle>
            <a:lvl1pPr algn="l">
              <a:defRPr sz="161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243" y="273504"/>
            <a:ext cx="5112070" cy="5852432"/>
          </a:xfrm>
          <a:prstGeom prst="rect">
            <a:avLst/>
          </a:prstGeom>
        </p:spPr>
        <p:txBody>
          <a:bodyPr/>
          <a:lstStyle>
            <a:lvl1pPr>
              <a:defRPr sz="2586"/>
            </a:lvl1pPr>
            <a:lvl2pPr>
              <a:defRPr sz="2263"/>
            </a:lvl2pPr>
            <a:lvl3pPr>
              <a:defRPr sz="1939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6687" y="1435554"/>
            <a:ext cx="3008233" cy="46903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1"/>
            </a:lvl1pPr>
            <a:lvl2pPr marL="369463" indent="0">
              <a:buNone/>
              <a:defRPr sz="970"/>
            </a:lvl2pPr>
            <a:lvl3pPr marL="738927" indent="0">
              <a:buNone/>
              <a:defRPr sz="808"/>
            </a:lvl3pPr>
            <a:lvl4pPr marL="1108390" indent="0">
              <a:buNone/>
              <a:defRPr sz="727"/>
            </a:lvl4pPr>
            <a:lvl5pPr marL="1477853" indent="0">
              <a:buNone/>
              <a:defRPr sz="727"/>
            </a:lvl5pPr>
            <a:lvl6pPr marL="1847317" indent="0">
              <a:buNone/>
              <a:defRPr sz="727"/>
            </a:lvl6pPr>
            <a:lvl7pPr marL="2216780" indent="0">
              <a:buNone/>
              <a:defRPr sz="727"/>
            </a:lvl7pPr>
            <a:lvl8pPr marL="2586243" indent="0">
              <a:buNone/>
              <a:defRPr sz="727"/>
            </a:lvl8pPr>
            <a:lvl9pPr marL="2955707" indent="0">
              <a:buNone/>
              <a:defRPr sz="7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4308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112" y="4800600"/>
            <a:ext cx="5486656" cy="567418"/>
          </a:xfrm>
          <a:prstGeom prst="rect">
            <a:avLst/>
          </a:prstGeom>
        </p:spPr>
        <p:txBody>
          <a:bodyPr anchor="b"/>
          <a:lstStyle>
            <a:lvl1pPr algn="l">
              <a:defRPr sz="161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112" y="612321"/>
            <a:ext cx="5486656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86"/>
            </a:lvl1pPr>
            <a:lvl2pPr marL="369463" indent="0">
              <a:buNone/>
              <a:defRPr sz="2263"/>
            </a:lvl2pPr>
            <a:lvl3pPr marL="738927" indent="0">
              <a:buNone/>
              <a:defRPr sz="1939"/>
            </a:lvl3pPr>
            <a:lvl4pPr marL="1108390" indent="0">
              <a:buNone/>
              <a:defRPr sz="1616"/>
            </a:lvl4pPr>
            <a:lvl5pPr marL="1477853" indent="0">
              <a:buNone/>
              <a:defRPr sz="1616"/>
            </a:lvl5pPr>
            <a:lvl6pPr marL="1847317" indent="0">
              <a:buNone/>
              <a:defRPr sz="1616"/>
            </a:lvl6pPr>
            <a:lvl7pPr marL="2216780" indent="0">
              <a:buNone/>
              <a:defRPr sz="1616"/>
            </a:lvl7pPr>
            <a:lvl8pPr marL="2586243" indent="0">
              <a:buNone/>
              <a:defRPr sz="1616"/>
            </a:lvl8pPr>
            <a:lvl9pPr marL="2955707" indent="0">
              <a:buNone/>
              <a:defRPr sz="1616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112" y="5368018"/>
            <a:ext cx="5486656" cy="8041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1"/>
            </a:lvl1pPr>
            <a:lvl2pPr marL="369463" indent="0">
              <a:buNone/>
              <a:defRPr sz="970"/>
            </a:lvl2pPr>
            <a:lvl3pPr marL="738927" indent="0">
              <a:buNone/>
              <a:defRPr sz="808"/>
            </a:lvl3pPr>
            <a:lvl4pPr marL="1108390" indent="0">
              <a:buNone/>
              <a:defRPr sz="727"/>
            </a:lvl4pPr>
            <a:lvl5pPr marL="1477853" indent="0">
              <a:buNone/>
              <a:defRPr sz="727"/>
            </a:lvl5pPr>
            <a:lvl6pPr marL="1847317" indent="0">
              <a:buNone/>
              <a:defRPr sz="727"/>
            </a:lvl6pPr>
            <a:lvl7pPr marL="2216780" indent="0">
              <a:buNone/>
              <a:defRPr sz="727"/>
            </a:lvl7pPr>
            <a:lvl8pPr marL="2586243" indent="0">
              <a:buNone/>
              <a:defRPr sz="727"/>
            </a:lvl8pPr>
            <a:lvl9pPr marL="2955707" indent="0">
              <a:buNone/>
              <a:defRPr sz="7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3388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6687" y="1600200"/>
            <a:ext cx="8230626" cy="452573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702303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656" y="274865"/>
            <a:ext cx="2057657" cy="5851071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6687" y="274865"/>
            <a:ext cx="6049818" cy="585107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5500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715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20.März 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06426"/>
            <a:ext cx="4105276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20.März 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643438" y="1406426"/>
            <a:ext cx="4116548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20.März 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643438" y="1449389"/>
            <a:ext cx="4105274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643439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20.März 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10">
            <a:extLst>
              <a:ext uri="{FF2B5EF4-FFF2-40B4-BE49-F238E27FC236}">
                <a16:creationId xmlns:a16="http://schemas.microsoft.com/office/drawing/2014/main" id="{3940162A-D75D-4335-9E40-1D7B2D50CB14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643438" y="1449389"/>
            <a:ext cx="4105274" cy="2411411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endParaRPr lang="de-DE" dirty="0"/>
          </a:p>
        </p:txBody>
      </p:sp>
      <p:sp>
        <p:nvSpPr>
          <p:cNvPr id="13" name="Inhaltsplatzhalter 11">
            <a:extLst>
              <a:ext uri="{FF2B5EF4-FFF2-40B4-BE49-F238E27FC236}">
                <a16:creationId xmlns:a16="http://schemas.microsoft.com/office/drawing/2014/main" id="{383D9EF4-C943-4128-A189-76FB47C215C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643438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080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20.März 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95288" y="1449388"/>
            <a:ext cx="83534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287" y="349611"/>
            <a:ext cx="8353425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7" y="1406426"/>
            <a:ext cx="83534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9" y="6580800"/>
            <a:ext cx="7272810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8136396" y="6580800"/>
            <a:ext cx="612316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1A9E512-39DB-45FA-95C7-CE8C891DDC6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74" r:id="rId4"/>
    <p:sldLayoutId id="2147483662" r:id="rId5"/>
    <p:sldLayoutId id="2147483668" r:id="rId6"/>
    <p:sldLayoutId id="2147483670" r:id="rId7"/>
    <p:sldLayoutId id="2147483673" r:id="rId8"/>
    <p:sldLayoutId id="2147483669" r:id="rId9"/>
    <p:sldLayoutId id="2147483666" r:id="rId10"/>
    <p:sldLayoutId id="2147483667" r:id="rId11"/>
    <p:sldLayoutId id="2147483675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2925" userDrawn="1">
          <p15:clr>
            <a:srgbClr val="F26B43"/>
          </p15:clr>
        </p15:guide>
        <p15:guide id="3" pos="2835" userDrawn="1">
          <p15:clr>
            <a:srgbClr val="F26B43"/>
          </p15:clr>
        </p15:guide>
        <p15:guide id="4" pos="551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4"/>
          <p:cNvGrpSpPr>
            <a:grpSpLocks/>
          </p:cNvGrpSpPr>
          <p:nvPr userDrawn="1"/>
        </p:nvGrpSpPr>
        <p:grpSpPr bwMode="auto">
          <a:xfrm>
            <a:off x="2566" y="0"/>
            <a:ext cx="9141434" cy="6858000"/>
            <a:chOff x="0" y="0"/>
            <a:chExt cx="5758" cy="4320"/>
          </a:xfrm>
        </p:grpSpPr>
        <p:sp>
          <p:nvSpPr>
            <p:cNvPr id="1067011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5758" cy="4319"/>
            </a:xfrm>
            <a:prstGeom prst="rect">
              <a:avLst/>
            </a:prstGeom>
            <a:solidFill>
              <a:srgbClr val="0058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2" name="Rectangle 10"/>
            <p:cNvSpPr>
              <a:spLocks noChangeArrowheads="1"/>
            </p:cNvSpPr>
            <p:nvPr/>
          </p:nvSpPr>
          <p:spPr bwMode="auto">
            <a:xfrm>
              <a:off x="1926" y="4227"/>
              <a:ext cx="3831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 dirty="0"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1030" name="Grafik 19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276"/>
            <a:stretch>
              <a:fillRect/>
            </a:stretch>
          </p:blipFill>
          <p:spPr bwMode="auto">
            <a:xfrm>
              <a:off x="4458" y="3249"/>
              <a:ext cx="1098" cy="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Bild 4" descr="DDC_Sticker_groß_Schatten_RGB.png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7" y="3294"/>
              <a:ext cx="635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7015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81" cy="181"/>
            </a:xfrm>
            <a:prstGeom prst="rect">
              <a:avLst/>
            </a:prstGeom>
            <a:solidFill>
              <a:srgbClr val="CF6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mpd="dbl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6" name="Rectangle 6"/>
            <p:cNvSpPr>
              <a:spLocks noChangeArrowheads="1"/>
            </p:cNvSpPr>
            <p:nvPr/>
          </p:nvSpPr>
          <p:spPr bwMode="auto">
            <a:xfrm>
              <a:off x="0" y="4046"/>
              <a:ext cx="1927" cy="93"/>
            </a:xfrm>
            <a:prstGeom prst="rect">
              <a:avLst/>
            </a:prstGeom>
            <a:solidFill>
              <a:srgbClr val="CF6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7" name="Rectangle 7"/>
            <p:cNvSpPr>
              <a:spLocks noChangeArrowheads="1"/>
            </p:cNvSpPr>
            <p:nvPr/>
          </p:nvSpPr>
          <p:spPr bwMode="auto">
            <a:xfrm>
              <a:off x="0" y="4229"/>
              <a:ext cx="1927" cy="91"/>
            </a:xfrm>
            <a:prstGeom prst="rect">
              <a:avLst/>
            </a:prstGeom>
            <a:solidFill>
              <a:srgbClr val="9C9C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8" name="Rectangle 8"/>
            <p:cNvSpPr>
              <a:spLocks noChangeArrowheads="1"/>
            </p:cNvSpPr>
            <p:nvPr/>
          </p:nvSpPr>
          <p:spPr bwMode="auto">
            <a:xfrm>
              <a:off x="1926" y="4137"/>
              <a:ext cx="1926" cy="91"/>
            </a:xfrm>
            <a:prstGeom prst="rect">
              <a:avLst/>
            </a:prstGeom>
            <a:solidFill>
              <a:srgbClr val="B9B9B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9" name="Rectangle 9"/>
            <p:cNvSpPr>
              <a:spLocks noChangeArrowheads="1"/>
            </p:cNvSpPr>
            <p:nvPr/>
          </p:nvSpPr>
          <p:spPr bwMode="auto">
            <a:xfrm>
              <a:off x="0" y="4137"/>
              <a:ext cx="1927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 dirty="0">
                <a:latin typeface="Calibri" pitchFamily="34" charset="0"/>
                <a:cs typeface="Arial" charset="0"/>
              </a:endParaRPr>
            </a:p>
          </p:txBody>
        </p:sp>
      </p:grp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2842747" y="6668861"/>
            <a:ext cx="6020314" cy="226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194" tIns="44597" rIns="89194" bIns="44597">
            <a:spAutoFit/>
          </a:bodyPr>
          <a:lstStyle>
            <a:lvl1pPr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896938" indent="-344488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9538" indent="-276225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931988" indent="-276225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482850" indent="-274638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9400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3972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8544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3116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eaLnBrk="1" hangingPunct="1">
              <a:defRPr/>
            </a:pPr>
            <a:r>
              <a:rPr lang="de-DE" altLang="de-DE" sz="889" b="0" dirty="0">
                <a:latin typeface="Arial" charset="0"/>
                <a:cs typeface="Arial" charset="0"/>
              </a:rPr>
              <a:t>Peter </a:t>
            </a:r>
            <a:r>
              <a:rPr lang="de-DE" altLang="de-DE" sz="889" b="0" dirty="0" err="1">
                <a:latin typeface="Arial" charset="0"/>
                <a:cs typeface="Arial" charset="0"/>
              </a:rPr>
              <a:t>Kaever</a:t>
            </a:r>
            <a:r>
              <a:rPr lang="de-DE" altLang="de-DE" sz="889" b="0">
                <a:latin typeface="Arial" charset="0"/>
                <a:cs typeface="Arial" charset="0"/>
              </a:rPr>
              <a:t>  I   Zentralabteilung Forschungstechnik  I  www.hzdr.de</a:t>
            </a:r>
            <a:endParaRPr lang="de-DE" altLang="de-DE" sz="1778" b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1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sldNum="0" hdr="0" dt="0"/>
  <p:txStyles>
    <p:titleStyle>
      <a:lvl1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+mj-lt"/>
          <a:ea typeface="+mj-ea"/>
          <a:cs typeface="+mj-cs"/>
        </a:defRPr>
      </a:lvl1pPr>
      <a:lvl2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2pPr>
      <a:lvl3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3pPr>
      <a:lvl4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4pPr>
      <a:lvl5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5pPr>
      <a:lvl6pPr marL="369463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6pPr>
      <a:lvl7pPr marL="738927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7pPr>
      <a:lvl8pPr marL="1108390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8pPr>
      <a:lvl9pPr marL="1477853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34827" indent="-33482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152">
          <a:solidFill>
            <a:schemeClr val="tx1"/>
          </a:solidFill>
          <a:latin typeface="+mn-lt"/>
          <a:ea typeface="+mn-ea"/>
          <a:cs typeface="+mn-cs"/>
        </a:defRPr>
      </a:lvl1pPr>
      <a:lvl2pPr marL="724816" indent="-278381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748">
          <a:solidFill>
            <a:schemeClr val="tx1"/>
          </a:solidFill>
          <a:latin typeface="+mn-lt"/>
          <a:cs typeface="+mn-cs"/>
        </a:defRPr>
      </a:lvl2pPr>
      <a:lvl3pPr marL="1114805" indent="-22321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43">
          <a:solidFill>
            <a:schemeClr val="tx1"/>
          </a:solidFill>
          <a:latin typeface="+mn-lt"/>
          <a:cs typeface="+mn-cs"/>
        </a:defRPr>
      </a:lvl3pPr>
      <a:lvl4pPr marL="1561240" indent="-22321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39">
          <a:solidFill>
            <a:schemeClr val="tx1"/>
          </a:solidFill>
          <a:latin typeface="+mn-lt"/>
          <a:cs typeface="+mn-cs"/>
        </a:defRPr>
      </a:lvl4pPr>
      <a:lvl5pPr marL="2006391" indent="-221935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39">
          <a:solidFill>
            <a:schemeClr val="tx1"/>
          </a:solidFill>
          <a:latin typeface="+mn-lt"/>
          <a:cs typeface="+mn-cs"/>
        </a:defRPr>
      </a:lvl5pPr>
      <a:lvl6pPr marL="2375854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6pPr>
      <a:lvl7pPr marL="2745318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7pPr>
      <a:lvl8pPr marL="3114781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8pPr>
      <a:lvl9pPr marL="3484244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1pPr>
      <a:lvl2pPr marL="36946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2pPr>
      <a:lvl3pPr marL="73892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3pPr>
      <a:lvl4pPr marL="110839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4pPr>
      <a:lvl5pPr marL="147785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5pPr>
      <a:lvl6pPr marL="184731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6pPr>
      <a:lvl7pPr marL="221678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7pPr>
      <a:lvl8pPr marL="258624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8pPr>
      <a:lvl9pPr marL="295570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4294967295"/>
          </p:nvPr>
        </p:nvSpPr>
        <p:spPr>
          <a:xfrm>
            <a:off x="5652120" y="5589240"/>
            <a:ext cx="1800200" cy="7003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Peter </a:t>
            </a:r>
            <a:r>
              <a:rPr lang="en-US" dirty="0" err="1"/>
              <a:t>Göttlicher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20. </a:t>
            </a:r>
            <a:r>
              <a:rPr lang="en-US" dirty="0" err="1"/>
              <a:t>März</a:t>
            </a:r>
            <a:r>
              <a:rPr lang="en-US" dirty="0"/>
              <a:t> 2024</a:t>
            </a:r>
          </a:p>
        </p:txBody>
      </p:sp>
      <p:pic>
        <p:nvPicPr>
          <p:cNvPr id="1026" name="Picture 2" descr="H:\My Documents\My_Doku_H\Project\SEI\Logos\SEI_with_text_post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88840"/>
            <a:ext cx="6120680" cy="1277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1340768"/>
            <a:ext cx="4763868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>
                <a:solidFill>
                  <a:srgbClr val="FF0000"/>
                </a:solidFill>
              </a:rPr>
              <a:t>Ausschuss</a:t>
            </a:r>
            <a:r>
              <a:rPr lang="en-GB" sz="3200" dirty="0">
                <a:solidFill>
                  <a:srgbClr val="FF0000"/>
                </a:solidFill>
              </a:rPr>
              <a:t> – SEI-</a:t>
            </a:r>
            <a:r>
              <a:rPr lang="en-GB" sz="3200" dirty="0" err="1">
                <a:solidFill>
                  <a:srgbClr val="FF0000"/>
                </a:solidFill>
              </a:rPr>
              <a:t>Tagung</a:t>
            </a:r>
            <a:endParaRPr lang="en-GB" sz="3200" dirty="0">
              <a:solidFill>
                <a:srgbClr val="FF0000"/>
              </a:solidFill>
            </a:endParaRPr>
          </a:p>
          <a:p>
            <a:endParaRPr lang="en-GB" sz="3200" dirty="0"/>
          </a:p>
          <a:p>
            <a:endParaRPr lang="en-GB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GB" sz="3200" dirty="0"/>
          </a:p>
          <a:p>
            <a:r>
              <a:rPr lang="de-DE" sz="1600" dirty="0"/>
              <a:t>vom</a:t>
            </a:r>
            <a:r>
              <a:rPr lang="en-GB" sz="1600" dirty="0"/>
              <a:t> 20. </a:t>
            </a:r>
            <a:r>
              <a:rPr lang="en-GB" sz="1600" dirty="0" err="1"/>
              <a:t>März</a:t>
            </a:r>
            <a:r>
              <a:rPr lang="en-GB" sz="1600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86296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5287" y="832558"/>
            <a:ext cx="83534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Im</a:t>
            </a:r>
            <a:r>
              <a:rPr lang="en-US" sz="2400" dirty="0"/>
              <a:t> </a:t>
            </a:r>
            <a:r>
              <a:rPr lang="en-US" sz="2400" dirty="0" err="1"/>
              <a:t>Hybird</a:t>
            </a:r>
            <a:r>
              <a:rPr lang="en-US" sz="2400" dirty="0"/>
              <a:t> Format</a:t>
            </a:r>
            <a:r>
              <a:rPr lang="de-DE" sz="2400" dirty="0"/>
              <a:t> </a:t>
            </a:r>
          </a:p>
          <a:p>
            <a:r>
              <a:rPr lang="en-US" sz="2400" dirty="0"/>
              <a:t>	H</a:t>
            </a:r>
            <a:r>
              <a:rPr lang="de-DE" sz="2400" dirty="0" err="1"/>
              <a:t>ost</a:t>
            </a:r>
            <a:r>
              <a:rPr lang="de-DE" sz="2400" dirty="0"/>
              <a:t> Labor: </a:t>
            </a:r>
          </a:p>
          <a:p>
            <a:r>
              <a:rPr lang="de-DE" sz="2400" dirty="0"/>
              <a:t>	</a:t>
            </a:r>
          </a:p>
          <a:p>
            <a:endParaRPr lang="en-US" sz="2400" dirty="0"/>
          </a:p>
          <a:p>
            <a:r>
              <a:rPr lang="de-DE" sz="2400" dirty="0"/>
              <a:t>Es waren meist &gt;35 Teilnehmende an den Session</a:t>
            </a:r>
          </a:p>
          <a:p>
            <a:r>
              <a:rPr lang="de-DE" sz="2400" dirty="0"/>
              <a:t>Es waren fast immer ein paar remote zugeschaltet.</a:t>
            </a:r>
          </a:p>
          <a:p>
            <a:pPr marL="342900" indent="-342900">
              <a:buFontTx/>
              <a:buChar char="-"/>
            </a:pPr>
            <a:r>
              <a:rPr lang="de-DE" sz="2400" dirty="0"/>
              <a:t>Das erfordert Disziplin bei den Fragen/Diskussion</a:t>
            </a:r>
          </a:p>
          <a:p>
            <a:pPr marL="342900" indent="-342900">
              <a:buFontTx/>
              <a:buChar char="-"/>
            </a:pPr>
            <a:r>
              <a:rPr lang="de-DE" sz="2400" dirty="0"/>
              <a:t>Aber er ermöglicht Teilnahme ohne Reise</a:t>
            </a:r>
          </a:p>
          <a:p>
            <a:endParaRPr lang="de-DE" sz="2400" dirty="0"/>
          </a:p>
          <a:p>
            <a:r>
              <a:rPr lang="de-DE" sz="2400" dirty="0"/>
              <a:t>Trotzdem war auch mehrfach der Wunsch: “Präsenz”</a:t>
            </a:r>
          </a:p>
          <a:p>
            <a:endParaRPr lang="de-DE" sz="2400" dirty="0"/>
          </a:p>
          <a:p>
            <a:r>
              <a:rPr lang="de-DE" sz="2400" dirty="0"/>
              <a:t>Nächste Tagung im Hybrid-Format</a:t>
            </a:r>
          </a:p>
          <a:p>
            <a:r>
              <a:rPr lang="de-DE" sz="2400" dirty="0"/>
              <a:t>	Reisekostenbegrenzungen durch Geldgeber,  Umwelt</a:t>
            </a:r>
          </a:p>
          <a:p>
            <a:r>
              <a:rPr lang="de-DE" sz="2400" dirty="0"/>
              <a:t>Vor Ort hat aber auch sehr viele Gespräche in den Pausen.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Ablauf</a:t>
            </a:r>
            <a:endParaRPr lang="de-DE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C2BF0A-D239-4B49-B85E-80EDE6B069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15578"/>
            <a:ext cx="413385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91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2725" y="980728"/>
            <a:ext cx="73877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Breites</a:t>
            </a:r>
            <a:r>
              <a:rPr lang="en-US" sz="2400" dirty="0"/>
              <a:t> Spektrum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Vorträge</a:t>
            </a:r>
            <a:endParaRPr lang="de-DE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C37B7D-A0E2-4BF3-A66E-58EAB24B90DA}"/>
              </a:ext>
            </a:extLst>
          </p:cNvPr>
          <p:cNvSpPr/>
          <p:nvPr/>
        </p:nvSpPr>
        <p:spPr>
          <a:xfrm>
            <a:off x="683568" y="1743248"/>
            <a:ext cx="7560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de-DE" sz="2400" dirty="0"/>
              <a:t>Datenaustausch: Kommunikation, Netzwerke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Kontrollen</a:t>
            </a:r>
            <a:r>
              <a:rPr lang="en-US" sz="2400" dirty="0"/>
              <a:t>, </a:t>
            </a:r>
            <a:r>
              <a:rPr lang="en-US" sz="2400" dirty="0" err="1"/>
              <a:t>spezielle</a:t>
            </a:r>
            <a:r>
              <a:rPr lang="en-US" sz="2400" dirty="0"/>
              <a:t> LabView</a:t>
            </a: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RFSoC</a:t>
            </a:r>
            <a:r>
              <a:rPr lang="en-US" sz="2400" dirty="0"/>
              <a:t>:  RF bis FPGA, </a:t>
            </a:r>
            <a:r>
              <a:rPr lang="en-US" sz="2400" dirty="0" err="1"/>
              <a:t>uC</a:t>
            </a:r>
            <a:r>
              <a:rPr lang="en-US" sz="2400" dirty="0"/>
              <a:t> </a:t>
            </a:r>
            <a:r>
              <a:rPr lang="en-US" sz="2400" dirty="0" err="1"/>
              <a:t>im</a:t>
            </a:r>
            <a:r>
              <a:rPr lang="en-US" sz="2400" dirty="0"/>
              <a:t> Chip</a:t>
            </a: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Messen</a:t>
            </a: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Sicherheit</a:t>
            </a:r>
            <a:endParaRPr lang="de-DE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D501FD-0A0F-4832-8F2D-733A4BBE3708}"/>
              </a:ext>
            </a:extLst>
          </p:cNvPr>
          <p:cNvSpPr txBox="1"/>
          <p:nvPr/>
        </p:nvSpPr>
        <p:spPr>
          <a:xfrm>
            <a:off x="539552" y="4397048"/>
            <a:ext cx="3743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Thema</a:t>
            </a:r>
            <a:r>
              <a:rPr lang="en-US" sz="2000" b="1" dirty="0"/>
              <a:t>: </a:t>
            </a:r>
            <a:r>
              <a:rPr lang="en-US" sz="2000" b="1" dirty="0" err="1"/>
              <a:t>Nächster</a:t>
            </a:r>
            <a:r>
              <a:rPr lang="en-US" sz="2000" b="1" dirty="0"/>
              <a:t> Workshop?</a:t>
            </a:r>
          </a:p>
          <a:p>
            <a:endParaRPr lang="de-DE" sz="1600" dirty="0" err="1"/>
          </a:p>
        </p:txBody>
      </p:sp>
    </p:spTree>
    <p:extLst>
      <p:ext uri="{BB962C8B-B14F-4D97-AF65-F5344CB8AC3E}">
        <p14:creationId xmlns:p14="http://schemas.microsoft.com/office/powerpoint/2010/main" val="67113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6466C-8860-4CF5-88EC-3736C37CE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F3F876-7B99-4DB6-A81C-8C1DAA42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FFB517-2AAB-40B4-9A86-313B4A7F8FC7}"/>
              </a:ext>
            </a:extLst>
          </p:cNvPr>
          <p:cNvSpPr txBox="1"/>
          <p:nvPr/>
        </p:nvSpPr>
        <p:spPr>
          <a:xfrm>
            <a:off x="395287" y="1196752"/>
            <a:ext cx="7866256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Ziel war OFFENE Diskussion für ein gemeinsames Thema</a:t>
            </a:r>
          </a:p>
          <a:p>
            <a:endParaRPr lang="de-DE" sz="1600" dirty="0"/>
          </a:p>
          <a:p>
            <a:r>
              <a:rPr lang="de-DE" sz="1600" dirty="0"/>
              <a:t>2024: 	</a:t>
            </a:r>
            <a:r>
              <a:rPr lang="de-DE" sz="1600" dirty="0" err="1"/>
              <a:t>LabView</a:t>
            </a:r>
            <a:r>
              <a:rPr lang="de-DE" sz="1600" dirty="0"/>
              <a:t>: Einsatz und Zukunft</a:t>
            </a:r>
          </a:p>
          <a:p>
            <a:r>
              <a:rPr lang="de-DE" sz="1600" dirty="0"/>
              <a:t>2023:	</a:t>
            </a:r>
            <a:r>
              <a:rPr lang="de-DE" dirty="0"/>
              <a:t>Analog -- </a:t>
            </a:r>
            <a:r>
              <a:rPr lang="de-DE" dirty="0" err="1"/>
              <a:t>ASIC's</a:t>
            </a:r>
            <a:r>
              <a:rPr lang="de-DE" dirty="0"/>
              <a:t> </a:t>
            </a:r>
            <a:endParaRPr lang="de-DE" sz="1600" dirty="0"/>
          </a:p>
          <a:p>
            <a:r>
              <a:rPr lang="de-DE" sz="1600" dirty="0"/>
              <a:t>2022:  	Künstliche Intelligenz </a:t>
            </a:r>
          </a:p>
          <a:p>
            <a:r>
              <a:rPr lang="en-US" sz="1600" dirty="0"/>
              <a:t>2</a:t>
            </a:r>
            <a:r>
              <a:rPr lang="de-DE" sz="1600" dirty="0"/>
              <a:t>021: 	Standards und Dokumentation in Entwicklung, Fertigung und Zertifizierung</a:t>
            </a:r>
          </a:p>
          <a:p>
            <a:r>
              <a:rPr lang="en-US" sz="1600" dirty="0"/>
              <a:t>2020:		</a:t>
            </a:r>
            <a:r>
              <a:rPr lang="en-US" sz="1600" dirty="0" err="1"/>
              <a:t>ausgefallen</a:t>
            </a:r>
            <a:r>
              <a:rPr lang="en-US" sz="1600" dirty="0"/>
              <a:t> </a:t>
            </a:r>
            <a:r>
              <a:rPr lang="en-US" sz="1600" dirty="0" err="1"/>
              <a:t>wegen</a:t>
            </a:r>
            <a:r>
              <a:rPr lang="en-US" sz="1600" dirty="0"/>
              <a:t> CORONA</a:t>
            </a:r>
          </a:p>
          <a:p>
            <a:r>
              <a:rPr lang="en-US" sz="1600" dirty="0"/>
              <a:t>2</a:t>
            </a:r>
            <a:r>
              <a:rPr lang="de-DE" sz="1600" dirty="0"/>
              <a:t>019:	Testen</a:t>
            </a:r>
          </a:p>
          <a:p>
            <a:r>
              <a:rPr lang="en-US" sz="1600" dirty="0"/>
              <a:t>2</a:t>
            </a:r>
            <a:r>
              <a:rPr lang="de-DE" sz="1600" dirty="0"/>
              <a:t>018:	FPGA-basierte DAQ-Systeme</a:t>
            </a:r>
          </a:p>
          <a:p>
            <a:r>
              <a:rPr lang="en-US" sz="1600" dirty="0"/>
              <a:t>2</a:t>
            </a:r>
            <a:r>
              <a:rPr lang="de-DE" sz="1600" dirty="0"/>
              <a:t>017:	ASIC</a:t>
            </a:r>
          </a:p>
          <a:p>
            <a:r>
              <a:rPr lang="en-US" sz="1600" dirty="0"/>
              <a:t>2</a:t>
            </a:r>
            <a:r>
              <a:rPr lang="de-DE" sz="1600" dirty="0"/>
              <a:t>016:	Kontrollsysteme</a:t>
            </a:r>
          </a:p>
          <a:p>
            <a:r>
              <a:rPr lang="en-US" sz="1600" dirty="0"/>
              <a:t>2</a:t>
            </a:r>
            <a:r>
              <a:rPr lang="de-DE" sz="1600" dirty="0"/>
              <a:t>015:	Analoge und Mixed-Mode Simulation</a:t>
            </a:r>
          </a:p>
          <a:p>
            <a:r>
              <a:rPr lang="en-US" sz="1600" dirty="0"/>
              <a:t>2</a:t>
            </a:r>
            <a:r>
              <a:rPr lang="de-DE" sz="1600" dirty="0"/>
              <a:t>014:	Mikro-Controller, SPS, Kontroll-Systeme</a:t>
            </a:r>
          </a:p>
          <a:p>
            <a:r>
              <a:rPr lang="en-US" sz="1600" dirty="0"/>
              <a:t>2</a:t>
            </a:r>
            <a:r>
              <a:rPr lang="de-DE" sz="1600" dirty="0"/>
              <a:t>013:	EMV</a:t>
            </a:r>
          </a:p>
          <a:p>
            <a:endParaRPr lang="de-DE" sz="1600" dirty="0"/>
          </a:p>
          <a:p>
            <a:r>
              <a:rPr lang="de-DE" sz="2000" dirty="0"/>
              <a:t>Das zeigt das breite Spektrum der Arbeiten an den Zentren</a:t>
            </a:r>
          </a:p>
          <a:p>
            <a:pPr marL="342900" indent="-342900">
              <a:buFontTx/>
              <a:buChar char="-"/>
            </a:pPr>
            <a:r>
              <a:rPr lang="de-DE" sz="2000" dirty="0"/>
              <a:t>Einige Themen führten zu Zusammenarbeiten oder technischen </a:t>
            </a:r>
          </a:p>
          <a:p>
            <a:r>
              <a:rPr lang="de-DE" sz="2000" dirty="0"/>
              <a:t>	Austausch</a:t>
            </a:r>
          </a:p>
          <a:p>
            <a:pPr marL="342900" indent="-342900">
              <a:buFontTx/>
              <a:buChar char="-"/>
            </a:pPr>
            <a:r>
              <a:rPr lang="de-DE" sz="2000" dirty="0"/>
              <a:t>Ziele offene Diskussion und deshalb vom Workshop nur eine</a:t>
            </a:r>
          </a:p>
          <a:p>
            <a:r>
              <a:rPr lang="de-DE" sz="2000" dirty="0"/>
              <a:t>	 Zusammenfassung und keine dokumentierten Beiträge</a:t>
            </a:r>
          </a:p>
        </p:txBody>
      </p:sp>
    </p:spTree>
    <p:extLst>
      <p:ext uri="{BB962C8B-B14F-4D97-AF65-F5344CB8AC3E}">
        <p14:creationId xmlns:p14="http://schemas.microsoft.com/office/powerpoint/2010/main" val="243900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B256A-50B5-4BA2-8E9D-7BEB5202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Proceeding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B29D11-C2BB-4B38-A32D-C3334E54B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9A2292-41DD-479B-A749-DA49D020836F}"/>
              </a:ext>
            </a:extLst>
          </p:cNvPr>
          <p:cNvSpPr txBox="1"/>
          <p:nvPr/>
        </p:nvSpPr>
        <p:spPr>
          <a:xfrm flipH="1">
            <a:off x="781482" y="1412776"/>
            <a:ext cx="66764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Ich </a:t>
            </a:r>
            <a:r>
              <a:rPr lang="en-US" sz="2000" dirty="0" err="1"/>
              <a:t>brauche</a:t>
            </a:r>
            <a:r>
              <a:rPr lang="en-US" sz="2000" dirty="0"/>
              <a:t> von JEDEM Sprecher/in </a:t>
            </a:r>
            <a:r>
              <a:rPr lang="en-US" sz="2000" dirty="0" err="1"/>
              <a:t>eine</a:t>
            </a:r>
            <a:r>
              <a:rPr lang="en-US" sz="2000" dirty="0"/>
              <a:t> E-Mail: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Soll ich so </a:t>
            </a:r>
            <a:r>
              <a:rPr lang="en-US" sz="2000" dirty="0" err="1"/>
              <a:t>übernehmen</a:t>
            </a:r>
            <a:r>
              <a:rPr lang="en-US" sz="2000" dirty="0"/>
              <a:t>, </a:t>
            </a:r>
            <a:r>
              <a:rPr lang="en-US" sz="2000" dirty="0" err="1"/>
              <a:t>wie</a:t>
            </a:r>
            <a:r>
              <a:rPr lang="en-US" sz="2000" dirty="0"/>
              <a:t> auf der INDICO-</a:t>
            </a:r>
            <a:r>
              <a:rPr lang="en-US" sz="2000" dirty="0" err="1"/>
              <a:t>Siete</a:t>
            </a:r>
            <a:r>
              <a:rPr lang="en-US" sz="2000" dirty="0"/>
              <a:t> </a:t>
            </a:r>
            <a:r>
              <a:rPr lang="en-US" sz="2000" dirty="0" err="1"/>
              <a:t>steht</a:t>
            </a:r>
            <a:r>
              <a:rPr lang="en-US" sz="2000" dirty="0"/>
              <a:t>?</a:t>
            </a:r>
          </a:p>
          <a:p>
            <a:pPr marL="342900" indent="-342900">
              <a:buFontTx/>
              <a:buChar char="-"/>
            </a:pPr>
            <a:r>
              <a:rPr lang="en-US" sz="2000" dirty="0" err="1"/>
              <a:t>Gibt</a:t>
            </a:r>
            <a:r>
              <a:rPr lang="en-US" sz="2000" dirty="0"/>
              <a:t> es </a:t>
            </a:r>
            <a:r>
              <a:rPr lang="en-US" sz="2000" dirty="0" err="1"/>
              <a:t>eine</a:t>
            </a:r>
            <a:r>
              <a:rPr lang="en-US" sz="2000" dirty="0"/>
              <a:t> </a:t>
            </a:r>
            <a:r>
              <a:rPr lang="en-US" sz="2000" dirty="0" err="1"/>
              <a:t>Überarbeitung</a:t>
            </a:r>
            <a:r>
              <a:rPr lang="en-US" sz="2000" dirty="0"/>
              <a:t> </a:t>
            </a:r>
            <a:r>
              <a:rPr lang="en-US" sz="2000" dirty="0" err="1"/>
              <a:t>oder</a:t>
            </a:r>
            <a:r>
              <a:rPr lang="en-US" sz="2000" dirty="0"/>
              <a:t> </a:t>
            </a:r>
            <a:r>
              <a:rPr lang="en-US" sz="2000" dirty="0" err="1"/>
              <a:t>eine</a:t>
            </a:r>
            <a:r>
              <a:rPr lang="en-US" sz="2000" dirty="0"/>
              <a:t> </a:t>
            </a:r>
            <a:r>
              <a:rPr lang="en-US" sz="2000" dirty="0" err="1"/>
              <a:t>Ausarbeitung</a:t>
            </a:r>
            <a:r>
              <a:rPr lang="en-US" sz="2000" dirty="0"/>
              <a:t>?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Soll gar </a:t>
            </a:r>
            <a:r>
              <a:rPr lang="en-US" sz="2000" dirty="0" err="1"/>
              <a:t>nicht</a:t>
            </a:r>
            <a:r>
              <a:rPr lang="en-US" sz="2000" dirty="0"/>
              <a:t> </a:t>
            </a:r>
            <a:r>
              <a:rPr lang="en-US" sz="2000" dirty="0" err="1"/>
              <a:t>veröffentlicht</a:t>
            </a:r>
            <a:r>
              <a:rPr lang="en-US" sz="2000" dirty="0"/>
              <a:t> </a:t>
            </a:r>
            <a:r>
              <a:rPr lang="en-US" sz="2000" dirty="0" err="1"/>
              <a:t>werden</a:t>
            </a:r>
            <a:r>
              <a:rPr lang="en-US" sz="2000" dirty="0"/>
              <a:t> ?</a:t>
            </a:r>
          </a:p>
          <a:p>
            <a:pPr marL="342900" indent="-342900">
              <a:buFontTx/>
              <a:buChar char="-"/>
            </a:pPr>
            <a:endParaRPr lang="en-US" sz="2000" dirty="0"/>
          </a:p>
          <a:p>
            <a:r>
              <a:rPr lang="en-US" sz="2000" dirty="0" err="1"/>
              <a:t>Konversion</a:t>
            </a:r>
            <a:r>
              <a:rPr lang="en-US" sz="2000" dirty="0"/>
              <a:t> </a:t>
            </a:r>
            <a:r>
              <a:rPr lang="en-US" sz="2000" dirty="0" err="1"/>
              <a:t>meinerseits</a:t>
            </a:r>
            <a:r>
              <a:rPr lang="en-US" sz="2000" dirty="0"/>
              <a:t> </a:t>
            </a:r>
            <a:r>
              <a:rPr lang="en-US" sz="2000" dirty="0" err="1"/>
              <a:t>macht</a:t>
            </a:r>
            <a:r>
              <a:rPr lang="en-US" sz="2000" dirty="0"/>
              <a:t> </a:t>
            </a:r>
            <a:r>
              <a:rPr lang="en-US" sz="2000" dirty="0" err="1"/>
              <a:t>erst</a:t>
            </a:r>
            <a:r>
              <a:rPr lang="en-US" sz="2000" dirty="0"/>
              <a:t> Sinn, </a:t>
            </a:r>
            <a:r>
              <a:rPr lang="en-US" sz="2000" dirty="0" err="1"/>
              <a:t>wenn</a:t>
            </a:r>
            <a:r>
              <a:rPr lang="en-US" sz="2000" dirty="0"/>
              <a:t> ich es von </a:t>
            </a:r>
            <a:r>
              <a:rPr lang="en-US" sz="2000" dirty="0" err="1"/>
              <a:t>allen</a:t>
            </a:r>
            <a:r>
              <a:rPr lang="en-US" sz="2000" dirty="0"/>
              <a:t> </a:t>
            </a:r>
            <a:r>
              <a:rPr lang="en-US" sz="2000" dirty="0" err="1"/>
              <a:t>habe</a:t>
            </a: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 err="1"/>
              <a:t>Sonst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, </a:t>
            </a:r>
            <a:r>
              <a:rPr lang="en-US" sz="2000" dirty="0" err="1"/>
              <a:t>dass</a:t>
            </a:r>
            <a:r>
              <a:rPr lang="en-US" sz="2000" dirty="0"/>
              <a:t> Software-Upgrades die </a:t>
            </a:r>
            <a:r>
              <a:rPr lang="en-US" sz="2000" dirty="0" err="1"/>
              <a:t>Konversionen</a:t>
            </a:r>
            <a:r>
              <a:rPr lang="en-US" sz="2000" dirty="0"/>
              <a:t> </a:t>
            </a:r>
            <a:r>
              <a:rPr lang="en-US" sz="2000" dirty="0" err="1"/>
              <a:t>unterschiedlich</a:t>
            </a:r>
            <a:r>
              <a:rPr lang="en-US" sz="2000" dirty="0"/>
              <a:t> </a:t>
            </a:r>
            <a:r>
              <a:rPr lang="en-US" sz="2000" dirty="0" err="1"/>
              <a:t>machen</a:t>
            </a:r>
            <a:endParaRPr lang="en-US" sz="2000" dirty="0"/>
          </a:p>
          <a:p>
            <a:pPr marL="342900" indent="-342900">
              <a:buFontTx/>
              <a:buChar char="-"/>
            </a:pPr>
            <a:endParaRPr lang="en-US" sz="2000" dirty="0"/>
          </a:p>
          <a:p>
            <a:r>
              <a:rPr lang="en-US" sz="2000" dirty="0"/>
              <a:t>Also </a:t>
            </a:r>
            <a:r>
              <a:rPr lang="en-US" sz="2000" dirty="0" err="1"/>
              <a:t>Ausssagen</a:t>
            </a:r>
            <a:r>
              <a:rPr lang="en-US" sz="2000" dirty="0"/>
              <a:t> </a:t>
            </a:r>
            <a:r>
              <a:rPr lang="en-US" sz="2000" dirty="0" err="1"/>
              <a:t>bitte</a:t>
            </a:r>
            <a:r>
              <a:rPr lang="en-US" sz="2000" dirty="0"/>
              <a:t> prompt:</a:t>
            </a:r>
          </a:p>
          <a:p>
            <a:r>
              <a:rPr lang="en-US" sz="2000" dirty="0" err="1"/>
              <a:t>Überarbeitungen</a:t>
            </a:r>
            <a:r>
              <a:rPr lang="en-US" sz="2000" dirty="0"/>
              <a:t>/</a:t>
            </a:r>
            <a:r>
              <a:rPr lang="en-US" sz="2000" dirty="0" err="1"/>
              <a:t>Ausarbeitungen</a:t>
            </a:r>
            <a:r>
              <a:rPr lang="en-US" sz="2000" dirty="0"/>
              <a:t>  bis 30.Juni.</a:t>
            </a:r>
          </a:p>
          <a:p>
            <a:endParaRPr lang="en-US" sz="2000" dirty="0"/>
          </a:p>
          <a:p>
            <a:pPr marL="342900" indent="-342900"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21653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3169E-D3CD-430E-BCFF-E16967577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lange mache ich noch?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5725F4-270A-4F16-944E-C86BDCB20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D76E5D-47F3-48FA-9EF7-BE0657705727}"/>
              </a:ext>
            </a:extLst>
          </p:cNvPr>
          <p:cNvSpPr txBox="1"/>
          <p:nvPr/>
        </p:nvSpPr>
        <p:spPr>
          <a:xfrm>
            <a:off x="490284" y="1340768"/>
            <a:ext cx="8653716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Januar 2028 gehe ich nach jetziger Gesetzeslage in Rente</a:t>
            </a:r>
          </a:p>
          <a:p>
            <a:endParaRPr lang="de-DE" sz="2400" dirty="0"/>
          </a:p>
          <a:p>
            <a:r>
              <a:rPr lang="de-DE" sz="2400" dirty="0"/>
              <a:t>Das macht an </a:t>
            </a:r>
            <a:r>
              <a:rPr lang="de-DE" sz="2400" dirty="0" err="1"/>
              <a:t>Tagugnen</a:t>
            </a:r>
            <a:r>
              <a:rPr lang="de-DE" sz="2400" dirty="0"/>
              <a:t> noch</a:t>
            </a:r>
          </a:p>
          <a:p>
            <a:r>
              <a:rPr lang="de-DE" sz="2400" dirty="0"/>
              <a:t>	2025</a:t>
            </a:r>
          </a:p>
          <a:p>
            <a:r>
              <a:rPr lang="de-DE" sz="2400" dirty="0"/>
              <a:t>	2026</a:t>
            </a:r>
          </a:p>
          <a:p>
            <a:r>
              <a:rPr lang="de-DE" sz="2400" dirty="0"/>
              <a:t>	Für die Tagung 2027 hätte ich kein Jahr zur Nachbereitung</a:t>
            </a:r>
          </a:p>
          <a:p>
            <a:endParaRPr lang="de-DE" sz="2400" dirty="0"/>
          </a:p>
          <a:p>
            <a:r>
              <a:rPr lang="de-DE" sz="2400" dirty="0"/>
              <a:t>Wenn jemand will, dann wende er sich </a:t>
            </a:r>
          </a:p>
          <a:p>
            <a:pPr marL="342900" indent="-342900">
              <a:buFontTx/>
              <a:buChar char="-"/>
            </a:pPr>
            <a:r>
              <a:rPr lang="de-DE" sz="2400" dirty="0"/>
              <a:t>an seinen Zentrums-Vertreter</a:t>
            </a:r>
          </a:p>
          <a:p>
            <a:pPr marL="342900" indent="-342900">
              <a:buFontTx/>
              <a:buChar char="-"/>
            </a:pPr>
            <a:r>
              <a:rPr lang="de-DE" sz="2400" dirty="0"/>
              <a:t>Peter </a:t>
            </a:r>
            <a:r>
              <a:rPr lang="de-DE" sz="2400" dirty="0" err="1"/>
              <a:t>Kaever</a:t>
            </a:r>
            <a:r>
              <a:rPr lang="de-DE" sz="2400" dirty="0"/>
              <a:t> als Vorsitz des Ausschuss</a:t>
            </a:r>
          </a:p>
          <a:p>
            <a:pPr marL="342900" indent="-342900">
              <a:buFontTx/>
              <a:buChar char="-"/>
            </a:pPr>
            <a:r>
              <a:rPr lang="de-DE" sz="2400" dirty="0"/>
              <a:t>Mich, als jetziger Organisator der Tagung</a:t>
            </a:r>
          </a:p>
          <a:p>
            <a:pPr marL="342900" indent="-342900">
              <a:buFontTx/>
              <a:buChar char="-"/>
            </a:pPr>
            <a:endParaRPr lang="de-DE" sz="2400" dirty="0"/>
          </a:p>
          <a:p>
            <a:endParaRPr lang="de-DE" sz="2400" dirty="0"/>
          </a:p>
          <a:p>
            <a:endParaRPr lang="de-DE" sz="1600" dirty="0"/>
          </a:p>
          <a:p>
            <a:endParaRPr lang="de-DE" sz="1600" dirty="0">
              <a:solidFill>
                <a:srgbClr val="FF0000"/>
              </a:solidFill>
            </a:endParaRP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524320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BBE7D-6A49-4E44-A247-93C1FF7D0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Danke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DFF0A7-5662-43DD-BC46-6BAFB016C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DC3A4C-33B1-4F1E-9338-F37B0460D3C2}"/>
              </a:ext>
            </a:extLst>
          </p:cNvPr>
          <p:cNvSpPr txBox="1"/>
          <p:nvPr/>
        </p:nvSpPr>
        <p:spPr>
          <a:xfrm flipH="1">
            <a:off x="837298" y="1484784"/>
            <a:ext cx="73156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/>
              <a:t>An </a:t>
            </a:r>
            <a:r>
              <a:rPr lang="en-US" sz="2000" dirty="0" err="1"/>
              <a:t>Vortragende</a:t>
            </a: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/>
              <a:t>An </a:t>
            </a:r>
            <a:r>
              <a:rPr lang="en-US" sz="2000" dirty="0" err="1"/>
              <a:t>Aussteller</a:t>
            </a:r>
            <a:endParaRPr lang="en-US" sz="2000" dirty="0"/>
          </a:p>
          <a:p>
            <a:pPr marL="342900" indent="-342900">
              <a:buFontTx/>
              <a:buChar char="-"/>
            </a:pP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/>
              <a:t>An </a:t>
            </a:r>
            <a:r>
              <a:rPr lang="en-US" sz="2000" dirty="0" err="1"/>
              <a:t>lokale</a:t>
            </a:r>
            <a:r>
              <a:rPr lang="en-US" sz="2000" dirty="0"/>
              <a:t> </a:t>
            </a:r>
            <a:r>
              <a:rPr lang="en-US" sz="2000" dirty="0" err="1"/>
              <a:t>Organisation</a:t>
            </a:r>
            <a:endParaRPr lang="en-US" sz="2000" dirty="0"/>
          </a:p>
          <a:p>
            <a:pPr marL="800100" lvl="1" indent="-342900">
              <a:buFontTx/>
              <a:buChar char="-"/>
            </a:pPr>
            <a:r>
              <a:rPr lang="en-US" sz="2000" dirty="0" err="1"/>
              <a:t>Hörsaal</a:t>
            </a:r>
            <a:r>
              <a:rPr lang="en-US" sz="2000" dirty="0"/>
              <a:t> </a:t>
            </a:r>
            <a:r>
              <a:rPr lang="en-US" sz="2000" dirty="0" err="1"/>
              <a:t>mit</a:t>
            </a:r>
            <a:r>
              <a:rPr lang="en-US" sz="2000" dirty="0"/>
              <a:t> Video, Audio, Zoom, </a:t>
            </a:r>
            <a:r>
              <a:rPr lang="en-US" sz="2000" dirty="0" err="1"/>
              <a:t>Tische</a:t>
            </a:r>
            <a:endParaRPr lang="en-US" sz="2000" dirty="0"/>
          </a:p>
          <a:p>
            <a:pPr marL="800100" lvl="1" indent="-342900">
              <a:buFontTx/>
              <a:buChar char="-"/>
            </a:pPr>
            <a:r>
              <a:rPr lang="en-US" sz="2000" dirty="0" err="1"/>
              <a:t>Kaffee</a:t>
            </a:r>
            <a:r>
              <a:rPr lang="en-US" sz="2000" dirty="0"/>
              <a:t>/Tee </a:t>
            </a:r>
            <a:r>
              <a:rPr lang="en-US" sz="2000" dirty="0" err="1"/>
              <a:t>Pausen</a:t>
            </a:r>
            <a:endParaRPr lang="en-US" sz="2000" dirty="0"/>
          </a:p>
          <a:p>
            <a:pPr marL="800100" lvl="1" indent="-342900">
              <a:buFontTx/>
              <a:buChar char="-"/>
            </a:pPr>
            <a:r>
              <a:rPr lang="en-US" sz="2000" dirty="0" err="1"/>
              <a:t>Organisation</a:t>
            </a:r>
            <a:r>
              <a:rPr lang="en-US" sz="2000" dirty="0"/>
              <a:t> der </a:t>
            </a:r>
            <a:r>
              <a:rPr lang="en-US" sz="2000" dirty="0" err="1"/>
              <a:t>Abendessen</a:t>
            </a:r>
            <a:endParaRPr lang="en-US" sz="2000" dirty="0"/>
          </a:p>
          <a:p>
            <a:pPr marL="800100" lvl="1" indent="-342900">
              <a:buFontTx/>
              <a:buChar char="-"/>
            </a:pPr>
            <a:r>
              <a:rPr lang="en-US" sz="2000" dirty="0" err="1"/>
              <a:t>Führung</a:t>
            </a:r>
            <a:endParaRPr lang="en-US" sz="2000" dirty="0"/>
          </a:p>
          <a:p>
            <a:pPr marL="800100" lvl="1" indent="-342900">
              <a:buFontTx/>
              <a:buChar char="-"/>
            </a:pPr>
            <a:r>
              <a:rPr lang="en-US" sz="2000" dirty="0" err="1"/>
              <a:t>Antworten</a:t>
            </a:r>
            <a:r>
              <a:rPr lang="en-US" sz="2000" dirty="0"/>
              <a:t> auf </a:t>
            </a:r>
            <a:r>
              <a:rPr lang="en-US" sz="2000" dirty="0" err="1"/>
              <a:t>viele</a:t>
            </a:r>
            <a:r>
              <a:rPr lang="en-US" sz="2000" dirty="0"/>
              <a:t> </a:t>
            </a:r>
            <a:r>
              <a:rPr lang="en-US" sz="2000" dirty="0" err="1"/>
              <a:t>Fragen</a:t>
            </a:r>
            <a:endParaRPr lang="en-US" sz="2000" dirty="0"/>
          </a:p>
          <a:p>
            <a:pPr marL="800100" lvl="1" indent="-342900">
              <a:buFontTx/>
              <a:buChar char="-"/>
            </a:pPr>
            <a:endParaRPr lang="en-US" sz="2000" dirty="0"/>
          </a:p>
          <a:p>
            <a:pPr marL="800100" lvl="1" indent="-342900">
              <a:buFontTx/>
              <a:buChar char="-"/>
            </a:pPr>
            <a:r>
              <a:rPr lang="en-US" sz="2000" dirty="0"/>
              <a:t>Es </a:t>
            </a:r>
            <a:r>
              <a:rPr lang="en-US" sz="2000" dirty="0" err="1"/>
              <a:t>waren</a:t>
            </a:r>
            <a:r>
              <a:rPr lang="en-US" sz="2000" dirty="0"/>
              <a:t> </a:t>
            </a:r>
            <a:r>
              <a:rPr lang="en-US" sz="2000" dirty="0" err="1"/>
              <a:t>gerade</a:t>
            </a:r>
            <a:r>
              <a:rPr lang="en-US" sz="2000" dirty="0"/>
              <a:t> in den </a:t>
            </a:r>
            <a:r>
              <a:rPr lang="en-US" sz="2000" dirty="0" err="1"/>
              <a:t>letzten</a:t>
            </a:r>
            <a:r>
              <a:rPr lang="en-US" sz="2000" dirty="0"/>
              <a:t> </a:t>
            </a:r>
            <a:r>
              <a:rPr lang="en-US" sz="2000" dirty="0" err="1"/>
              <a:t>Wochen</a:t>
            </a:r>
            <a:r>
              <a:rPr lang="en-US" sz="2000" dirty="0"/>
              <a:t> </a:t>
            </a:r>
            <a:r>
              <a:rPr lang="en-US" sz="2000" dirty="0" err="1"/>
              <a:t>viele</a:t>
            </a:r>
            <a:r>
              <a:rPr lang="en-US" sz="2000" dirty="0"/>
              <a:t> Mails/</a:t>
            </a:r>
            <a:r>
              <a:rPr lang="en-US" sz="2000" dirty="0" err="1"/>
              <a:t>Telefonate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4028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9E7AC-6A41-43D5-9ADB-58D82D8CD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Auf Wiedersehen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981E1C-C882-47C8-B25E-E9144EA6A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AA5C87-3B92-45E4-9C44-285293E58DD1}"/>
              </a:ext>
            </a:extLst>
          </p:cNvPr>
          <p:cNvSpPr txBox="1"/>
          <p:nvPr/>
        </p:nvSpPr>
        <p:spPr>
          <a:xfrm>
            <a:off x="1331640" y="1196752"/>
            <a:ext cx="579138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Wir</a:t>
            </a:r>
            <a:r>
              <a:rPr lang="en-US" sz="2000" dirty="0"/>
              <a:t> </a:t>
            </a:r>
            <a:r>
              <a:rPr lang="en-US" sz="2000" dirty="0" err="1"/>
              <a:t>werden</a:t>
            </a:r>
            <a:r>
              <a:rPr lang="en-US" sz="2000" dirty="0"/>
              <a:t> morgen </a:t>
            </a:r>
            <a:r>
              <a:rPr lang="en-US" sz="2000" dirty="0" err="1"/>
              <a:t>beraten</a:t>
            </a:r>
            <a:r>
              <a:rPr lang="en-US" sz="2000" dirty="0"/>
              <a:t>, wo </a:t>
            </a:r>
            <a:r>
              <a:rPr lang="en-US" sz="2000" dirty="0" err="1"/>
              <a:t>wir</a:t>
            </a:r>
            <a:r>
              <a:rPr lang="en-US" sz="2000" dirty="0"/>
              <a:t> </a:t>
            </a:r>
            <a:r>
              <a:rPr lang="en-US" sz="2000" dirty="0" err="1"/>
              <a:t>uns</a:t>
            </a:r>
            <a:r>
              <a:rPr lang="en-US" sz="2000" dirty="0"/>
              <a:t> </a:t>
            </a:r>
          </a:p>
          <a:p>
            <a:r>
              <a:rPr lang="en-US" sz="2000" dirty="0"/>
              <a:t>	</a:t>
            </a:r>
            <a:r>
              <a:rPr lang="en-US" sz="2400" b="1" dirty="0" err="1"/>
              <a:t>nächstes</a:t>
            </a:r>
            <a:r>
              <a:rPr lang="en-US" sz="2400" b="1" dirty="0"/>
              <a:t> </a:t>
            </a:r>
            <a:r>
              <a:rPr lang="en-US" sz="2400" b="1" dirty="0" err="1"/>
              <a:t>Frühjahr</a:t>
            </a:r>
            <a:r>
              <a:rPr lang="en-US" sz="2400" b="1" dirty="0"/>
              <a:t> </a:t>
            </a:r>
          </a:p>
          <a:p>
            <a:r>
              <a:rPr lang="en-US" sz="2000" dirty="0" err="1"/>
              <a:t>treffen</a:t>
            </a:r>
            <a:r>
              <a:rPr lang="en-US" sz="2000" dirty="0"/>
              <a:t> </a:t>
            </a:r>
            <a:r>
              <a:rPr lang="en-US" sz="2000" dirty="0" err="1"/>
              <a:t>wollen</a:t>
            </a:r>
            <a:endParaRPr lang="en-US" sz="2000" dirty="0"/>
          </a:p>
          <a:p>
            <a:endParaRPr lang="en-US" sz="2000" dirty="0"/>
          </a:p>
          <a:p>
            <a:r>
              <a:rPr lang="en-US" sz="2400" b="1" dirty="0"/>
              <a:t>Zeit:</a:t>
            </a:r>
          </a:p>
          <a:p>
            <a:r>
              <a:rPr lang="en-US" sz="2000" dirty="0" err="1"/>
              <a:t>Randbedingen</a:t>
            </a:r>
            <a:r>
              <a:rPr lang="en-US" sz="2000" dirty="0"/>
              <a:t> </a:t>
            </a:r>
            <a:r>
              <a:rPr lang="en-US" sz="2000" dirty="0" err="1"/>
              <a:t>sind</a:t>
            </a:r>
            <a:r>
              <a:rPr lang="en-US" sz="2000" dirty="0"/>
              <a:t> </a:t>
            </a:r>
            <a:r>
              <a:rPr lang="en-US" sz="2000" dirty="0" err="1"/>
              <a:t>Tagungen</a:t>
            </a:r>
            <a:r>
              <a:rPr lang="en-US" sz="2000" dirty="0"/>
              <a:t> </a:t>
            </a:r>
            <a:r>
              <a:rPr lang="en-US" sz="2000" dirty="0" err="1"/>
              <a:t>sind</a:t>
            </a: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 err="1"/>
              <a:t>DPG_Tagungen</a:t>
            </a:r>
            <a:r>
              <a:rPr lang="en-US" sz="2000" dirty="0"/>
              <a:t> und </a:t>
            </a:r>
            <a:r>
              <a:rPr lang="en-US" sz="2000" dirty="0" err="1"/>
              <a:t>ander</a:t>
            </a:r>
            <a:r>
              <a:rPr lang="en-US" sz="2000" dirty="0"/>
              <a:t> </a:t>
            </a:r>
            <a:r>
              <a:rPr lang="en-US" sz="2000" dirty="0" err="1"/>
              <a:t>bekannt</a:t>
            </a:r>
            <a:r>
              <a:rPr lang="en-US" sz="2000" dirty="0"/>
              <a:t> </a:t>
            </a:r>
            <a:r>
              <a:rPr lang="en-US" sz="2000" dirty="0" err="1"/>
              <a:t>Konferenzen</a:t>
            </a: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 err="1"/>
              <a:t>Schuferien</a:t>
            </a: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 err="1"/>
              <a:t>Verfügbarkeit</a:t>
            </a:r>
            <a:r>
              <a:rPr lang="en-US" sz="2000" dirty="0"/>
              <a:t> von </a:t>
            </a:r>
            <a:r>
              <a:rPr lang="en-US" sz="2000" dirty="0" err="1"/>
              <a:t>Räumen</a:t>
            </a:r>
            <a:r>
              <a:rPr lang="en-US" sz="2000" dirty="0"/>
              <a:t> am </a:t>
            </a:r>
            <a:r>
              <a:rPr lang="en-US" sz="2000" dirty="0" err="1"/>
              <a:t>Tagungsort</a:t>
            </a:r>
            <a:endParaRPr lang="en-US" sz="2000" dirty="0"/>
          </a:p>
          <a:p>
            <a:pPr marL="342900" indent="-342900">
              <a:buFontTx/>
              <a:buChar char="-"/>
            </a:pPr>
            <a:endParaRPr lang="en-US" sz="2000" dirty="0"/>
          </a:p>
          <a:p>
            <a:endParaRPr lang="en-US" sz="2000" dirty="0"/>
          </a:p>
          <a:p>
            <a:r>
              <a:rPr lang="en-US" sz="2400" b="1" dirty="0"/>
              <a:t>Info </a:t>
            </a:r>
            <a:r>
              <a:rPr lang="en-US" sz="2400" b="1" dirty="0" err="1"/>
              <a:t>über</a:t>
            </a:r>
            <a:r>
              <a:rPr lang="en-US" sz="2400" b="1" dirty="0"/>
              <a:t> sei.desy.de  </a:t>
            </a:r>
          </a:p>
        </p:txBody>
      </p:sp>
    </p:spTree>
    <p:extLst>
      <p:ext uri="{BB962C8B-B14F-4D97-AF65-F5344CB8AC3E}">
        <p14:creationId xmlns:p14="http://schemas.microsoft.com/office/powerpoint/2010/main" val="1324121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E3D152-0FFF-4490-AABC-DB9F6683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20.März 2024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F30221-A50F-4524-99B6-CFC84880EBF6}"/>
              </a:ext>
            </a:extLst>
          </p:cNvPr>
          <p:cNvSpPr txBox="1"/>
          <p:nvPr/>
        </p:nvSpPr>
        <p:spPr>
          <a:xfrm>
            <a:off x="1133617" y="1843950"/>
            <a:ext cx="658873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rgbClr val="FF0000"/>
                </a:solidFill>
              </a:rPr>
              <a:t>Gute</a:t>
            </a:r>
            <a:r>
              <a:rPr lang="en-US" sz="4000" dirty="0">
                <a:solidFill>
                  <a:srgbClr val="FF0000"/>
                </a:solidFill>
              </a:rPr>
              <a:t> Zeit </a:t>
            </a:r>
            <a:r>
              <a:rPr lang="en-US" sz="4000" dirty="0" err="1">
                <a:solidFill>
                  <a:srgbClr val="FF0000"/>
                </a:solidFill>
              </a:rPr>
              <a:t>im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Arbeitstreffen</a:t>
            </a:r>
            <a:endParaRPr lang="en-US" sz="4000" dirty="0">
              <a:solidFill>
                <a:srgbClr val="FF0000"/>
              </a:solidFill>
            </a:endParaRP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  <a:p>
            <a:pPr algn="ctr"/>
            <a:r>
              <a:rPr lang="en-US" sz="4000" dirty="0" err="1">
                <a:solidFill>
                  <a:srgbClr val="FF0000"/>
                </a:solidFill>
              </a:rPr>
              <a:t>Gute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Heimreise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23522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4x3_en" id="{3CF89BDB-0659-E849-8D13-D70D8CFA5BCD}" vid="{CC185F4F-326D-3949-A293-BD8B2AFA8F49}"/>
    </a:ext>
  </a:extLst>
</a:theme>
</file>

<file path=ppt/theme/theme2.xml><?xml version="1.0" encoding="utf-8"?>
<a:theme xmlns:a="http://schemas.openxmlformats.org/drawingml/2006/main" name="7_Praesentation_blau_Master">
  <a:themeElements>
    <a:clrScheme name="7_Praesentation_blau_Master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7_Praesentation_blau_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7_Praesentation_blau_Master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531</Words>
  <Application>Microsoft Office PowerPoint</Application>
  <PresentationFormat>On-screen Show (4:3)</PresentationFormat>
  <Paragraphs>126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DESY</vt:lpstr>
      <vt:lpstr>7_Praesentation_blau_Master</vt:lpstr>
      <vt:lpstr>PowerPoint Presentation</vt:lpstr>
      <vt:lpstr>Ablauf</vt:lpstr>
      <vt:lpstr>Vorträge</vt:lpstr>
      <vt:lpstr>Workshop</vt:lpstr>
      <vt:lpstr>Proceeding</vt:lpstr>
      <vt:lpstr>Wie lange mache ich noch?</vt:lpstr>
      <vt:lpstr>Danke</vt:lpstr>
      <vt:lpstr>Auf Wiedersehen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Microsoft Office-Anwender</dc:creator>
  <cp:lastModifiedBy>Goettlicher, Peter</cp:lastModifiedBy>
  <cp:revision>64</cp:revision>
  <cp:lastPrinted>2018-04-14T17:05:48Z</cp:lastPrinted>
  <dcterms:created xsi:type="dcterms:W3CDTF">2018-01-19T12:25:51Z</dcterms:created>
  <dcterms:modified xsi:type="dcterms:W3CDTF">2024-03-20T06:27:01Z</dcterms:modified>
</cp:coreProperties>
</file>