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1160" r:id="rId2"/>
    <p:sldId id="1167" r:id="rId3"/>
    <p:sldId id="1161" r:id="rId4"/>
    <p:sldId id="1169" r:id="rId5"/>
    <p:sldId id="1163" r:id="rId6"/>
    <p:sldId id="1165" r:id="rId7"/>
    <p:sldId id="1168" r:id="rId8"/>
    <p:sldId id="1170" r:id="rId9"/>
    <p:sldId id="1171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4"/>
    <p:restoredTop sz="96234"/>
  </p:normalViewPr>
  <p:slideViewPr>
    <p:cSldViewPr snapToGrid="0">
      <p:cViewPr>
        <p:scale>
          <a:sx n="100" d="100"/>
          <a:sy n="100" d="100"/>
        </p:scale>
        <p:origin x="1824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49125-224B-584D-A597-81D36500F8D0}" type="datetimeFigureOut">
              <a:rPr lang="en-DE" smtClean="0"/>
              <a:t>24.01.24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9430A-54C1-2D40-B4E3-0A6C1D0ABC7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9741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49479-62D0-1C4E-2570-7AF7B24AF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078A09-C875-8E00-2FE8-E3268BFE8A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36756-9CD6-FE90-7E71-38B7F41BD7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D6657E-5BE3-F443-8FC6-5AA328F6C9E6}" type="datetime1">
              <a:rPr lang="de-DE" smtClean="0"/>
              <a:t>24.01.24</a:t>
            </a:fld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F9454-19E3-AE6D-223B-7CA2DB7FA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65F7836-E31A-124E-9483-9C98A1D80591}" type="slidenum">
              <a:rPr lang="en-DE" smtClean="0"/>
              <a:t>‹#›</a:t>
            </a:fld>
            <a:endParaRPr lang="en-DE"/>
          </a:p>
        </p:txBody>
      </p:sp>
      <p:pic>
        <p:nvPicPr>
          <p:cNvPr id="7" name="Grafik 7" descr="Logo Helmholtz">
            <a:extLst>
              <a:ext uri="{FF2B5EF4-FFF2-40B4-BE49-F238E27FC236}">
                <a16:creationId xmlns:a16="http://schemas.microsoft.com/office/drawing/2014/main" id="{7F653D85-7BFE-B950-7CDF-4BCD294EDC2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6" y="6494808"/>
            <a:ext cx="1188244" cy="161813"/>
          </a:xfrm>
          <a:prstGeom prst="rect">
            <a:avLst/>
          </a:prstGeom>
        </p:spPr>
      </p:pic>
      <p:pic>
        <p:nvPicPr>
          <p:cNvPr id="8" name="Grafik 8" descr="Logo DESY">
            <a:extLst>
              <a:ext uri="{FF2B5EF4-FFF2-40B4-BE49-F238E27FC236}">
                <a16:creationId xmlns:a16="http://schemas.microsoft.com/office/drawing/2014/main" id="{70A78D9F-D2B9-A696-7307-D9A1BE36FA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79" y="5821475"/>
            <a:ext cx="89949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307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835E7-ADC9-FBE3-7D49-B40E783E7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14514-2F83-0BBB-053C-A98798F48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A87EC99-1131-B362-B6FE-FCF257918C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4523B4-B42E-3443-AF50-C11704FFCFF2}" type="datetime1">
              <a:rPr lang="de-DE" smtClean="0"/>
              <a:t>24.01.24</a:t>
            </a:fld>
            <a:endParaRPr lang="en-DE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A6D352A-D9BC-1C0D-F9A0-8DB71AA8F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65F7836-E31A-124E-9483-9C98A1D80591}" type="slidenum">
              <a:rPr lang="en-DE" smtClean="0"/>
              <a:t>‹#›</a:t>
            </a:fld>
            <a:endParaRPr lang="en-DE"/>
          </a:p>
        </p:txBody>
      </p:sp>
      <p:pic>
        <p:nvPicPr>
          <p:cNvPr id="9" name="Grafik 7" descr="Logo Helmholtz">
            <a:extLst>
              <a:ext uri="{FF2B5EF4-FFF2-40B4-BE49-F238E27FC236}">
                <a16:creationId xmlns:a16="http://schemas.microsoft.com/office/drawing/2014/main" id="{01CF7CF7-4BD0-F14C-8618-21AB73E353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6" y="6494808"/>
            <a:ext cx="1188244" cy="161813"/>
          </a:xfrm>
          <a:prstGeom prst="rect">
            <a:avLst/>
          </a:prstGeom>
        </p:spPr>
      </p:pic>
      <p:pic>
        <p:nvPicPr>
          <p:cNvPr id="10" name="Grafik 8" descr="Logo DESY">
            <a:extLst>
              <a:ext uri="{FF2B5EF4-FFF2-40B4-BE49-F238E27FC236}">
                <a16:creationId xmlns:a16="http://schemas.microsoft.com/office/drawing/2014/main" id="{AD30E038-A5B8-79FE-1CE9-294D59FD18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79" y="5821475"/>
            <a:ext cx="89949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16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956E81-3D11-4C8C-AB09-0CE8E950C3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DCD3EE-3877-9375-FAAD-1F76D82E07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640B3DC-AC3F-4592-D0C8-4776D14A19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0FD0F9-32E0-1345-AEF9-C1AAE4360714}" type="datetime1">
              <a:rPr lang="de-DE" smtClean="0"/>
              <a:t>24.01.24</a:t>
            </a:fld>
            <a:endParaRPr lang="en-DE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BCF9F7A-90C7-2F8D-335D-77C6F24EF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65F7836-E31A-124E-9483-9C98A1D80591}" type="slidenum">
              <a:rPr lang="en-DE" smtClean="0"/>
              <a:t>‹#›</a:t>
            </a:fld>
            <a:endParaRPr lang="en-DE"/>
          </a:p>
        </p:txBody>
      </p:sp>
      <p:pic>
        <p:nvPicPr>
          <p:cNvPr id="9" name="Grafik 7" descr="Logo Helmholtz">
            <a:extLst>
              <a:ext uri="{FF2B5EF4-FFF2-40B4-BE49-F238E27FC236}">
                <a16:creationId xmlns:a16="http://schemas.microsoft.com/office/drawing/2014/main" id="{BB9BC4E0-55FF-5BBA-7966-BCF1882689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6" y="6494808"/>
            <a:ext cx="1188244" cy="161813"/>
          </a:xfrm>
          <a:prstGeom prst="rect">
            <a:avLst/>
          </a:prstGeom>
        </p:spPr>
      </p:pic>
      <p:pic>
        <p:nvPicPr>
          <p:cNvPr id="10" name="Grafik 8" descr="Logo DESY">
            <a:extLst>
              <a:ext uri="{FF2B5EF4-FFF2-40B4-BE49-F238E27FC236}">
                <a16:creationId xmlns:a16="http://schemas.microsoft.com/office/drawing/2014/main" id="{85952428-9804-9C7D-F5E4-7F1C8108ADA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79" y="5821475"/>
            <a:ext cx="89949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933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959C8-5FFC-D97D-03C7-CCB394078CA1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45794D7-3105-504F-8020-DC2D53A2C209}" type="datetime1">
              <a:rPr lang="de-DE" smtClean="0"/>
              <a:t>24.01.24</a:t>
            </a:fld>
            <a:endParaRPr lang="en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A859291-C5A4-D34B-59C6-795A2DF58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65F7836-E31A-124E-9483-9C98A1D80591}" type="slidenum">
              <a:rPr lang="en-DE" smtClean="0"/>
              <a:t>‹#›</a:t>
            </a:fld>
            <a:endParaRPr lang="en-DE"/>
          </a:p>
        </p:txBody>
      </p:sp>
      <p:pic>
        <p:nvPicPr>
          <p:cNvPr id="6" name="Grafik 7" descr="Logo Helmholtz">
            <a:extLst>
              <a:ext uri="{FF2B5EF4-FFF2-40B4-BE49-F238E27FC236}">
                <a16:creationId xmlns:a16="http://schemas.microsoft.com/office/drawing/2014/main" id="{3D713A3B-1E11-D865-AA54-871A9E1B3F9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6" y="6494808"/>
            <a:ext cx="1188244" cy="161813"/>
          </a:xfrm>
          <a:prstGeom prst="rect">
            <a:avLst/>
          </a:prstGeom>
        </p:spPr>
      </p:pic>
      <p:pic>
        <p:nvPicPr>
          <p:cNvPr id="7" name="Grafik 8" descr="Logo DESY">
            <a:extLst>
              <a:ext uri="{FF2B5EF4-FFF2-40B4-BE49-F238E27FC236}">
                <a16:creationId xmlns:a16="http://schemas.microsoft.com/office/drawing/2014/main" id="{70916716-8288-F123-CD8C-CFB83ABA44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79" y="5821475"/>
            <a:ext cx="89949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04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0257E-3D46-6132-6325-9843708D4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F0E41-F8DD-AA20-34AE-59F479792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B881EDA-A469-7642-BAC0-93875029AE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00D93F-0849-E247-896A-BAEA5B0E107F}" type="datetime1">
              <a:rPr lang="de-DE" smtClean="0"/>
              <a:t>24.01.24</a:t>
            </a:fld>
            <a:endParaRPr lang="en-DE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D3C4960-9519-B9FC-C7B3-8B4F96C24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65F7836-E31A-124E-9483-9C98A1D80591}" type="slidenum">
              <a:rPr lang="en-DE" smtClean="0"/>
              <a:t>‹#›</a:t>
            </a:fld>
            <a:endParaRPr lang="en-DE"/>
          </a:p>
        </p:txBody>
      </p:sp>
      <p:pic>
        <p:nvPicPr>
          <p:cNvPr id="9" name="Grafik 7" descr="Logo Helmholtz">
            <a:extLst>
              <a:ext uri="{FF2B5EF4-FFF2-40B4-BE49-F238E27FC236}">
                <a16:creationId xmlns:a16="http://schemas.microsoft.com/office/drawing/2014/main" id="{7816763A-EEFE-1356-FE65-DC03AD3F656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6" y="6494808"/>
            <a:ext cx="1188244" cy="161813"/>
          </a:xfrm>
          <a:prstGeom prst="rect">
            <a:avLst/>
          </a:prstGeom>
        </p:spPr>
      </p:pic>
      <p:pic>
        <p:nvPicPr>
          <p:cNvPr id="10" name="Grafik 8" descr="Logo DESY">
            <a:extLst>
              <a:ext uri="{FF2B5EF4-FFF2-40B4-BE49-F238E27FC236}">
                <a16:creationId xmlns:a16="http://schemas.microsoft.com/office/drawing/2014/main" id="{05904E41-EE17-B673-8858-C014B788F0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79" y="5821475"/>
            <a:ext cx="89949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83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429E2-BF4A-A3CE-579B-4E2E49006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3E4D7-A7E9-45CC-6CEA-C52083D97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4F21D04-468A-EBC4-1F21-3023D53BE7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B69BC2-5105-7644-8892-27674CEBF7A8}" type="datetime1">
              <a:rPr lang="de-DE" smtClean="0"/>
              <a:t>24.01.24</a:t>
            </a:fld>
            <a:endParaRPr lang="en-DE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D16CB9F-9295-E5C7-B87B-333DBB1F2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65F7836-E31A-124E-9483-9C98A1D80591}" type="slidenum">
              <a:rPr lang="en-DE" smtClean="0"/>
              <a:t>‹#›</a:t>
            </a:fld>
            <a:endParaRPr lang="en-DE"/>
          </a:p>
        </p:txBody>
      </p:sp>
      <p:pic>
        <p:nvPicPr>
          <p:cNvPr id="9" name="Grafik 7" descr="Logo Helmholtz">
            <a:extLst>
              <a:ext uri="{FF2B5EF4-FFF2-40B4-BE49-F238E27FC236}">
                <a16:creationId xmlns:a16="http://schemas.microsoft.com/office/drawing/2014/main" id="{3165373D-50B8-9E1B-B8D3-B3E427C47B6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6" y="6494808"/>
            <a:ext cx="1188244" cy="161813"/>
          </a:xfrm>
          <a:prstGeom prst="rect">
            <a:avLst/>
          </a:prstGeom>
        </p:spPr>
      </p:pic>
      <p:pic>
        <p:nvPicPr>
          <p:cNvPr id="10" name="Grafik 8" descr="Logo DESY">
            <a:extLst>
              <a:ext uri="{FF2B5EF4-FFF2-40B4-BE49-F238E27FC236}">
                <a16:creationId xmlns:a16="http://schemas.microsoft.com/office/drawing/2014/main" id="{FF65C0E8-E088-D8EB-D0E9-1AA27DAC2B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79" y="5821475"/>
            <a:ext cx="89949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91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93E0E-CF77-05D1-D560-C30C87D4C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5F2E6-B56C-3A83-1674-08637DE0DE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495CF6-AFFE-A1DC-EBD9-B40B3258A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7D8D671-B1C8-F03B-27C9-0691C55EA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31F5B3-D77E-ED43-AA51-345D432FC342}" type="datetime1">
              <a:rPr lang="de-DE" smtClean="0"/>
              <a:t>24.01.24</a:t>
            </a:fld>
            <a:endParaRPr lang="en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82D60D0-1FE6-E475-8AC9-0DF92F16F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65F7836-E31A-124E-9483-9C98A1D80591}" type="slidenum">
              <a:rPr lang="en-DE" smtClean="0"/>
              <a:t>‹#›</a:t>
            </a:fld>
            <a:endParaRPr lang="en-DE"/>
          </a:p>
        </p:txBody>
      </p:sp>
      <p:pic>
        <p:nvPicPr>
          <p:cNvPr id="10" name="Grafik 7" descr="Logo Helmholtz">
            <a:extLst>
              <a:ext uri="{FF2B5EF4-FFF2-40B4-BE49-F238E27FC236}">
                <a16:creationId xmlns:a16="http://schemas.microsoft.com/office/drawing/2014/main" id="{F9A17EB0-92F6-C547-4E35-880F793691A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6" y="6494808"/>
            <a:ext cx="1188244" cy="161813"/>
          </a:xfrm>
          <a:prstGeom prst="rect">
            <a:avLst/>
          </a:prstGeom>
        </p:spPr>
      </p:pic>
      <p:pic>
        <p:nvPicPr>
          <p:cNvPr id="11" name="Grafik 8" descr="Logo DESY">
            <a:extLst>
              <a:ext uri="{FF2B5EF4-FFF2-40B4-BE49-F238E27FC236}">
                <a16:creationId xmlns:a16="http://schemas.microsoft.com/office/drawing/2014/main" id="{A94854B0-A170-2C4A-DB52-DBFDE974297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79" y="5821475"/>
            <a:ext cx="89949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28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5710E-8BD3-D7BA-8158-ECD1D19B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79B137-58C1-93E1-B7B5-A1ADA8B78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F32CCE-338A-443F-5CA2-6C29359CA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5F1EC3-F2A9-8E0B-F9C0-6B0CA32186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AB31BA-C567-8069-D025-A1EFCF529E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569FA17-70F3-759B-8B1F-9321B3DF11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07EDD2-D7D4-254F-8C4E-4834D2F68E72}" type="datetime1">
              <a:rPr lang="de-DE" smtClean="0"/>
              <a:t>24.01.24</a:t>
            </a:fld>
            <a:endParaRPr lang="en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D0EFBB8-FFB8-9B3F-81DA-78D52767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65F7836-E31A-124E-9483-9C98A1D80591}" type="slidenum">
              <a:rPr lang="en-DE" smtClean="0"/>
              <a:t>‹#›</a:t>
            </a:fld>
            <a:endParaRPr lang="en-DE"/>
          </a:p>
        </p:txBody>
      </p:sp>
      <p:pic>
        <p:nvPicPr>
          <p:cNvPr id="12" name="Grafik 7" descr="Logo Helmholtz">
            <a:extLst>
              <a:ext uri="{FF2B5EF4-FFF2-40B4-BE49-F238E27FC236}">
                <a16:creationId xmlns:a16="http://schemas.microsoft.com/office/drawing/2014/main" id="{A12A2DC6-9758-DD65-4268-4FBF5803C64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6" y="6494808"/>
            <a:ext cx="1188244" cy="161813"/>
          </a:xfrm>
          <a:prstGeom prst="rect">
            <a:avLst/>
          </a:prstGeom>
        </p:spPr>
      </p:pic>
      <p:pic>
        <p:nvPicPr>
          <p:cNvPr id="13" name="Grafik 8" descr="Logo DESY">
            <a:extLst>
              <a:ext uri="{FF2B5EF4-FFF2-40B4-BE49-F238E27FC236}">
                <a16:creationId xmlns:a16="http://schemas.microsoft.com/office/drawing/2014/main" id="{FCC2DCFC-C060-C69B-A6CA-6BD3242E64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79" y="5821475"/>
            <a:ext cx="89949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40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B8FAB-EBD7-1284-C002-CBEBF6497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6DD0E02-2860-C39F-EAA4-8A5165C002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585B49-4314-6544-BB62-8EDA3F6D50AD}" type="datetime1">
              <a:rPr lang="de-DE" smtClean="0"/>
              <a:t>24.01.24</a:t>
            </a:fld>
            <a:endParaRPr lang="en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8A638D1-F2F7-1DFC-748B-3F22E153E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65F7836-E31A-124E-9483-9C98A1D80591}" type="slidenum">
              <a:rPr lang="en-DE" smtClean="0"/>
              <a:t>‹#›</a:t>
            </a:fld>
            <a:endParaRPr lang="en-DE"/>
          </a:p>
        </p:txBody>
      </p:sp>
      <p:pic>
        <p:nvPicPr>
          <p:cNvPr id="8" name="Grafik 7" descr="Logo Helmholtz">
            <a:extLst>
              <a:ext uri="{FF2B5EF4-FFF2-40B4-BE49-F238E27FC236}">
                <a16:creationId xmlns:a16="http://schemas.microsoft.com/office/drawing/2014/main" id="{C497D692-1C40-DF34-24D7-8B0088CD059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6" y="6494808"/>
            <a:ext cx="1188244" cy="161813"/>
          </a:xfrm>
          <a:prstGeom prst="rect">
            <a:avLst/>
          </a:prstGeom>
        </p:spPr>
      </p:pic>
      <p:pic>
        <p:nvPicPr>
          <p:cNvPr id="9" name="Grafik 8" descr="Logo DESY">
            <a:extLst>
              <a:ext uri="{FF2B5EF4-FFF2-40B4-BE49-F238E27FC236}">
                <a16:creationId xmlns:a16="http://schemas.microsoft.com/office/drawing/2014/main" id="{C6F7F635-DE86-1291-C6FC-A0CE58207C4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79" y="5821475"/>
            <a:ext cx="89949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869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8240067-074E-AB6E-C04B-8CE47DE5BB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AF6C-49B3-6044-9795-9E753FF65447}" type="datetime1">
              <a:rPr lang="de-DE" smtClean="0"/>
              <a:t>24.01.24</a:t>
            </a:fld>
            <a:endParaRPr lang="en-DE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2D83939-B5E0-AC18-685F-71256A7F1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65F7836-E31A-124E-9483-9C98A1D80591}" type="slidenum">
              <a:rPr lang="en-DE" smtClean="0"/>
              <a:t>‹#›</a:t>
            </a:fld>
            <a:endParaRPr lang="en-DE"/>
          </a:p>
        </p:txBody>
      </p:sp>
      <p:pic>
        <p:nvPicPr>
          <p:cNvPr id="11" name="Grafik 7" descr="Logo Helmholtz">
            <a:extLst>
              <a:ext uri="{FF2B5EF4-FFF2-40B4-BE49-F238E27FC236}">
                <a16:creationId xmlns:a16="http://schemas.microsoft.com/office/drawing/2014/main" id="{6A468E8E-23FC-5E3E-0415-81C7CAFE888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6" y="6494808"/>
            <a:ext cx="1188244" cy="161813"/>
          </a:xfrm>
          <a:prstGeom prst="rect">
            <a:avLst/>
          </a:prstGeom>
        </p:spPr>
      </p:pic>
      <p:pic>
        <p:nvPicPr>
          <p:cNvPr id="12" name="Grafik 8" descr="Logo DESY">
            <a:extLst>
              <a:ext uri="{FF2B5EF4-FFF2-40B4-BE49-F238E27FC236}">
                <a16:creationId xmlns:a16="http://schemas.microsoft.com/office/drawing/2014/main" id="{9A642608-B6DD-1A8E-E547-2E74241E2E3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79" y="5821475"/>
            <a:ext cx="89949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39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0A4B3-26AB-4B27-448F-FFE7440C1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ADA39-10EF-3FF9-EBBB-316802857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E78616-F041-DAAE-28A6-5EB5B145A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5E5D2AD-E650-F514-696D-9100581867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609034-D42F-1247-B543-17ED0DD8F179}" type="datetime1">
              <a:rPr lang="de-DE" smtClean="0"/>
              <a:t>24.01.24</a:t>
            </a:fld>
            <a:endParaRPr lang="en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38762E5-E550-B6AA-A2BF-93AB49D00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65F7836-E31A-124E-9483-9C98A1D80591}" type="slidenum">
              <a:rPr lang="en-DE" smtClean="0"/>
              <a:t>‹#›</a:t>
            </a:fld>
            <a:endParaRPr lang="en-DE"/>
          </a:p>
        </p:txBody>
      </p:sp>
      <p:pic>
        <p:nvPicPr>
          <p:cNvPr id="10" name="Grafik 7" descr="Logo Helmholtz">
            <a:extLst>
              <a:ext uri="{FF2B5EF4-FFF2-40B4-BE49-F238E27FC236}">
                <a16:creationId xmlns:a16="http://schemas.microsoft.com/office/drawing/2014/main" id="{D88CAFFD-B723-C35B-F56F-DEF61E97A8C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6" y="6494808"/>
            <a:ext cx="1188244" cy="161813"/>
          </a:xfrm>
          <a:prstGeom prst="rect">
            <a:avLst/>
          </a:prstGeom>
        </p:spPr>
      </p:pic>
      <p:pic>
        <p:nvPicPr>
          <p:cNvPr id="11" name="Grafik 8" descr="Logo DESY">
            <a:extLst>
              <a:ext uri="{FF2B5EF4-FFF2-40B4-BE49-F238E27FC236}">
                <a16:creationId xmlns:a16="http://schemas.microsoft.com/office/drawing/2014/main" id="{A5F5173B-CAF8-113A-54DA-17A94FE572D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79" y="5821475"/>
            <a:ext cx="89949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59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1F335-6088-17EB-4858-1F4539670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ED8DC-9343-F914-500D-E70F243DE0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3D8445-AEA1-5222-97BA-47F406A88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745D91D-D19B-A632-C70C-19B90E3D39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1EAF7F-C057-704C-AEC2-1D48CC3551C9}" type="datetime1">
              <a:rPr lang="de-DE" smtClean="0"/>
              <a:t>24.01.24</a:t>
            </a:fld>
            <a:endParaRPr lang="en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7F72EC0-A9D0-7FC9-C9A0-97833713F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65F7836-E31A-124E-9483-9C98A1D80591}" type="slidenum">
              <a:rPr lang="en-DE" smtClean="0"/>
              <a:t>‹#›</a:t>
            </a:fld>
            <a:endParaRPr lang="en-DE"/>
          </a:p>
        </p:txBody>
      </p:sp>
      <p:pic>
        <p:nvPicPr>
          <p:cNvPr id="10" name="Grafik 7" descr="Logo Helmholtz">
            <a:extLst>
              <a:ext uri="{FF2B5EF4-FFF2-40B4-BE49-F238E27FC236}">
                <a16:creationId xmlns:a16="http://schemas.microsoft.com/office/drawing/2014/main" id="{2F39E5C3-6DD6-B273-12AE-0A0E25A947A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6" y="6494808"/>
            <a:ext cx="1188244" cy="161813"/>
          </a:xfrm>
          <a:prstGeom prst="rect">
            <a:avLst/>
          </a:prstGeom>
        </p:spPr>
      </p:pic>
      <p:pic>
        <p:nvPicPr>
          <p:cNvPr id="11" name="Grafik 8" descr="Logo DESY">
            <a:extLst>
              <a:ext uri="{FF2B5EF4-FFF2-40B4-BE49-F238E27FC236}">
                <a16:creationId xmlns:a16="http://schemas.microsoft.com/office/drawing/2014/main" id="{27375A7E-EA7C-AABC-AFB0-B92A6B0A527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779" y="5821475"/>
            <a:ext cx="89949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24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6FB70E-0B79-9F09-86E6-37038E43B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D276ED-CC14-DADF-6CC3-C1511BA12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8B2C2A90-8059-B5C2-B936-B8334BE4A7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65F7836-E31A-124E-9483-9C98A1D8059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56171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4988" y="1573746"/>
            <a:ext cx="11376025" cy="1855254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>
                <a:solidFill>
                  <a:srgbClr val="0070C0"/>
                </a:solidFill>
              </a:rPr>
              <a:t>DTS at DESY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07988" y="4440033"/>
            <a:ext cx="11376025" cy="426206"/>
          </a:xfrm>
        </p:spPr>
        <p:txBody>
          <a:bodyPr/>
          <a:lstStyle/>
          <a:p>
            <a:r>
              <a:rPr lang="en-US" dirty="0"/>
              <a:t>Now and during POF 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CFDDF-61A2-B10B-20EC-D0B9DE28A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7836-E31A-124E-9483-9C98A1D80591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DA2E4-31CD-4E43-B568-9F54EE90B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PoF</a:t>
            </a:r>
            <a:r>
              <a:rPr lang="en-US" dirty="0"/>
              <a:t> IV DESY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2AE27-1573-47F9-B9AE-8D46B5A98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Helvetica" pitchFamily="2" charset="0"/>
              </a:rPr>
              <a:t>Develop a "DESY signature” detector technology: </a:t>
            </a:r>
            <a:r>
              <a:rPr lang="en-GB" sz="2400" dirty="0">
                <a:solidFill>
                  <a:srgbClr val="00B050"/>
                </a:solidFill>
                <a:latin typeface="Helvetica" pitchFamily="2" charset="0"/>
              </a:rPr>
              <a:t>CMOS-sensors (PERCIVAL, </a:t>
            </a:r>
            <a:r>
              <a:rPr lang="en-GB" sz="2400" dirty="0" err="1">
                <a:solidFill>
                  <a:srgbClr val="00B050"/>
                </a:solidFill>
                <a:latin typeface="Helvetica" pitchFamily="2" charset="0"/>
              </a:rPr>
              <a:t>UltraCam</a:t>
            </a:r>
            <a:r>
              <a:rPr lang="en-GB" sz="2400" dirty="0">
                <a:solidFill>
                  <a:srgbClr val="00B050"/>
                </a:solidFill>
                <a:latin typeface="Helvetica" pitchFamily="2" charset="0"/>
              </a:rPr>
              <a:t>, 65nm MAPS, …)</a:t>
            </a:r>
          </a:p>
          <a:p>
            <a:r>
              <a:rPr lang="en-GB" sz="2400" dirty="0">
                <a:solidFill>
                  <a:srgbClr val="000000"/>
                </a:solidFill>
                <a:latin typeface="Helvetica" pitchFamily="2" charset="0"/>
              </a:rPr>
              <a:t>Strengthen infrastructure via DDL: </a:t>
            </a:r>
            <a:r>
              <a:rPr lang="en-GB" sz="2400" dirty="0">
                <a:solidFill>
                  <a:srgbClr val="FF0000"/>
                </a:solidFill>
                <a:latin typeface="Helvetica" pitchFamily="2" charset="0"/>
              </a:rPr>
              <a:t>scale down ambition &amp; look for new opportunities</a:t>
            </a:r>
          </a:p>
          <a:p>
            <a:pPr algn="l"/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Endcaps for LHC upgrade: </a:t>
            </a:r>
            <a:r>
              <a:rPr lang="en-GB" sz="2400" b="0" i="0" u="none" strike="noStrike" dirty="0">
                <a:solidFill>
                  <a:srgbClr val="00B050"/>
                </a:solidFill>
                <a:effectLst/>
                <a:latin typeface="Helvetica" pitchFamily="2" charset="0"/>
              </a:rPr>
              <a:t>in production</a:t>
            </a:r>
          </a:p>
          <a:p>
            <a:pPr algn="l"/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Detectors for European XFEL: </a:t>
            </a:r>
            <a:r>
              <a:rPr lang="en-GB" sz="2400" b="0" i="0" u="none" strike="noStrike" dirty="0">
                <a:solidFill>
                  <a:srgbClr val="00B050"/>
                </a:solidFill>
                <a:effectLst/>
                <a:latin typeface="Helvetica" pitchFamily="2" charset="0"/>
              </a:rPr>
              <a:t>running and in production</a:t>
            </a:r>
          </a:p>
          <a:p>
            <a:pPr algn="l"/>
            <a:r>
              <a:rPr lang="en-GB" sz="2400" dirty="0">
                <a:solidFill>
                  <a:srgbClr val="000000"/>
                </a:solidFill>
                <a:latin typeface="Helvetica" pitchFamily="2" charset="0"/>
              </a:rPr>
              <a:t>S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trengthen detector activity in AP: </a:t>
            </a:r>
            <a:r>
              <a:rPr lang="en-GB" sz="2400" b="0" i="0" u="none" strike="noStrike" dirty="0">
                <a:solidFill>
                  <a:srgbClr val="00B050"/>
                </a:solidFill>
                <a:effectLst/>
                <a:latin typeface="Helvetica" pitchFamily="2" charset="0"/>
              </a:rPr>
              <a:t>group established</a:t>
            </a:r>
          </a:p>
          <a:p>
            <a:pPr algn="l"/>
            <a:r>
              <a:rPr lang="en-GB" sz="2400" dirty="0">
                <a:solidFill>
                  <a:srgbClr val="000000"/>
                </a:solidFill>
                <a:latin typeface="Helvetica" pitchFamily="2" charset="0"/>
              </a:rPr>
              <a:t>H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igh transmission rates: </a:t>
            </a:r>
            <a:r>
              <a:rPr lang="en-GB" sz="2400" b="0" i="0" u="none" strike="noStrike" dirty="0">
                <a:solidFill>
                  <a:srgbClr val="00B050"/>
                </a:solidFill>
                <a:effectLst/>
                <a:latin typeface="Helvetica" pitchFamily="2" charset="0"/>
              </a:rPr>
              <a:t>silicon photonics R&amp;D started</a:t>
            </a:r>
          </a:p>
          <a:p>
            <a:pPr algn="l"/>
            <a:r>
              <a:rPr lang="en-GB" sz="2400" dirty="0">
                <a:latin typeface="Helvetica" pitchFamily="2" charset="0"/>
              </a:rPr>
              <a:t>…</a:t>
            </a:r>
            <a:endParaRPr lang="en-GB" sz="2400" b="0" i="0" u="none" strike="noStrike" dirty="0">
              <a:effectLst/>
              <a:latin typeface="Helvetica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064FB3-6524-68F6-B585-8EC09527D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7836-E31A-124E-9483-9C98A1D80591}" type="slidenum">
              <a:rPr lang="en-DE" smtClean="0"/>
              <a:t>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46223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5694E-20F2-3D53-C9A7-4FC4108C7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615049"/>
          </a:xfrm>
        </p:spPr>
        <p:txBody>
          <a:bodyPr>
            <a:normAutofit fontScale="90000"/>
          </a:bodyPr>
          <a:lstStyle/>
          <a:p>
            <a:r>
              <a:rPr lang="en-DE" dirty="0"/>
              <a:t>DESY is only in one Research Field: “</a:t>
            </a:r>
            <a:r>
              <a:rPr lang="en-DE" i="1" dirty="0"/>
              <a:t>Matter”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6BA8CF-0704-2898-0089-20B658D0E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412974"/>
          </a:xfrm>
        </p:spPr>
        <p:txBody>
          <a:bodyPr>
            <a:normAutofit/>
          </a:bodyPr>
          <a:lstStyle/>
          <a:p>
            <a:r>
              <a:rPr lang="en-US" dirty="0"/>
              <a:t>3 out of 4 research divisions are active in DTS:</a:t>
            </a:r>
          </a:p>
          <a:p>
            <a:pPr lvl="1"/>
            <a:r>
              <a:rPr lang="en-US" sz="2000" dirty="0"/>
              <a:t>High-Energy Physics (FH)</a:t>
            </a:r>
          </a:p>
          <a:p>
            <a:pPr lvl="1"/>
            <a:r>
              <a:rPr lang="en-US" sz="2000" dirty="0"/>
              <a:t>Photon-Science (FS)</a:t>
            </a:r>
          </a:p>
          <a:p>
            <a:pPr lvl="1"/>
            <a:r>
              <a:rPr lang="en-US" sz="2000" dirty="0" err="1"/>
              <a:t>Astroparticle</a:t>
            </a:r>
            <a:r>
              <a:rPr lang="en-US" sz="2000" dirty="0"/>
              <a:t> (AP)</a:t>
            </a:r>
          </a:p>
          <a:p>
            <a:r>
              <a:rPr lang="en-US" dirty="0"/>
              <a:t>We have a monthly meeting between these three groups</a:t>
            </a:r>
          </a:p>
          <a:p>
            <a:r>
              <a:rPr lang="en-US" dirty="0"/>
              <a:t>In the Machine Division (M) there is a significant activity in ARD that has a large overlap with DTS: e.g. monitoring with fast detectors; electronics and feedback. Plan is to get increased exchange with them (invite representatives to the monthly meeting)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1746CF-CF16-1217-0177-EFD4B2846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3191" y="6580799"/>
            <a:ext cx="187552" cy="18466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defPPr>
              <a:defRPr lang="en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DE" smtClean="0"/>
              <a:pPr/>
              <a:t>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8411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FDB72-3B80-1FAD-F186-AE9D99E33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8216"/>
          </a:xfrm>
        </p:spPr>
        <p:txBody>
          <a:bodyPr/>
          <a:lstStyle/>
          <a:p>
            <a:r>
              <a:rPr lang="en-DE" dirty="0"/>
              <a:t>High-Energy Physics (FH)</a:t>
            </a:r>
          </a:p>
        </p:txBody>
      </p:sp>
      <p:sp>
        <p:nvSpPr>
          <p:cNvPr id="6" name="PlaceHolder 3">
            <a:extLst>
              <a:ext uri="{FF2B5EF4-FFF2-40B4-BE49-F238E27FC236}">
                <a16:creationId xmlns:a16="http://schemas.microsoft.com/office/drawing/2014/main" id="{E0CC4715-299F-4B7A-D835-4FB30F4124B4}"/>
              </a:ext>
            </a:extLst>
          </p:cNvPr>
          <p:cNvSpPr txBox="1">
            <a:spLocks/>
          </p:cNvSpPr>
          <p:nvPr/>
        </p:nvSpPr>
        <p:spPr>
          <a:xfrm>
            <a:off x="975851" y="1183342"/>
            <a:ext cx="11137680" cy="5219640"/>
          </a:xfrm>
          <a:prstGeom prst="rect">
            <a:avLst/>
          </a:prstGeom>
          <a:noFill/>
          <a:ln w="0">
            <a:noFill/>
          </a:ln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1800" indent="-36180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800" spc="-1" dirty="0">
                <a:solidFill>
                  <a:schemeClr val="dk1"/>
                </a:solidFill>
                <a:latin typeface="Arial"/>
                <a:ea typeface="Arial"/>
              </a:rPr>
              <a:t>With the start of POF V, LHC upgrades will be completed.</a:t>
            </a:r>
            <a:endParaRPr lang="en-US" sz="1800" spc="-1" dirty="0">
              <a:solidFill>
                <a:schemeClr val="dk1"/>
              </a:solidFill>
              <a:latin typeface="Arial"/>
            </a:endParaRPr>
          </a:p>
          <a:p>
            <a:pPr marL="361800" indent="-36180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800" spc="-1" dirty="0">
                <a:solidFill>
                  <a:schemeClr val="dk1"/>
                </a:solidFill>
                <a:latin typeface="Arial"/>
                <a:ea typeface="Arial"/>
              </a:rPr>
              <a:t>In POF V focus on enabling R&amp;D for future experiments:</a:t>
            </a:r>
            <a:endParaRPr lang="en-US" sz="1800" spc="-1" dirty="0">
              <a:solidFill>
                <a:schemeClr val="dk1"/>
              </a:solidFill>
              <a:latin typeface="Arial"/>
            </a:endParaRPr>
          </a:p>
          <a:p>
            <a:pPr marL="628560" lvl="1" indent="-26676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Precision experiments (e.g. Higgs factory), LUXE, others</a:t>
            </a:r>
          </a:p>
          <a:p>
            <a:pPr marL="628560" lvl="1" indent="-26676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600" kern="0" spc="-1" dirty="0">
                <a:solidFill>
                  <a:schemeClr val="dk1"/>
                </a:solidFill>
                <a:latin typeface="Arial"/>
              </a:rPr>
              <a:t>New technologies introduced for non-collider program (cryogenic sensors, Quantum sensors, ..)</a:t>
            </a:r>
          </a:p>
          <a:p>
            <a:pPr marL="361800" indent="-36180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800" spc="-1" dirty="0">
                <a:solidFill>
                  <a:schemeClr val="dk1"/>
                </a:solidFill>
                <a:latin typeface="Arial"/>
                <a:ea typeface="Arial"/>
              </a:rPr>
              <a:t>R&amp;D activities</a:t>
            </a:r>
            <a:endParaRPr lang="en-US" sz="1800" spc="-1" dirty="0">
              <a:solidFill>
                <a:schemeClr val="dk1"/>
              </a:solidFill>
              <a:latin typeface="Arial"/>
            </a:endParaRPr>
          </a:p>
          <a:p>
            <a:pPr marL="628560" lvl="1" indent="-266760"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Strong focus on monolithic silicon pixel sensors &amp; systems</a:t>
            </a:r>
          </a:p>
          <a:p>
            <a:pPr marL="1085760" lvl="2" indent="-266760"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400" kern="0" spc="-1" dirty="0">
                <a:solidFill>
                  <a:schemeClr val="dk1"/>
                </a:solidFill>
                <a:latin typeface="Arial"/>
              </a:rPr>
              <a:t>Excellent spatial resolution</a:t>
            </a:r>
          </a:p>
          <a:p>
            <a:pPr marL="1085760" lvl="2" indent="-266760"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400" kern="0" spc="-1" dirty="0">
                <a:solidFill>
                  <a:schemeClr val="dk1"/>
                </a:solidFill>
                <a:latin typeface="Arial"/>
              </a:rPr>
              <a:t>Timing resolution in the sub-ns regime</a:t>
            </a:r>
          </a:p>
          <a:p>
            <a:pPr marL="628560" lvl="1" indent="-266760"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Highly granular calorimetry using </a:t>
            </a:r>
            <a:r>
              <a:rPr lang="en-US" sz="1600" kern="0" spc="-1" dirty="0" err="1">
                <a:solidFill>
                  <a:schemeClr val="dk1"/>
                </a:solidFill>
                <a:latin typeface="Arial"/>
                <a:ea typeface="Arial"/>
              </a:rPr>
              <a:t>SiPM</a:t>
            </a: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-on-tile technology</a:t>
            </a:r>
            <a:endParaRPr lang="en-US" sz="1600" kern="0" spc="-1" dirty="0">
              <a:solidFill>
                <a:schemeClr val="dk1"/>
              </a:solidFill>
              <a:latin typeface="Arial"/>
            </a:endParaRPr>
          </a:p>
          <a:p>
            <a:pPr marL="628560" lvl="1" indent="-266760"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Silicon photonics to address future data transfer needs</a:t>
            </a:r>
            <a:endParaRPr lang="en-US" sz="1600" kern="0" spc="-1" dirty="0">
              <a:solidFill>
                <a:schemeClr val="dk1"/>
              </a:solidFill>
              <a:latin typeface="Arial"/>
            </a:endParaRPr>
          </a:p>
          <a:p>
            <a:pPr marL="628560" lvl="1" indent="-266760"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Cryogenic Sensors for Axion/Dark Matter detection</a:t>
            </a:r>
            <a:endParaRPr lang="en-US" sz="1600" kern="0" spc="-1" dirty="0">
              <a:solidFill>
                <a:schemeClr val="dk1"/>
              </a:solidFill>
              <a:latin typeface="Arial"/>
            </a:endParaRPr>
          </a:p>
          <a:p>
            <a:pPr marL="361800" indent="-36180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800" spc="-1" dirty="0">
                <a:solidFill>
                  <a:schemeClr val="dk1"/>
                </a:solidFill>
                <a:latin typeface="Arial"/>
                <a:ea typeface="Arial"/>
              </a:rPr>
              <a:t>Build on DESY’s System design expertise</a:t>
            </a:r>
          </a:p>
          <a:p>
            <a:pPr marL="819000" lvl="1" indent="-36180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600" spc="-1" dirty="0">
                <a:solidFill>
                  <a:schemeClr val="dk1"/>
                </a:solidFill>
                <a:latin typeface="Arial"/>
                <a:ea typeface="Arial"/>
              </a:rPr>
              <a:t>Extreme light weight Mechanics</a:t>
            </a:r>
          </a:p>
          <a:p>
            <a:pPr marL="819000" lvl="1" indent="-36180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600" spc="-1" dirty="0">
                <a:solidFill>
                  <a:schemeClr val="dk1"/>
                </a:solidFill>
                <a:latin typeface="Arial"/>
                <a:ea typeface="Arial"/>
              </a:rPr>
              <a:t>Cooling</a:t>
            </a:r>
          </a:p>
          <a:p>
            <a:pPr marL="819000" lvl="1" indent="-36180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endParaRPr lang="en-US" sz="100" spc="-1" dirty="0">
              <a:solidFill>
                <a:schemeClr val="dk1"/>
              </a:solidFill>
              <a:latin typeface="Arial"/>
            </a:endParaRPr>
          </a:p>
          <a:p>
            <a:pPr marL="361800" indent="-36180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800" spc="-1" dirty="0">
                <a:solidFill>
                  <a:schemeClr val="dk1"/>
                </a:solidFill>
                <a:latin typeface="Arial"/>
                <a:ea typeface="Arial"/>
              </a:rPr>
              <a:t>Strong involvement in the international R&amp;D Effort</a:t>
            </a:r>
            <a:endParaRPr lang="en-US" sz="1800" spc="-1" dirty="0">
              <a:solidFill>
                <a:schemeClr val="dk1"/>
              </a:solidFill>
              <a:latin typeface="Arial"/>
            </a:endParaRPr>
          </a:p>
          <a:p>
            <a:pPr marL="628560" lvl="1" indent="-266760"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Part of the DRD 3, 5, 6, 7, and 8 collaborations</a:t>
            </a:r>
            <a:endParaRPr lang="en-US" sz="1600" spc="-1" dirty="0">
              <a:solidFill>
                <a:schemeClr val="dk1"/>
              </a:solidFill>
              <a:latin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41D7FB-722A-45C5-99B9-29DD17B67246}"/>
              </a:ext>
            </a:extLst>
          </p:cNvPr>
          <p:cNvSpPr txBox="1"/>
          <p:nvPr/>
        </p:nvSpPr>
        <p:spPr>
          <a:xfrm>
            <a:off x="8514735" y="3793162"/>
            <a:ext cx="2462597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dirty="0"/>
              <a:t>Key challenges: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Deal with the data rates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Data reduction on chip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Extreme mechanics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89549-351A-52FF-BEC5-E063958E5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7836-E31A-124E-9483-9C98A1D80591}" type="slidenum">
              <a:rPr lang="en-DE" smtClean="0"/>
              <a:t>4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70119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FDB72-3B80-1FAD-F186-AE9D99E33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8823"/>
          </a:xfrm>
        </p:spPr>
        <p:txBody>
          <a:bodyPr/>
          <a:lstStyle/>
          <a:p>
            <a:r>
              <a:rPr lang="en-DE" dirty="0"/>
              <a:t>Photon-Science (FS)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D6FD4-5341-E458-38AD-54CEA35E1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948"/>
            <a:ext cx="10515600" cy="48430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DE" sz="2000" dirty="0"/>
              <a:t>During PoF III / IV: </a:t>
            </a:r>
          </a:p>
          <a:p>
            <a:pPr lvl="1"/>
            <a:r>
              <a:rPr lang="en-DE" sz="1800" dirty="0"/>
              <a:t>a strong focus has been on large dynamic range, fast, </a:t>
            </a:r>
            <a:r>
              <a:rPr lang="en-DE" sz="1800" dirty="0">
                <a:solidFill>
                  <a:srgbClr val="FF0000"/>
                </a:solidFill>
              </a:rPr>
              <a:t>burst-mode,</a:t>
            </a:r>
            <a:r>
              <a:rPr lang="en-DE" sz="1800" dirty="0"/>
              <a:t> X-ray imagers for FEL applications</a:t>
            </a:r>
            <a:endParaRPr lang="en-DE" sz="2000" dirty="0"/>
          </a:p>
          <a:p>
            <a:pPr marL="0" indent="0">
              <a:buNone/>
            </a:pPr>
            <a:r>
              <a:rPr lang="en-DE" sz="2000" dirty="0"/>
              <a:t>In PoF IV / V: </a:t>
            </a:r>
          </a:p>
          <a:p>
            <a:r>
              <a:rPr lang="en-DE" sz="2000" dirty="0"/>
              <a:t>a focus will be on X-ray imagers for PETRA IV (being the highest priority project at DESY). </a:t>
            </a:r>
          </a:p>
          <a:p>
            <a:pPr lvl="1"/>
            <a:r>
              <a:rPr lang="en-DE" sz="1800" dirty="0"/>
              <a:t>Two systems to be developed:</a:t>
            </a:r>
          </a:p>
          <a:p>
            <a:pPr lvl="2"/>
            <a:r>
              <a:rPr lang="en-GB" sz="1400" dirty="0"/>
              <a:t>F</a:t>
            </a:r>
            <a:r>
              <a:rPr lang="en-DE" sz="1400" dirty="0"/>
              <a:t>ast single photon time-stamping &amp; fast photon counting imagers (based on Timepix-4 chip)</a:t>
            </a:r>
          </a:p>
          <a:p>
            <a:pPr lvl="2"/>
            <a:r>
              <a:rPr lang="en-DE" sz="1400" dirty="0"/>
              <a:t>Fast integrating imagers running at &gt; </a:t>
            </a:r>
            <a:r>
              <a:rPr lang="en-DE" sz="1400" dirty="0">
                <a:solidFill>
                  <a:srgbClr val="FF0000"/>
                </a:solidFill>
              </a:rPr>
              <a:t>150 kfps continuously </a:t>
            </a:r>
            <a:r>
              <a:rPr lang="en-DE" sz="1400" dirty="0"/>
              <a:t>(CORDIA-chip under development at DESY)</a:t>
            </a:r>
          </a:p>
          <a:p>
            <a:r>
              <a:rPr lang="en-GB" sz="2000" dirty="0"/>
              <a:t>u</a:t>
            </a:r>
            <a:r>
              <a:rPr lang="en-DE" sz="2000" dirty="0"/>
              <a:t>pgrade of XFEL detectors (smaller pixels and/or more memory)</a:t>
            </a:r>
          </a:p>
          <a:p>
            <a:r>
              <a:rPr lang="en-GB" sz="2000" dirty="0"/>
              <a:t>(t</a:t>
            </a:r>
            <a:r>
              <a:rPr lang="en-DE" sz="2000" dirty="0"/>
              <a:t>owards) a 1 MHz continuous frame rate imager</a:t>
            </a:r>
          </a:p>
          <a:p>
            <a:r>
              <a:rPr lang="en-GB" sz="2000" dirty="0">
                <a:sym typeface="Wingdings" pitchFamily="2" charset="2"/>
              </a:rPr>
              <a:t>all</a:t>
            </a:r>
            <a:r>
              <a:rPr lang="en-DE" sz="2000" dirty="0">
                <a:sym typeface="Wingdings" pitchFamily="2" charset="2"/>
              </a:rPr>
              <a:t> systems will cause a large increase in data rate</a:t>
            </a:r>
          </a:p>
          <a:p>
            <a:pPr marL="457200" lvl="1" indent="0">
              <a:buNone/>
            </a:pPr>
            <a:r>
              <a:rPr lang="en-DE" sz="1800" dirty="0">
                <a:sym typeface="Wingdings" pitchFamily="2" charset="2"/>
              </a:rPr>
              <a:t>data reduction close to detector head needed; Experiment specific !!</a:t>
            </a:r>
            <a:endParaRPr lang="en-DE" sz="1800" dirty="0"/>
          </a:p>
          <a:p>
            <a:r>
              <a:rPr lang="en-DE" sz="2000" dirty="0"/>
              <a:t>sensors for lower and for higher photon energies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1BBAE6-1BBE-B717-F501-1FAED9EC0BA1}"/>
              </a:ext>
            </a:extLst>
          </p:cNvPr>
          <p:cNvSpPr txBox="1"/>
          <p:nvPr/>
        </p:nvSpPr>
        <p:spPr>
          <a:xfrm>
            <a:off x="6884718" y="5254214"/>
            <a:ext cx="3164713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dirty="0"/>
              <a:t>Key challenges: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More functionality /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Deal with the data rates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Data reduction close to detector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A6B683-5368-9C47-CA7F-1DCD19735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7836-E31A-124E-9483-9C98A1D80591}" type="slidenum">
              <a:rPr lang="en-DE" smtClean="0"/>
              <a:t>5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5687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FDB72-3B80-1FAD-F186-AE9D99E33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8216"/>
          </a:xfrm>
        </p:spPr>
        <p:txBody>
          <a:bodyPr/>
          <a:lstStyle/>
          <a:p>
            <a:r>
              <a:rPr lang="en-DE" dirty="0"/>
              <a:t>Astroparticle (AP)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D6FD4-5341-E458-38AD-54CEA35E1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948"/>
            <a:ext cx="10515600" cy="4843015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Helvetica" pitchFamily="2" charset="0"/>
              </a:rPr>
              <a:t>S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ome of the "upgrade" R&amp;D in </a:t>
            </a:r>
            <a:r>
              <a:rPr lang="en-GB" sz="2000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PoF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III+IV evolved into projects for </a:t>
            </a:r>
            <a:r>
              <a:rPr lang="en-GB" sz="2000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PoF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V</a:t>
            </a:r>
          </a:p>
          <a:p>
            <a:endParaRPr lang="en-GB" sz="2000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  <a:latin typeface="Helvetica" pitchFamily="2" charset="0"/>
              </a:rPr>
              <a:t>Technologies:</a:t>
            </a:r>
          </a:p>
          <a:p>
            <a:r>
              <a:rPr lang="en-GB" sz="2000" dirty="0">
                <a:solidFill>
                  <a:srgbClr val="000000"/>
                </a:solidFill>
                <a:latin typeface="Helvetica" pitchFamily="2" charset="0"/>
              </a:rPr>
              <a:t>S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ilicon MAPS are still crucial (several projects-- sensors for tracking/vertexing, calorimetry, UV, dosimetry tests)</a:t>
            </a:r>
          </a:p>
          <a:p>
            <a:r>
              <a:rPr lang="en-GB" sz="2000" dirty="0">
                <a:solidFill>
                  <a:srgbClr val="000000"/>
                </a:solidFill>
                <a:latin typeface="Helvetica" pitchFamily="2" charset="0"/>
              </a:rPr>
              <a:t>S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ystems for harsh environments; </a:t>
            </a:r>
            <a:r>
              <a:rPr lang="en-GB" sz="2000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spectroradiometric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calibrations</a:t>
            </a:r>
          </a:p>
          <a:p>
            <a:r>
              <a:rPr lang="en-GB" sz="2000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SiPMs+electronics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(</a:t>
            </a:r>
            <a:r>
              <a:rPr lang="en-GB" sz="2000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eg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for CHEC/SST-CAM)</a:t>
            </a:r>
          </a:p>
          <a:p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R&amp;D for radio detection of neutrinos</a:t>
            </a:r>
          </a:p>
          <a:p>
            <a:r>
              <a:rPr lang="en-GB" sz="2000" dirty="0">
                <a:solidFill>
                  <a:srgbClr val="000000"/>
                </a:solidFill>
                <a:latin typeface="Helvetica" pitchFamily="2" charset="0"/>
              </a:rPr>
              <a:t>D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etector work at PITZ for FLASH radiotherapy: silicon, technology comparisons, new tech developments (</a:t>
            </a:r>
            <a:r>
              <a:rPr lang="en-GB" sz="2000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NitroFLASH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)</a:t>
            </a:r>
            <a:endParaRPr lang="en-DE" sz="2000" dirty="0">
              <a:sym typeface="Wingdings" pitchFamily="2" charset="2"/>
            </a:endParaRPr>
          </a:p>
          <a:p>
            <a:r>
              <a:rPr lang="en-DE" sz="2000" dirty="0">
                <a:latin typeface="Helvetica" pitchFamily="2" charset="0"/>
                <a:sym typeface="Wingdings" pitchFamily="2" charset="2"/>
              </a:rPr>
              <a:t>Quantum sensing (also in FH)</a:t>
            </a:r>
          </a:p>
          <a:p>
            <a:pPr lvl="1"/>
            <a:endParaRPr lang="en-DE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4BB05-1928-0EEB-271A-758FAD61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7836-E31A-124E-9483-9C98A1D80591}" type="slidenum">
              <a:rPr lang="en-DE" smtClean="0"/>
              <a:t>6</a:t>
            </a:fld>
            <a:endParaRPr lang="en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1BBD56-F4CC-F238-D28F-1F23F3A7C3CA}"/>
              </a:ext>
            </a:extLst>
          </p:cNvPr>
          <p:cNvSpPr txBox="1"/>
          <p:nvPr/>
        </p:nvSpPr>
        <p:spPr>
          <a:xfrm>
            <a:off x="6745018" y="4985443"/>
            <a:ext cx="2462597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dirty="0"/>
              <a:t>Key challenges: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Deal with the data rates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Harsh environments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Quantum sensing</a:t>
            </a:r>
          </a:p>
        </p:txBody>
      </p:sp>
    </p:spTree>
    <p:extLst>
      <p:ext uri="{BB962C8B-B14F-4D97-AF65-F5344CB8AC3E}">
        <p14:creationId xmlns:p14="http://schemas.microsoft.com/office/powerpoint/2010/main" val="70989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BA797-A514-883C-3976-5E8192171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8240"/>
          </a:xfrm>
        </p:spPr>
        <p:txBody>
          <a:bodyPr/>
          <a:lstStyle/>
          <a:p>
            <a:r>
              <a:rPr lang="en-DE" dirty="0"/>
              <a:t>Infrastructure:</a:t>
            </a: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9FF8CB2-9B8C-02A7-EB1E-D452F49F58CE}"/>
              </a:ext>
            </a:extLst>
          </p:cNvPr>
          <p:cNvSpPr txBox="1">
            <a:spLocks/>
          </p:cNvSpPr>
          <p:nvPr/>
        </p:nvSpPr>
        <p:spPr>
          <a:xfrm>
            <a:off x="527040" y="1406520"/>
            <a:ext cx="11137680" cy="5009760"/>
          </a:xfrm>
          <a:prstGeom prst="rect">
            <a:avLst/>
          </a:prstGeom>
          <a:noFill/>
          <a:ln w="0">
            <a:noFill/>
          </a:ln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1800" indent="-36180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800" b="1" spc="-1" dirty="0">
                <a:solidFill>
                  <a:schemeClr val="dk1"/>
                </a:solidFill>
                <a:latin typeface="Arial"/>
                <a:ea typeface="Arial"/>
              </a:rPr>
              <a:t>Test beam: </a:t>
            </a:r>
            <a:r>
              <a:rPr lang="en-US" sz="1800" spc="-1" dirty="0">
                <a:solidFill>
                  <a:schemeClr val="dk1"/>
                </a:solidFill>
                <a:latin typeface="Arial"/>
                <a:ea typeface="Arial"/>
              </a:rPr>
              <a:t>Essential work horse for detector development in particle and nuclear physics. National and international.</a:t>
            </a:r>
            <a:endParaRPr lang="en-US" sz="1800" spc="-1" dirty="0">
              <a:solidFill>
                <a:schemeClr val="dk1"/>
              </a:solidFill>
              <a:latin typeface="Arial"/>
            </a:endParaRPr>
          </a:p>
          <a:p>
            <a:pPr marL="628560" lvl="1" indent="-26676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Currently available test beam: 1-6 GeV electrons. 3 beam lines.</a:t>
            </a:r>
            <a:endParaRPr lang="en-US" sz="1600" kern="0" spc="-1" dirty="0">
              <a:solidFill>
                <a:schemeClr val="dk1"/>
              </a:solidFill>
              <a:latin typeface="Arial"/>
            </a:endParaRPr>
          </a:p>
          <a:p>
            <a:pPr marL="628560" lvl="1" indent="-26676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PETRA IV requires changes to DESY-II </a:t>
            </a: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  <a:sym typeface="Wingdings" pitchFamily="2" charset="2"/>
              </a:rPr>
              <a:t></a:t>
            </a: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 a new test beam facility is needed and concepts are being developed</a:t>
            </a:r>
            <a:endParaRPr lang="en-US" sz="1600" kern="0" spc="-1" dirty="0">
              <a:solidFill>
                <a:schemeClr val="dk1"/>
              </a:solidFill>
              <a:latin typeface="Arial"/>
            </a:endParaRPr>
          </a:p>
          <a:p>
            <a:pPr marL="628560" lvl="1" indent="-26676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New beam telescope developments are in synergy with detector technology development.</a:t>
            </a:r>
            <a:endParaRPr lang="en-US" sz="1600" kern="0" spc="-1" dirty="0">
              <a:solidFill>
                <a:schemeClr val="dk1"/>
              </a:solidFill>
              <a:latin typeface="Arial"/>
            </a:endParaRPr>
          </a:p>
          <a:p>
            <a:pPr marL="361800" indent="-36180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800" b="1" spc="-1" dirty="0">
                <a:solidFill>
                  <a:schemeClr val="dk1"/>
                </a:solidFill>
                <a:latin typeface="Arial"/>
                <a:ea typeface="Arial"/>
              </a:rPr>
              <a:t>Software tools </a:t>
            </a:r>
            <a:r>
              <a:rPr lang="en-US" sz="1800" spc="-1" dirty="0">
                <a:solidFill>
                  <a:schemeClr val="dk1"/>
                </a:solidFill>
                <a:latin typeface="Arial"/>
                <a:ea typeface="Arial"/>
              </a:rPr>
              <a:t>for detector development</a:t>
            </a:r>
            <a:endParaRPr lang="en-US" sz="1800" spc="-1" dirty="0">
              <a:solidFill>
                <a:schemeClr val="dk1"/>
              </a:solidFill>
              <a:latin typeface="Arial"/>
            </a:endParaRPr>
          </a:p>
          <a:p>
            <a:pPr marL="628560" lvl="1" indent="-26676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DESY is maintaining &amp; developing several software tools &amp; frameworks for the detector R&amp;D community </a:t>
            </a:r>
            <a:br>
              <a:rPr lang="en-US" sz="1600" kern="0" dirty="0">
                <a:solidFill>
                  <a:sysClr val="windowText" lastClr="000000"/>
                </a:solidFill>
              </a:rPr>
            </a:b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(e.g. Simulations: </a:t>
            </a:r>
            <a:r>
              <a:rPr lang="en-US" sz="1600" kern="0" spc="-1" dirty="0" err="1">
                <a:solidFill>
                  <a:schemeClr val="dk1"/>
                </a:solidFill>
                <a:latin typeface="Arial"/>
                <a:ea typeface="Arial"/>
              </a:rPr>
              <a:t>Allpix</a:t>
            </a: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 Squared, </a:t>
            </a:r>
            <a:r>
              <a:rPr lang="en-US" sz="1600" kern="0" spc="-1" dirty="0" err="1">
                <a:solidFill>
                  <a:schemeClr val="dk1"/>
                </a:solidFill>
                <a:latin typeface="Arial"/>
                <a:ea typeface="Arial"/>
              </a:rPr>
              <a:t>Testbeam</a:t>
            </a: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 reconstruction: </a:t>
            </a:r>
            <a:r>
              <a:rPr lang="en-US" sz="1600" kern="0" spc="-1" dirty="0" err="1">
                <a:solidFill>
                  <a:schemeClr val="dk1"/>
                </a:solidFill>
                <a:latin typeface="Arial"/>
                <a:ea typeface="Arial"/>
              </a:rPr>
              <a:t>Corryvreckan</a:t>
            </a: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, Data acquisition: EUDAQ2)</a:t>
            </a:r>
            <a:endParaRPr lang="en-US" sz="1600" kern="0" spc="-1" dirty="0">
              <a:solidFill>
                <a:schemeClr val="dk1"/>
              </a:solidFill>
              <a:latin typeface="Arial"/>
            </a:endParaRPr>
          </a:p>
          <a:p>
            <a:pPr marL="628560" lvl="1" indent="-26676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User communities include, but are not limited to particle and nuclear physics, photon science and space applications</a:t>
            </a:r>
            <a:endParaRPr lang="en-US" sz="1600" kern="0" spc="-1" dirty="0">
              <a:solidFill>
                <a:schemeClr val="dk1"/>
              </a:solidFill>
              <a:latin typeface="Arial"/>
            </a:endParaRPr>
          </a:p>
          <a:p>
            <a:pPr marL="361800" indent="-36180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800" b="1" spc="-1" dirty="0">
                <a:solidFill>
                  <a:schemeClr val="dk1"/>
                </a:solidFill>
                <a:latin typeface="Arial"/>
                <a:ea typeface="Arial"/>
              </a:rPr>
              <a:t>Detector integration facility (DAF)</a:t>
            </a:r>
            <a:endParaRPr lang="en-US" sz="1800" spc="-1" dirty="0">
              <a:solidFill>
                <a:schemeClr val="dk1"/>
              </a:solidFill>
              <a:latin typeface="Arial"/>
            </a:endParaRPr>
          </a:p>
          <a:p>
            <a:pPr marL="628560" lvl="1" indent="-26676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Currently fully in use for LHC upgrades (expected until 2027)</a:t>
            </a:r>
            <a:endParaRPr lang="en-US" sz="1600" kern="0" spc="-1" dirty="0">
              <a:solidFill>
                <a:schemeClr val="dk1"/>
              </a:solidFill>
              <a:latin typeface="Arial"/>
            </a:endParaRPr>
          </a:p>
          <a:p>
            <a:pPr marL="628560" lvl="1" indent="-26676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Large clean rooms with equipment for detector assembly, testing, mechanical integration, cooling tests, metrology etc.</a:t>
            </a:r>
            <a:endParaRPr lang="en-US" sz="1600" kern="0" spc="-1" dirty="0">
              <a:solidFill>
                <a:schemeClr val="dk1"/>
              </a:solidFill>
              <a:latin typeface="Arial"/>
            </a:endParaRPr>
          </a:p>
          <a:p>
            <a:pPr marL="628560" lvl="1" indent="-266760">
              <a:lnSpc>
                <a:spcPct val="110000"/>
              </a:lnSpc>
              <a:spcAft>
                <a:spcPts val="283"/>
              </a:spcAft>
              <a:buClr>
                <a:srgbClr val="000000"/>
              </a:buClr>
              <a:buFont typeface="Arial"/>
              <a:buChar char="•"/>
              <a:tabLst>
                <a:tab pos="361800" algn="l"/>
              </a:tabLst>
            </a:pPr>
            <a:r>
              <a:rPr lang="en-US" sz="1600" kern="0" spc="-1" dirty="0">
                <a:solidFill>
                  <a:schemeClr val="dk1"/>
                </a:solidFill>
                <a:latin typeface="Arial"/>
                <a:ea typeface="Arial"/>
              </a:rPr>
              <a:t>Can be partially some type of user facility in the future.</a:t>
            </a:r>
            <a:endParaRPr lang="en-US" sz="1600" kern="0" spc="-1" dirty="0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8A445-7589-AC0B-B212-4C9083296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7836-E31A-124E-9483-9C98A1D80591}" type="slidenum">
              <a:rPr lang="en-DE" smtClean="0"/>
              <a:t>7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968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54BB5-4D26-85E4-5D5F-EC9662D19D11}"/>
              </a:ext>
            </a:extLst>
          </p:cNvPr>
          <p:cNvSpPr txBox="1">
            <a:spLocks/>
          </p:cNvSpPr>
          <p:nvPr/>
        </p:nvSpPr>
        <p:spPr>
          <a:xfrm>
            <a:off x="515496" y="731837"/>
            <a:ext cx="10972800" cy="987633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DE" sz="3600" dirty="0"/>
              <a:t># of FTEs in DTS at DESY will (most likely) not change drasitically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S</a:t>
            </a:r>
            <a:r>
              <a:rPr lang="en-DE" sz="3600" dirty="0"/>
              <a:t>ome increase expected from Zeuthen detector group (MU </a:t>
            </a:r>
            <a:r>
              <a:rPr lang="en-DE" sz="3600" dirty="0">
                <a:sym typeface="Wingdings" pitchFamily="2" charset="2"/>
              </a:rPr>
              <a:t> MT)</a:t>
            </a:r>
            <a:endParaRPr lang="en-DE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7B0FFE-4974-E71A-C891-195F19240331}"/>
              </a:ext>
            </a:extLst>
          </p:cNvPr>
          <p:cNvSpPr txBox="1"/>
          <p:nvPr/>
        </p:nvSpPr>
        <p:spPr>
          <a:xfrm>
            <a:off x="1739900" y="2796673"/>
            <a:ext cx="1410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800" b="1" dirty="0">
                <a:ln>
                  <a:solidFill>
                    <a:srgbClr val="00B050"/>
                  </a:solidFill>
                </a:ln>
              </a:rPr>
              <a:t>~ 40 FTE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ADBE1B6-A168-A3EC-2AA8-A2A27A08E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7342" y="1719470"/>
            <a:ext cx="4813300" cy="471170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61C6C6A1-0F64-FD0B-E01C-0F68DAE69E9D}"/>
              </a:ext>
            </a:extLst>
          </p:cNvPr>
          <p:cNvSpPr/>
          <p:nvPr/>
        </p:nvSpPr>
        <p:spPr>
          <a:xfrm>
            <a:off x="4893401" y="3603739"/>
            <a:ext cx="991903" cy="914716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7F16D254-3393-6AF9-90AA-A0107C4C0576}"/>
              </a:ext>
            </a:extLst>
          </p:cNvPr>
          <p:cNvSpPr/>
          <p:nvPr/>
        </p:nvSpPr>
        <p:spPr>
          <a:xfrm rot="1960517">
            <a:off x="3287707" y="3381445"/>
            <a:ext cx="1639015" cy="35701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EE04C0F-4BD9-C3F7-994F-A79CDA042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7836-E31A-124E-9483-9C98A1D80591}" type="slidenum">
              <a:rPr lang="en-DE" smtClean="0"/>
              <a:t>8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014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36E06C-93D7-5F7E-3210-5473F9F54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7575"/>
          </a:xfrm>
        </p:spPr>
        <p:txBody>
          <a:bodyPr>
            <a:normAutofit/>
          </a:bodyPr>
          <a:lstStyle/>
          <a:p>
            <a:r>
              <a:rPr lang="en-DE" sz="4000" dirty="0"/>
              <a:t>Heinz’ personal comment: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40F301-18BF-AC70-C1C8-EBE2B47FA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4716463"/>
          </a:xfrm>
        </p:spPr>
        <p:txBody>
          <a:bodyPr/>
          <a:lstStyle/>
          <a:p>
            <a:pPr marL="0" indent="0">
              <a:buNone/>
            </a:pPr>
            <a:r>
              <a:rPr lang="en-DE" dirty="0"/>
              <a:t>We have to prepare ourselves for the revolution AI will bring to our field.</a:t>
            </a:r>
          </a:p>
          <a:p>
            <a:r>
              <a:rPr lang="en-DE" dirty="0"/>
              <a:t>We have started exploring possibilities of Machine Learning (data reduction)</a:t>
            </a:r>
          </a:p>
          <a:p>
            <a:r>
              <a:rPr lang="en-DE" dirty="0"/>
              <a:t>Looking at the </a:t>
            </a:r>
            <a:r>
              <a:rPr lang="en-DE"/>
              <a:t>developments over </a:t>
            </a:r>
            <a:r>
              <a:rPr lang="en-DE" dirty="0"/>
              <a:t>the last 2-3 years: AI generated text, code, images, music, art, medicine, diagnoses, ..</a:t>
            </a:r>
          </a:p>
          <a:p>
            <a:r>
              <a:rPr lang="en-GB" dirty="0"/>
              <a:t>W</a:t>
            </a:r>
            <a:r>
              <a:rPr lang="en-DE" dirty="0"/>
              <a:t>hat will be possible in 5-10 years (PoF V period):</a:t>
            </a:r>
          </a:p>
          <a:p>
            <a:pPr lvl="1"/>
            <a:r>
              <a:rPr lang="en-DE" dirty="0"/>
              <a:t>AI designed electronic boards?</a:t>
            </a:r>
          </a:p>
          <a:p>
            <a:pPr lvl="1"/>
            <a:r>
              <a:rPr lang="en-DE" dirty="0"/>
              <a:t>AI designed ASICs?</a:t>
            </a:r>
          </a:p>
          <a:p>
            <a:pPr lvl="1"/>
            <a:r>
              <a:rPr lang="en-DE" dirty="0"/>
              <a:t>AI designed mechanics?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12715B-B707-5DA9-9266-F86D38071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7836-E31A-124E-9483-9C98A1D80591}" type="slidenum">
              <a:rPr lang="en-DE" smtClean="0"/>
              <a:t>9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84505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</TotalTime>
  <Words>902</Words>
  <Application>Microsoft Macintosh PowerPoint</Application>
  <PresentationFormat>Widescreen</PresentationFormat>
  <Paragraphs>102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Office Theme</vt:lpstr>
      <vt:lpstr>DTS at DESY</vt:lpstr>
      <vt:lpstr>PoF IV DESY strategy</vt:lpstr>
      <vt:lpstr>DESY is only in one Research Field: “Matter”</vt:lpstr>
      <vt:lpstr>High-Energy Physics (FH)</vt:lpstr>
      <vt:lpstr>Photon-Science (FS)</vt:lpstr>
      <vt:lpstr>Astroparticle (AP)</vt:lpstr>
      <vt:lpstr>Infrastructure:</vt:lpstr>
      <vt:lpstr>PowerPoint Presentation</vt:lpstr>
      <vt:lpstr>Heinz’ personal comment: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DTS at DESY</dc:title>
  <dc:creator>Microsoft Office User</dc:creator>
  <cp:lastModifiedBy>Microsoft Office User</cp:lastModifiedBy>
  <cp:revision>23</cp:revision>
  <dcterms:created xsi:type="dcterms:W3CDTF">2024-01-06T12:48:23Z</dcterms:created>
  <dcterms:modified xsi:type="dcterms:W3CDTF">2024-01-24T10:24:47Z</dcterms:modified>
</cp:coreProperties>
</file>