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  <p:sldMasterId id="2147483661" r:id="rId3"/>
    <p:sldMasterId id="2147483668" r:id="rId4"/>
  </p:sldMasterIdLst>
  <p:notesMasterIdLst>
    <p:notesMasterId r:id="rId13"/>
  </p:notesMasterIdLst>
  <p:handoutMasterIdLst>
    <p:handoutMasterId r:id="rId14"/>
  </p:handoutMasterIdLst>
  <p:sldIdLst>
    <p:sldId id="256" r:id="rId5"/>
    <p:sldId id="359" r:id="rId6"/>
    <p:sldId id="364" r:id="rId7"/>
    <p:sldId id="362" r:id="rId8"/>
    <p:sldId id="361" r:id="rId9"/>
    <p:sldId id="360" r:id="rId10"/>
    <p:sldId id="365" r:id="rId11"/>
    <p:sldId id="363" r:id="rId12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BDBDBD"/>
    <a:srgbClr val="EAEAEA"/>
    <a:srgbClr val="C6D9F1"/>
    <a:srgbClr val="FDBB63"/>
    <a:srgbClr val="CBCBCB"/>
    <a:srgbClr val="E7E7E7"/>
    <a:srgbClr val="FFFF00"/>
    <a:srgbClr val="FFFFC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55" autoAdjust="0"/>
  </p:normalViewPr>
  <p:slideViewPr>
    <p:cSldViewPr snapToGrid="0" snapToObjects="1">
      <p:cViewPr varScale="1">
        <p:scale>
          <a:sx n="78" d="100"/>
          <a:sy n="78" d="100"/>
        </p:scale>
        <p:origin x="72" y="1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24.01.2024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B5255-5329-45F9-87F3-A2F9FB4734DF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449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684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716" y="1212688"/>
            <a:ext cx="8429105" cy="53589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8751" y="3650764"/>
            <a:ext cx="8810021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430630"/>
            <a:ext cx="85344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38789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538161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pl-PL"/>
              <a:t>Click to edit Master title style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2F0F621-22DA-A041-BEF9-0984CECC0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9486" y="6566679"/>
            <a:ext cx="8766631" cy="292357"/>
          </a:xfrm>
          <a:prstGeom prst="rect">
            <a:avLst/>
          </a:prstGeom>
        </p:spPr>
        <p:txBody>
          <a:bodyPr/>
          <a:lstStyle>
            <a:lvl1pPr algn="ctr"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RD51 Collaboration Meeeting 2020</a:t>
            </a:r>
            <a:endParaRPr lang="de-DE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BD7919-FFEF-A34C-BFE8-1DB51E817C54}"/>
              </a:ext>
            </a:extLst>
          </p:cNvPr>
          <p:cNvSpPr txBox="1">
            <a:spLocks/>
          </p:cNvSpPr>
          <p:nvPr userDrawn="1"/>
        </p:nvSpPr>
        <p:spPr>
          <a:xfrm>
            <a:off x="1" y="22280"/>
            <a:ext cx="1915884" cy="2913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CD4D6-CEBA-244B-964B-18F77BCC6F7C}" type="slidenum">
              <a:rPr lang="de-DE" sz="1200" smtClean="0"/>
              <a:pPr/>
              <a:t>‹Nr.›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25157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D7353-A87F-F045-88D7-5F7C0E113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9486" y="6566679"/>
            <a:ext cx="8766631" cy="292357"/>
          </a:xfrm>
          <a:prstGeom prst="rect">
            <a:avLst/>
          </a:prstGeom>
        </p:spPr>
        <p:txBody>
          <a:bodyPr/>
          <a:lstStyle>
            <a:lvl1pPr algn="ctr"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RD51 Collaboration Meeeting 2020</a:t>
            </a:r>
            <a:endParaRPr lang="de-DE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D6EDFA5-39E8-4742-B5F1-F1A770D2F73F}"/>
              </a:ext>
            </a:extLst>
          </p:cNvPr>
          <p:cNvSpPr txBox="1">
            <a:spLocks/>
          </p:cNvSpPr>
          <p:nvPr userDrawn="1"/>
        </p:nvSpPr>
        <p:spPr>
          <a:xfrm>
            <a:off x="1" y="22280"/>
            <a:ext cx="1915884" cy="2913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CD4D6-CEBA-244B-964B-18F77BCC6F7C}" type="slidenum">
              <a:rPr lang="de-DE" sz="1200" smtClean="0"/>
              <a:pPr/>
              <a:t>‹Nr.›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142113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/>
          </p:nvPr>
        </p:nvSpPr>
        <p:spPr>
          <a:xfrm>
            <a:off x="412181" y="142242"/>
            <a:ext cx="9736728" cy="765809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algn="l">
              <a:defRPr sz="2800" b="0" i="0" cap="none" baseline="0">
                <a:solidFill>
                  <a:schemeClr val="accent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endParaRPr lang="fr-F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2181" y="1564640"/>
            <a:ext cx="11075392" cy="4463099"/>
          </a:xfrm>
          <a:prstGeom prst="rect">
            <a:avLst/>
          </a:prstGeom>
        </p:spPr>
        <p:txBody>
          <a:bodyPr lIns="108000" tIns="0" rIns="108000" bIns="0">
            <a:noAutofit/>
          </a:bodyPr>
          <a:lstStyle>
            <a:lvl1pPr marL="215995" indent="-215995">
              <a:lnSpc>
                <a:spcPct val="125000"/>
              </a:lnSpc>
              <a:buFont typeface="Arial" panose="020B0604020202020204" pitchFamily="34" charset="0"/>
              <a:buChar char="•"/>
              <a:defRPr lang="en-US" sz="1600" b="0" i="0" baseline="0" smtClean="0">
                <a:latin typeface="Helvetica Neue Light" charset="0"/>
                <a:ea typeface="Helvetica Neue Light" charset="0"/>
                <a:cs typeface="Helvetica Neue Light" charset="0"/>
              </a:defRPr>
            </a:lvl1pPr>
            <a:lvl2pPr marL="431989" indent="-215995">
              <a:lnSpc>
                <a:spcPct val="125000"/>
              </a:lnSpc>
              <a:buFont typeface="Arial" panose="020B0604020202020204" pitchFamily="34" charset="0"/>
              <a:buChar char="–"/>
              <a:defRPr lang="en-US" sz="1600" b="0" i="0" baseline="0" smtClean="0">
                <a:latin typeface="Helvetica Neue Light" charset="0"/>
              </a:defRPr>
            </a:lvl2pPr>
            <a:lvl3pPr marL="647984" indent="-215995">
              <a:lnSpc>
                <a:spcPct val="125000"/>
              </a:lnSpc>
              <a:buFont typeface="Arial" panose="020B0604020202020204" pitchFamily="34" charset="0"/>
              <a:buChar char="–"/>
              <a:defRPr lang="en-US" sz="1200" b="0" i="0" kern="1200" dirty="0" smtClean="0">
                <a:solidFill>
                  <a:schemeClr val="tx1"/>
                </a:solidFill>
                <a:latin typeface="Helvetica Neue Light" charset="0"/>
                <a:ea typeface="+mn-ea"/>
                <a:cs typeface="+mn-cs"/>
              </a:defRPr>
            </a:lvl3pPr>
            <a:lvl4pPr marL="647984" indent="-215995">
              <a:defRPr lang="en-US" sz="600" b="0" i="0" dirty="0" smtClean="0">
                <a:latin typeface="Helvetica Neue Light" charset="0"/>
              </a:defRPr>
            </a:lvl4pPr>
            <a:lvl5pPr>
              <a:defRPr lang="en-US" sz="1400" dirty="0" smtClean="0"/>
            </a:lvl5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Forth level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555476" y="6641578"/>
            <a:ext cx="6770957" cy="2164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Andi Mathis | RD51 Collaboration Meeting Munich | TU München </a:t>
            </a:r>
            <a:endParaRPr lang="en-US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634663" y="6638122"/>
            <a:ext cx="462973" cy="21987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fld id="{2066355A-084C-D24E-9AD2-7E4FC41EA627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8901" y="6638120"/>
            <a:ext cx="2372211" cy="21988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lang="en-US" sz="1000" b="0" i="0" smtClean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de-DE"/>
              <a:t>19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722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085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991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242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9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6171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6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6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5697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2333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57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90" y="140945"/>
            <a:ext cx="1055522" cy="351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96" y="49146"/>
            <a:ext cx="615722" cy="51286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Fair GmbH | GSI GmbH   Dr. Michael Deveaux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10102409" y="6574436"/>
            <a:ext cx="107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31.03.14</a:t>
            </a:r>
            <a:endParaRPr lang="de-DE" dirty="0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24663" y="6582404"/>
            <a:ext cx="61194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Vortragstitel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86553" y="0"/>
            <a:ext cx="9254615" cy="48619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/>
              <a:t>Click to 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87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89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571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285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9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07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55" y="0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7986" y="3573016"/>
            <a:ext cx="11376025" cy="1296144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z="1600" dirty="0"/>
              <a:t>&lt;type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talk</a:t>
            </a:r>
            <a:r>
              <a:rPr lang="de-DE" sz="1600" dirty="0"/>
              <a:t>&gt; in</a:t>
            </a:r>
          </a:p>
          <a:p>
            <a:r>
              <a:rPr lang="de-DE" sz="1600" b="0" dirty="0"/>
              <a:t>Helmholtz </a:t>
            </a:r>
            <a:r>
              <a:rPr lang="de-DE" sz="1600" b="0" dirty="0" err="1"/>
              <a:t>program</a:t>
            </a:r>
            <a:r>
              <a:rPr lang="de-DE" sz="1600" b="0" dirty="0"/>
              <a:t>: &lt;p</a:t>
            </a:r>
            <a:r>
              <a:rPr lang="en-GB" sz="1600" b="0" dirty="0" err="1"/>
              <a:t>rogram</a:t>
            </a:r>
            <a:r>
              <a:rPr lang="en-GB" sz="1600" b="0" dirty="0"/>
              <a:t> name&gt; (XXX)</a:t>
            </a:r>
          </a:p>
          <a:p>
            <a:r>
              <a:rPr lang="en-GB" sz="1600" b="0" dirty="0" err="1"/>
              <a:t>PoF</a:t>
            </a:r>
            <a:r>
              <a:rPr lang="en-GB" sz="1600" b="0" dirty="0"/>
              <a:t> III Topic: &lt;topic&gt; OR </a:t>
            </a:r>
            <a:r>
              <a:rPr lang="de-DE" sz="1600" b="0" dirty="0" err="1"/>
              <a:t>PoF</a:t>
            </a:r>
            <a:r>
              <a:rPr lang="de-DE" sz="1600" b="0" dirty="0"/>
              <a:t> III 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: &lt;</a:t>
            </a:r>
            <a:r>
              <a:rPr lang="de-DE" sz="1600" b="0" dirty="0" err="1"/>
              <a:t>research</a:t>
            </a:r>
            <a:r>
              <a:rPr lang="de-DE" sz="1600" b="0" dirty="0"/>
              <a:t> </a:t>
            </a:r>
            <a:r>
              <a:rPr lang="de-DE" sz="1600" b="0" dirty="0" err="1"/>
              <a:t>theme</a:t>
            </a:r>
            <a:r>
              <a:rPr lang="de-DE" sz="1600" b="0" dirty="0"/>
              <a:t>&gt; </a:t>
            </a:r>
            <a:endParaRPr lang="en-GB" sz="1600" b="0" dirty="0"/>
          </a:p>
          <a:p>
            <a:r>
              <a:rPr lang="de-DE" sz="1600" b="0" dirty="0"/>
              <a:t>DESY Research Unit: </a:t>
            </a:r>
            <a:r>
              <a:rPr lang="en-GB" sz="1600" b="0" dirty="0"/>
              <a:t>&lt;research unit&gt;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464" y="4937942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noProof="0" dirty="0"/>
              <a:t>Textmasterformat bearbeiten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579"/>
            <a:ext cx="793750" cy="794719"/>
          </a:xfrm>
          <a:prstGeom prst="rect">
            <a:avLst/>
          </a:prstGeom>
        </p:spPr>
      </p:pic>
      <p:sp>
        <p:nvSpPr>
          <p:cNvPr id="15" name="Untertitel 2"/>
          <p:cNvSpPr txBox="1">
            <a:spLocks/>
          </p:cNvSpPr>
          <p:nvPr userDrawn="1"/>
        </p:nvSpPr>
        <p:spPr>
          <a:xfrm>
            <a:off x="407987" y="3501008"/>
            <a:ext cx="11376025" cy="1525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tabLst>
                <a:tab pos="266700" algn="l"/>
              </a:tabLst>
              <a:defRPr sz="1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b="0" dirty="0"/>
          </a:p>
        </p:txBody>
      </p:sp>
      <p:pic>
        <p:nvPicPr>
          <p:cNvPr id="17" name="Picture 2" descr="https://www.helmholtz.de/fileadmin/user_upload/04_mediathek/Logos_2017/2017_H_Logo_RGB_untereinander_E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" y="5533346"/>
            <a:ext cx="3528392" cy="106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697182"/>
            <a:ext cx="1067253" cy="7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7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Monolithic Active Pixel Systems | Cornelia Wunderer |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41036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Monolithic Active Pixel Systems | Cornelia Wunderer |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231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1424" y="6565566"/>
            <a:ext cx="9289032" cy="165431"/>
          </a:xfrm>
        </p:spPr>
        <p:txBody>
          <a:bodyPr/>
          <a:lstStyle/>
          <a:p>
            <a:r>
              <a:rPr lang="en-GB" noProof="0"/>
              <a:t>Monolithic Active Pixel Systems | Cornelia Wunderer |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9878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pl-PL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74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0" cy="538161"/>
          </a:xfrm>
          <a:prstGeom prst="rect">
            <a:avLst/>
          </a:prstGeom>
        </p:spPr>
        <p:txBody>
          <a:bodyPr anchor="ctr"/>
          <a:lstStyle>
            <a:lvl1pPr algn="l">
              <a:defRPr sz="3200" b="1">
                <a:solidFill>
                  <a:srgbClr val="FFA61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80496"/>
            <a:ext cx="10972800" cy="4945669"/>
          </a:xfrm>
          <a:prstGeom prst="rect">
            <a:avLst/>
          </a:prstGeom>
        </p:spPr>
        <p:txBody>
          <a:bodyPr/>
          <a:lstStyle>
            <a:lvl1pPr marL="245527" indent="-245527">
              <a:tabLst/>
              <a:defRPr sz="3200"/>
            </a:lvl1pPr>
            <a:lvl2pPr marL="778914" indent="-298443">
              <a:tabLst/>
              <a:defRPr sz="2667"/>
            </a:lvl2pPr>
            <a:lvl3pPr marL="1189537" indent="-237061">
              <a:tabLst/>
              <a:defRPr sz="2400"/>
            </a:lvl3pPr>
            <a:lvl4pPr marL="1661542" indent="-237061">
              <a:tabLst/>
              <a:defRPr sz="2133"/>
            </a:lvl4pPr>
            <a:lvl5pPr marL="2133547" indent="-237061">
              <a:tabLst/>
              <a:defRPr sz="2133"/>
            </a:lvl5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09486" y="6566679"/>
            <a:ext cx="8766631" cy="2923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RD51 Collaboration Meeeting 2020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B686AB-5E0E-0B44-9671-EE4812669FB6}"/>
              </a:ext>
            </a:extLst>
          </p:cNvPr>
          <p:cNvSpPr txBox="1">
            <a:spLocks/>
          </p:cNvSpPr>
          <p:nvPr userDrawn="1"/>
        </p:nvSpPr>
        <p:spPr>
          <a:xfrm>
            <a:off x="1" y="22280"/>
            <a:ext cx="1915884" cy="2913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CD4D6-CEBA-244B-964B-18F77BCC6F7C}" type="slidenum">
              <a:rPr lang="de-DE" sz="1200" smtClean="0"/>
              <a:pPr/>
              <a:t>‹Nr.›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7516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3579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61" y="583588"/>
            <a:ext cx="1127771" cy="376847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7" y="6616076"/>
            <a:ext cx="270471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1" y="270001"/>
            <a:ext cx="7446047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67275" y="6552644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Vortragstitel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227" y="430945"/>
            <a:ext cx="775862" cy="6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1424" y="6556139"/>
            <a:ext cx="9289032" cy="1654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Monolithic Active Pixel Systems | Cornelia </a:t>
            </a:r>
            <a:r>
              <a:rPr lang="en-GB" noProof="0" dirty="0" err="1"/>
              <a:t>Wunderer</a:t>
            </a:r>
            <a:r>
              <a:rPr lang="en-GB" noProof="0" dirty="0"/>
              <a:t> |</a:t>
            </a:r>
            <a:endParaRPr lang="en-US" noProof="0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45434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900" b="1" noProof="0" dirty="0"/>
              <a:t>Page </a:t>
            </a:r>
            <a:fld id="{0427E4B2-AC28-443E-BE04-5CD55098A90B}" type="slidenum">
              <a:rPr lang="en-US" sz="900" b="1" noProof="0" smtClean="0"/>
              <a:pPr algn="r"/>
              <a:t>‹Nr.›</a:t>
            </a:fld>
            <a:endParaRPr lang="en-US" sz="900" b="1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496" y="6538054"/>
            <a:ext cx="591254" cy="2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3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tabLst>
          <a:tab pos="2667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609604" y="822475"/>
            <a:ext cx="10459961" cy="0"/>
          </a:xfrm>
          <a:prstGeom prst="line">
            <a:avLst/>
          </a:prstGeom>
          <a:ln>
            <a:solidFill>
              <a:srgbClr val="FFA6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F9D8119-F7C0-A247-8E36-475B92257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22280"/>
            <a:ext cx="1915884" cy="291321"/>
          </a:xfrm>
          <a:prstGeom prst="rect">
            <a:avLst/>
          </a:prstGeom>
        </p:spPr>
        <p:txBody>
          <a:bodyPr/>
          <a:lstStyle>
            <a:lvl1pPr algn="l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CECD4D6-CEBA-244B-964B-18F77BCC6F7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3D846DC-638D-AF44-93D2-613D06B8E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9486" y="6566679"/>
            <a:ext cx="8766631" cy="292357"/>
          </a:xfrm>
          <a:prstGeom prst="rect">
            <a:avLst/>
          </a:prstGeom>
        </p:spPr>
        <p:txBody>
          <a:bodyPr/>
          <a:lstStyle>
            <a:lvl1pPr algn="ctr">
              <a:def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RD51 Collaboration Meeeting 2020</a:t>
            </a:r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A2B88F-3444-4E4D-8929-02BF829875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75349" y="0"/>
            <a:ext cx="1116651" cy="111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3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sldNum="0"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9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/>
              <a:t>Click to edit Master text styles</a:t>
            </a:r>
          </a:p>
          <a:p>
            <a:pPr lvl="1">
              <a:defRPr/>
            </a:pPr>
            <a:r>
              <a:rPr/>
              <a:t>Second level</a:t>
            </a:r>
          </a:p>
          <a:p>
            <a:pPr lvl="2">
              <a:defRPr/>
            </a:pPr>
            <a:r>
              <a:rPr/>
              <a:t>Third level</a:t>
            </a:r>
          </a:p>
          <a:p>
            <a:pPr lvl="3">
              <a:defRPr/>
            </a:pPr>
            <a:r>
              <a:rPr/>
              <a:t>Fourth level</a:t>
            </a:r>
          </a:p>
          <a:p>
            <a:pPr lvl="4">
              <a:defRPr/>
            </a:pPr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de-DE"/>
              <a:t>24.01.2024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223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mailto:M.Heil@gsi.d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D.Savran@gsi.de" TargetMode="External"/><Relationship Id="rId5" Type="http://schemas.openxmlformats.org/officeDocument/2006/relationships/hyperlink" Target="mailto:C.Caesar@gsi.de" TargetMode="Externa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228769"/>
            <a:ext cx="12192000" cy="535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84638" y="2544601"/>
            <a:ext cx="7907279" cy="1637331"/>
          </a:xfrm>
        </p:spPr>
        <p:txBody>
          <a:bodyPr/>
          <a:lstStyle/>
          <a:p>
            <a:r>
              <a:rPr lang="de-DE" dirty="0" smtClean="0"/>
              <a:t>DTS at GSI in POF-V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960086" y="4313399"/>
            <a:ext cx="8534400" cy="584660"/>
          </a:xfrm>
        </p:spPr>
        <p:txBody>
          <a:bodyPr/>
          <a:lstStyle/>
          <a:p>
            <a:r>
              <a:rPr lang="de-DE" dirty="0" smtClean="0"/>
              <a:t>C</a:t>
            </a:r>
            <a:r>
              <a:rPr lang="de-DE" dirty="0"/>
              <a:t>. J. Schmidt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41" y="1587053"/>
            <a:ext cx="3613574" cy="334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3"/>
    </mc:Choice>
    <mc:Fallback xmlns="">
      <p:transition spd="slow" advTm="1581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DC10193-C0F2-4B5B-5E13-9134A303209B}"/>
              </a:ext>
            </a:extLst>
          </p:cNvPr>
          <p:cNvGrpSpPr/>
          <p:nvPr/>
        </p:nvGrpSpPr>
        <p:grpSpPr>
          <a:xfrm>
            <a:off x="7915905" y="5353326"/>
            <a:ext cx="2025263" cy="1221109"/>
            <a:chOff x="5972649" y="550048"/>
            <a:chExt cx="2961686" cy="18647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A8CE07-08AD-0602-C537-8938053D2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72650" y="550048"/>
              <a:ext cx="2961685" cy="186476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16CF94-8BD2-D705-BDEA-CED804C1DBDF}"/>
                </a:ext>
              </a:extLst>
            </p:cNvPr>
            <p:cNvSpPr/>
            <p:nvPr/>
          </p:nvSpPr>
          <p:spPr>
            <a:xfrm>
              <a:off x="5972649" y="550048"/>
              <a:ext cx="2961685" cy="1863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</p:grp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C7AD7558-3329-0AEC-FBB5-4365A553A1F5}"/>
              </a:ext>
            </a:extLst>
          </p:cNvPr>
          <p:cNvSpPr/>
          <p:nvPr/>
        </p:nvSpPr>
        <p:spPr>
          <a:xfrm>
            <a:off x="7932126" y="2789907"/>
            <a:ext cx="4018084" cy="2540977"/>
          </a:xfrm>
          <a:prstGeom prst="cloudCallout">
            <a:avLst>
              <a:gd name="adj1" fmla="val -21927"/>
              <a:gd name="adj2" fmla="val 7115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0EA47C-9CBF-1F3D-FF42-32D540346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504DB-0426-5AA6-5C2F-4C08CA3F78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Plans on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85AE0-7D13-9D62-3E72-EA6D3C67C5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713" y="606649"/>
            <a:ext cx="2091774" cy="1915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8A7793-B3F3-7B0D-2146-DB308BA34D1D}"/>
              </a:ext>
            </a:extLst>
          </p:cNvPr>
          <p:cNvSpPr txBox="1"/>
          <p:nvPr/>
        </p:nvSpPr>
        <p:spPr>
          <a:xfrm>
            <a:off x="374447" y="606649"/>
            <a:ext cx="5859296" cy="196977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&amp;D on tracking sensors for ALICE ITS3 / ALICE3</a:t>
            </a:r>
          </a:p>
          <a:p>
            <a:pPr algn="l"/>
            <a:endParaRPr lang="en-US" sz="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/>
              <a:t>TPSCo</a:t>
            </a:r>
            <a:r>
              <a:rPr lang="en-US" dirty="0"/>
              <a:t> 65nm imaging technology.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Stitching / thinning =&gt; Cylindrical wafer size sensors.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Together with IPHC Strasbourg, CERN, ALICE.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Focus on device testing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914679-53A6-FB51-C249-9C6D8A809BE5}"/>
              </a:ext>
            </a:extLst>
          </p:cNvPr>
          <p:cNvSpPr txBox="1"/>
          <p:nvPr/>
        </p:nvSpPr>
        <p:spPr>
          <a:xfrm>
            <a:off x="357420" y="2904436"/>
            <a:ext cx="7307033" cy="320087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onfigurable general tracking sensor</a:t>
            </a:r>
          </a:p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err="1"/>
              <a:t>TPSCo</a:t>
            </a:r>
            <a:r>
              <a:rPr lang="en-US" dirty="0"/>
              <a:t> 65nm, expect synergies with ALICE project.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Goal: 5µm, 25-400ns, 1-100 MHz/cm², 40-200 </a:t>
            </a:r>
            <a:r>
              <a:rPr lang="en-US" dirty="0" err="1"/>
              <a:t>mW</a:t>
            </a:r>
            <a:r>
              <a:rPr lang="en-US" dirty="0"/>
              <a:t>/cm².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Unique: Trade power vs. speed vs. granularity by slow control.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Build flexible technology chain suited for various users (FAIR-upgrade, Higgs factory,…).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Device testing, participation to design.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Together with IPHC, DESY, … within DRD3 (</a:t>
            </a:r>
            <a:r>
              <a:rPr lang="en-US" dirty="0" err="1"/>
              <a:t>t.b.c</a:t>
            </a:r>
            <a:r>
              <a:rPr lang="en-US" dirty="0"/>
              <a:t>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D8138B-CC53-4A99-48BE-D1D9D00748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361" b="13247"/>
          <a:stretch/>
        </p:blipFill>
        <p:spPr>
          <a:xfrm>
            <a:off x="9054939" y="3811479"/>
            <a:ext cx="2025263" cy="1221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5A40D-2D02-124F-1AD0-42C01F89BA41}"/>
              </a:ext>
            </a:extLst>
          </p:cNvPr>
          <p:cNvSpPr txBox="1"/>
          <p:nvPr/>
        </p:nvSpPr>
        <p:spPr>
          <a:xfrm>
            <a:off x="8435029" y="3165148"/>
            <a:ext cx="3265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UNI</a:t>
            </a:r>
            <a:r>
              <a:rPr lang="en-US" sz="1200" dirty="0" err="1"/>
              <a:t>versal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MO</a:t>
            </a:r>
            <a:r>
              <a:rPr lang="en-US" sz="1200" dirty="0" err="1"/>
              <a:t>nolithic</a:t>
            </a:r>
            <a:r>
              <a:rPr lang="en-US" dirty="0"/>
              <a:t> </a:t>
            </a:r>
            <a:r>
              <a:rPr lang="en-US" sz="1100" dirty="0"/>
              <a:t>sensor for </a:t>
            </a:r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sz="1200" dirty="0"/>
              <a:t>e- </a:t>
            </a:r>
            <a:r>
              <a:rPr lang="en-US" sz="1200" dirty="0" err="1"/>
              <a:t>neral</a:t>
            </a:r>
            <a:r>
              <a:rPr lang="en-US" dirty="0"/>
              <a:t> </a:t>
            </a:r>
            <a:r>
              <a:rPr lang="en-US" sz="1100" dirty="0"/>
              <a:t>tracking applications 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098FAD-EDD7-8A1D-7400-2D214D1C15A3}"/>
              </a:ext>
            </a:extLst>
          </p:cNvPr>
          <p:cNvCxnSpPr/>
          <p:nvPr/>
        </p:nvCxnSpPr>
        <p:spPr>
          <a:xfrm>
            <a:off x="357420" y="2656193"/>
            <a:ext cx="115927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15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4611798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b="1"/>
              <a:t>GSI LGAD strategy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41502350" name="Content Placeholder 2"/>
              <p:cNvSpPr>
                <a:spLocks noGrp="1"/>
              </p:cNvSpPr>
              <p:nvPr/>
            </p:nvSpPr>
            <p:spPr bwMode="auto">
              <a:xfrm>
                <a:off x="558950" y="1436695"/>
                <a:ext cx="5670607" cy="3448381"/>
              </a:xfrm>
            </p:spPr>
            <p:txBody>
              <a:bodyPr vertOverflow="overflow" horzOverflow="overflow" vert="horz" wrap="square" lIns="77841" tIns="38918" rIns="77841" bIns="38918" numCol="1" spcCol="0" rtlCol="0" fromWordArt="0" anchor="t" anchorCtr="0" forceAA="0" compatLnSpc="0">
                <a:normAutofit/>
              </a:bodyPr>
              <a:lstStyle>
                <a:lvl1pPr marL="228600" indent="-228600" algn="l" defTabSz="914400">
                  <a:lnSpc>
                    <a:spcPct val="90000"/>
                  </a:lnSpc>
                  <a:spcBef>
                    <a:spcPts val="999"/>
                  </a:spcBef>
                  <a:buFont typeface="Arial"/>
                  <a:buChar char="•"/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99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>
                  <a:lnSpc>
                    <a:spcPct val="90000"/>
                  </a:lnSpc>
                  <a:spcBef>
                    <a:spcPts val="499"/>
                  </a:spcBef>
                  <a:buFont typeface="Arial"/>
                  <a:buChar char="•"/>
                  <a:defRPr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>
                    <a:srgbClr val="FFC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LGAD based 4D detection systems in HADES:</a:t>
                </a:r>
                <a:endParaRPr kumimoji="0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228600" marR="0" lvl="0" indent="-22860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HADES T0 systems for pion and SRC experiments</a:t>
                </a: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228600" marR="0" lvl="0" indent="-22860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HADES reaction T0 detector - barrel</a:t>
                </a: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228600" marR="0" lvl="0" indent="-22860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Precise FWALL detector: centrality determination, flow</a:t>
                </a: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>
                    <a:srgbClr val="FFC000"/>
                  </a:buClr>
                  <a:buSzTx/>
                  <a:buFont typeface="Arial"/>
                  <a:buNone/>
                  <a:tabLst/>
                  <a:defRPr/>
                </a:pP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0" marR="0" lvl="0" indent="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>
                    <a:srgbClr val="FFC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1" i="0" u="none" strike="noStrike" kern="0" cap="none" spc="24" normalizeH="0" baseline="0" noProof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</a:rPr>
                  <a:t>LGAD based 4D detection system in HADES:</a:t>
                </a:r>
                <a:endParaRPr kumimoji="0" sz="1200" b="1" i="0" u="none" strike="noStrike" kern="0" cap="none" spc="24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/>
                  <a:cs typeface="Times New Roman"/>
                </a:endParaRPr>
              </a:p>
              <a:p>
                <a:pPr marL="228600" marR="0" lvl="0" indent="-22860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Time precision </a:t>
                </a:r>
                <a14:m>
                  <m:oMath xmlns:m="http://schemas.openxmlformats.org/officeDocument/2006/math">
                    <m:r>
                      <a:rPr kumimoji="0" lang="en-US" sz="11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&lt; 50 </m:t>
                    </m:r>
                    <m:r>
                      <a:rPr kumimoji="0" lang="en-US" sz="11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𝑝𝑠</m:t>
                    </m:r>
                  </m:oMath>
                </a14:m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228600" marR="0" lvl="0" indent="-22860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Position information better than </a:t>
                </a:r>
                <a14:m>
                  <m:oMath xmlns:m="http://schemas.openxmlformats.org/officeDocument/2006/math">
                    <m:r>
                      <a:rPr kumimoji="0" lang="en-US" sz="11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0.5 </m:t>
                    </m:r>
                    <m:r>
                      <a:rPr kumimoji="0" lang="en-US" sz="11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𝑚𝑚</m:t>
                    </m:r>
                  </m:oMath>
                </a14:m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228600" marR="0" lvl="0" indent="-22860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Single particle measurement mode</a:t>
                </a: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228600" marR="0" lvl="0" indent="-22860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Low interaction probability -&gt; low </a:t>
                </a:r>
                <a14:m>
                  <m:oMath xmlns:m="http://schemas.openxmlformats.org/officeDocument/2006/math">
                    <m:r>
                      <a:rPr kumimoji="0" lang="en-US" sz="11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𝑍</m:t>
                    </m:r>
                  </m:oMath>
                </a14:m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228600" marR="0" lvl="0" indent="-22860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Arial"/>
                  </a:rPr>
                  <a:t>Radiation hardness</a:t>
                </a:r>
                <a:endParaRPr kumimoji="0" sz="11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  <a:p>
                <a:pPr marL="228600" marR="0" lvl="0" indent="-228600" algn="l" defTabSz="914400" eaLnBrk="1" fontAlgn="auto" latinLnBrk="0" hangingPunct="1">
                  <a:lnSpc>
                    <a:spcPct val="87000"/>
                  </a:lnSpc>
                  <a:spcBef>
                    <a:spcPts val="999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</a:endParaRPr>
              </a:p>
            </p:txBody>
          </p:sp>
        </mc:Choice>
        <mc:Fallback>
          <p:sp>
            <p:nvSpPr>
              <p:cNvPr id="214150235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8950" y="1436695"/>
                <a:ext cx="5670607" cy="344838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0150476" name="Content Placeholder 2"/>
          <p:cNvSpPr txBox="1"/>
          <p:nvPr/>
        </p:nvSpPr>
        <p:spPr bwMode="auto">
          <a:xfrm>
            <a:off x="493583" y="4790514"/>
            <a:ext cx="5537048" cy="1802279"/>
          </a:xfrm>
          <a:prstGeom prst="rect">
            <a:avLst/>
          </a:prstGeom>
          <a:noFill/>
        </p:spPr>
        <p:txBody>
          <a:bodyPr vertOverflow="overflow" horzOverflow="overflow" vert="horz" wrap="square" lIns="77838" tIns="38916" rIns="77838" bIns="38916" numCol="1" spcCol="0" rtlCol="0" fromWordArt="0" anchor="t" anchorCtr="0" forceAA="0" compatLnSpc="0">
            <a:normAutofit/>
          </a:bodyPr>
          <a:lstStyle>
            <a:lvl1pPr marL="291905" indent="-291905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FEB23E"/>
              </a:buClr>
              <a:buSzPct val="100000"/>
              <a:buFont typeface="Wingdings"/>
              <a:buChar char=""/>
              <a:defRPr sz="2000" b="0" i="0" spc="24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32466" indent="-280800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09518C"/>
              </a:buClr>
              <a:buSzPct val="100000"/>
              <a:buFont typeface="Wingdings"/>
              <a:buChar char=""/>
              <a:defRPr sz="2000" b="0" i="0" spc="24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73023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spc="24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6223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spc="24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751445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spc="24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14065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986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075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828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78419" eaLnBrk="1" fontAlgn="auto" latinLnBrk="0" hangingPunct="1">
              <a:lnSpc>
                <a:spcPct val="87000"/>
              </a:lnSpc>
              <a:spcBef>
                <a:spcPts val="999"/>
              </a:spcBef>
              <a:spcAft>
                <a:spcPts val="0"/>
              </a:spcAft>
              <a:buClr>
                <a:srgbClr val="FEB23E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24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2024 ....  </a:t>
            </a:r>
            <a:r>
              <a:rPr kumimoji="0" sz="1200" b="1" i="0" u="none" strike="noStrike" kern="0" cap="none" spc="24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cs typeface="Arial"/>
              </a:rPr>
              <a:t>:</a:t>
            </a:r>
            <a:endParaRPr kumimoji="0" sz="2000" b="1" i="0" u="none" strike="noStrike" kern="0" cap="none" spc="24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91905" marR="0" lvl="0" indent="-291905" algn="l" defTabSz="778419" eaLnBrk="1" fontAlgn="auto" latinLnBrk="0" hangingPunct="1">
              <a:lnSpc>
                <a:spcPct val="87000"/>
              </a:lnSpc>
              <a:spcBef>
                <a:spcPts val="999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New generation LGAD sensors. TI technology available and tested.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91905" marR="0" lvl="0" indent="-291905" algn="l" defTabSz="778419" eaLnBrk="1" fontAlgn="auto" latinLnBrk="0" hangingPunct="1">
              <a:lnSpc>
                <a:spcPct val="87000"/>
              </a:lnSpc>
              <a:spcBef>
                <a:spcPts val="999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Reduce sensor thickness &lt; 200um 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91905" marR="0" lvl="0" indent="-291905" algn="l" defTabSz="778419" eaLnBrk="1" fontAlgn="auto" latinLnBrk="0" hangingPunct="1">
              <a:lnSpc>
                <a:spcPct val="87000"/>
              </a:lnSpc>
              <a:spcBef>
                <a:spcPts val="999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Analog ASIC design and production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91905" marR="0" lvl="0" indent="-291905" algn="l" defTabSz="778419" eaLnBrk="1" fontAlgn="auto" latinLnBrk="0" hangingPunct="1">
              <a:lnSpc>
                <a:spcPct val="87000"/>
              </a:lnSpc>
              <a:spcBef>
                <a:spcPts val="999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Feasibility study of low mass cables (STS like) – synergy with CBM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91905" marR="0" lvl="0" indent="-291905" algn="l" defTabSz="778419" eaLnBrk="1" fontAlgn="auto" latinLnBrk="0" hangingPunct="1">
              <a:lnSpc>
                <a:spcPct val="87000"/>
              </a:lnSpc>
              <a:spcBef>
                <a:spcPts val="999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Wingdings"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Digital electronics production: DiRich type of readout - synergy with CBM </a:t>
            </a:r>
            <a:endParaRPr kumimoji="0" sz="1100" b="0" i="0" u="none" strike="noStrike" kern="0" cap="none" spc="24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05541736" name="Subtitle 2"/>
          <p:cNvSpPr>
            <a:spLocks noGrp="1"/>
          </p:cNvSpPr>
          <p:nvPr/>
        </p:nvSpPr>
        <p:spPr bwMode="auto">
          <a:xfrm>
            <a:off x="6095999" y="1436695"/>
            <a:ext cx="4573973" cy="782634"/>
          </a:xfrm>
        </p:spPr>
        <p:txBody>
          <a:bodyPr vert="horz" lIns="77841" tIns="38918" rIns="77841" bIns="38918" rtlCol="0">
            <a:noAutofit/>
          </a:bodyPr>
          <a:lstStyle>
            <a:lvl1pPr marL="291904" indent="-291904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FEB23E"/>
              </a:buClr>
              <a:buSzPct val="100000"/>
              <a:buFont typeface="Wingdings"/>
              <a:buChar char=""/>
              <a:defRPr sz="2000" b="0" i="0" spc="24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32466" indent="-291600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09518C"/>
              </a:buClr>
              <a:buSzPct val="100000"/>
              <a:buFont typeface="Wingdings"/>
              <a:buChar char=""/>
              <a:defRPr sz="2000" b="0" i="0" spc="24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73023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spc="24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6223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spc="24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751445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98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spc="24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14065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986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075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828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7841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FEB23E"/>
              </a:buClr>
              <a:buSzPct val="100000"/>
              <a:buFont typeface="Wingdings"/>
              <a:buNone/>
              <a:tabLst/>
              <a:defRPr/>
            </a:pPr>
            <a:r>
              <a:rPr kumimoji="0" lang="en-US" sz="1200" b="1" i="0" u="none" strike="noStrike" kern="0" cap="none" spc="2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Large active area – single module</a:t>
            </a:r>
            <a:endParaRPr kumimoji="0" sz="1200" b="1" i="0" u="none" strike="noStrike" kern="0" cap="none" spc="24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91904" marR="0" lvl="0" indent="-291904" algn="l" defTabSz="77841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2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Amplifier ASIC for LGAD</a:t>
            </a:r>
            <a:endParaRPr kumimoji="0" sz="1200" b="0" i="0" u="none" strike="noStrike" kern="0" cap="none" spc="24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91904" marR="0" lvl="0" indent="-291904" algn="l" defTabSz="77841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2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Single module based on 20mm x 20mm sensor</a:t>
            </a:r>
            <a:endParaRPr kumimoji="0" sz="1200" b="0" i="0" u="none" strike="noStrike" kern="0" cap="none" spc="24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9760206" name="Grafik 11976020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83493" y="2339839"/>
            <a:ext cx="4486479" cy="1491795"/>
          </a:xfrm>
          <a:prstGeom prst="rect">
            <a:avLst/>
          </a:prstGeom>
        </p:spPr>
      </p:pic>
      <p:sp>
        <p:nvSpPr>
          <p:cNvPr id="1705101009" name="Subtitle 2"/>
          <p:cNvSpPr>
            <a:spLocks noGrp="1"/>
          </p:cNvSpPr>
          <p:nvPr/>
        </p:nvSpPr>
        <p:spPr bwMode="auto">
          <a:xfrm>
            <a:off x="6139747" y="4102444"/>
            <a:ext cx="5104443" cy="782633"/>
          </a:xfrm>
        </p:spPr>
        <p:txBody>
          <a:bodyPr vert="horz" lIns="77841" tIns="38918" rIns="77841" bIns="38918" rtlCol="0">
            <a:noAutofit/>
          </a:bodyPr>
          <a:lstStyle>
            <a:lvl1pPr marL="291904" indent="-291904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FEB23E"/>
              </a:buClr>
              <a:buSzPct val="100000"/>
              <a:buFont typeface="Wingdings"/>
              <a:buChar char=""/>
              <a:defRPr sz="2000" b="0" i="0" spc="24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32466" indent="-291600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09518C"/>
              </a:buClr>
              <a:buSzPct val="100000"/>
              <a:buFont typeface="Wingdings"/>
              <a:buChar char=""/>
              <a:defRPr sz="2000" b="0" i="0" spc="24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73023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spc="24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6223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spc="24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751445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98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 spc="24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14065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986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9075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8284" indent="-194601" algn="l" defTabSz="778419">
              <a:lnSpc>
                <a:spcPct val="100000"/>
              </a:lnSpc>
              <a:spcBef>
                <a:spcPts val="0"/>
              </a:spcBef>
              <a:spcAft>
                <a:spcPts val="509"/>
              </a:spcAft>
              <a:buClr>
                <a:schemeClr val="tx2"/>
              </a:buClr>
              <a:buFont typeface="Arial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7841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srgbClr val="FEB23E"/>
              </a:buClr>
              <a:buSzPct val="100000"/>
              <a:buFont typeface="Wingdings"/>
              <a:buNone/>
              <a:tabLst/>
              <a:defRPr/>
            </a:pPr>
            <a:r>
              <a:rPr kumimoji="0" lang="en-US" sz="1200" b="1" i="0" u="none" strike="noStrike" kern="0" cap="none" spc="2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Long term goal:</a:t>
            </a:r>
            <a:r>
              <a:rPr kumimoji="0" sz="1200" b="1" i="0" u="none" strike="noStrike" kern="0" cap="none" spc="2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single layer with large active area 12cm x 12cm</a:t>
            </a:r>
          </a:p>
          <a:p>
            <a:pPr marL="291904" marR="0" lvl="0" indent="-291904" algn="l" defTabSz="77841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98"/>
              </a:spcAft>
              <a:buClr>
                <a:prstClr val="black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1200" b="0" i="0" u="none" strike="noStrike" kern="0" cap="none" spc="24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Arrangement of 6 x 6 modules </a:t>
            </a:r>
            <a:endParaRPr kumimoji="0" sz="1200" b="0" i="0" u="none" strike="noStrike" kern="0" cap="none" spc="24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1378521" name="Grafik 6137852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423735" y="4790514"/>
            <a:ext cx="4289985" cy="15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8329E5-B993-5D70-9F5D-E984FD93E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Novel gaseous detectors at GSI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AC1E7F-5E80-314F-5942-97ECBFE32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67" b="1" dirty="0"/>
              <a:t>MPGD structures R&amp;D</a:t>
            </a:r>
          </a:p>
          <a:p>
            <a:r>
              <a:rPr lang="en-GB" sz="1467" dirty="0"/>
              <a:t>MPGDs with resistive layers</a:t>
            </a:r>
          </a:p>
          <a:p>
            <a:r>
              <a:rPr lang="en-GB" sz="1467" dirty="0"/>
              <a:t>Micro-RWELL</a:t>
            </a:r>
          </a:p>
          <a:p>
            <a:r>
              <a:rPr lang="en-GB" sz="1467" dirty="0"/>
              <a:t>New materials (e.g. Mo-GEM)</a:t>
            </a:r>
          </a:p>
          <a:p>
            <a:r>
              <a:rPr lang="en-GB" sz="1467" dirty="0"/>
              <a:t>Spark-Less Amplification Microstructures</a:t>
            </a:r>
          </a:p>
          <a:p>
            <a:r>
              <a:rPr lang="en-GB" sz="1467" dirty="0"/>
              <a:t>MPGDs with pixel readout (e.g. </a:t>
            </a:r>
            <a:r>
              <a:rPr lang="en-GB" sz="1467" dirty="0" err="1"/>
              <a:t>GridPix</a:t>
            </a:r>
            <a:r>
              <a:rPr lang="en-GB" sz="1467" dirty="0"/>
              <a:t>)</a:t>
            </a:r>
          </a:p>
          <a:p>
            <a:endParaRPr lang="en-GB" sz="1867" dirty="0"/>
          </a:p>
          <a:p>
            <a:pPr marL="0" indent="0">
              <a:buNone/>
            </a:pPr>
            <a:r>
              <a:rPr lang="en-GB" sz="1867" b="1" dirty="0"/>
              <a:t>TPCs</a:t>
            </a:r>
          </a:p>
          <a:p>
            <a:r>
              <a:rPr lang="en-GB" sz="1467" dirty="0"/>
              <a:t>Wide dynamic range</a:t>
            </a:r>
          </a:p>
          <a:p>
            <a:r>
              <a:rPr lang="en-GB" sz="1467" dirty="0"/>
              <a:t>Low-pressure</a:t>
            </a:r>
          </a:p>
          <a:p>
            <a:r>
              <a:rPr lang="en-GB" sz="1467" dirty="0"/>
              <a:t>Beam monitoring</a:t>
            </a:r>
          </a:p>
          <a:p>
            <a:r>
              <a:rPr lang="en-GB" sz="1467" dirty="0"/>
              <a:t>Optical readout</a:t>
            </a:r>
          </a:p>
          <a:p>
            <a:pPr marL="0" indent="0">
              <a:buNone/>
            </a:pPr>
            <a:endParaRPr lang="en-GB" sz="1867" dirty="0"/>
          </a:p>
          <a:p>
            <a:pPr marL="0" indent="0">
              <a:buNone/>
            </a:pPr>
            <a:r>
              <a:rPr lang="en-GB" sz="1867" b="1" dirty="0"/>
              <a:t>Straws</a:t>
            </a:r>
          </a:p>
          <a:p>
            <a:pPr marL="0" indent="0">
              <a:buNone/>
            </a:pPr>
            <a:r>
              <a:rPr lang="en-GB" sz="1400" b="1" dirty="0"/>
              <a:t>(together with FZJ)</a:t>
            </a:r>
          </a:p>
          <a:p>
            <a:r>
              <a:rPr lang="en-GB" sz="1467" dirty="0"/>
              <a:t>Mechanics and material studies</a:t>
            </a:r>
          </a:p>
          <a:p>
            <a:r>
              <a:rPr lang="en-GB" sz="1467" dirty="0"/>
              <a:t>PANDA tracker</a:t>
            </a:r>
          </a:p>
          <a:p>
            <a:endParaRPr lang="en-GB" sz="1867" dirty="0"/>
          </a:p>
          <a:p>
            <a:pPr marL="0" indent="0">
              <a:buNone/>
            </a:pPr>
            <a:endParaRPr lang="en-GB" sz="1867" dirty="0"/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85493502-E28E-DE03-78AE-CCAF753D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509" y="991215"/>
            <a:ext cx="1831047" cy="1425247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788433E5-117F-D0A6-206C-BD6F0422EAC2}"/>
              </a:ext>
            </a:extLst>
          </p:cNvPr>
          <p:cNvSpPr txBox="1"/>
          <p:nvPr/>
        </p:nvSpPr>
        <p:spPr>
          <a:xfrm>
            <a:off x="7759668" y="2380425"/>
            <a:ext cx="1612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DLC-coated THGEM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37A0EA2-5E50-3E0E-08B1-D01D2C1ED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34" y="991215"/>
            <a:ext cx="2653335" cy="142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016B393-2BFA-B8ED-F6BC-CC9EE0234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81"/>
          <a:stretch/>
        </p:blipFill>
        <p:spPr>
          <a:xfrm>
            <a:off x="9775399" y="961924"/>
            <a:ext cx="1975171" cy="1483925"/>
          </a:xfrm>
          <a:prstGeom prst="rect">
            <a:avLst/>
          </a:prstGeom>
        </p:spPr>
      </p:pic>
      <p:pic>
        <p:nvPicPr>
          <p:cNvPr id="8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648C5AC-09EA-9AF1-476A-8BCAD0220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171" y="2814397"/>
            <a:ext cx="1851331" cy="1323083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AF5E63F8-1B00-C707-4FDF-FC8A15CDFB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402"/>
          <a:stretch/>
        </p:blipFill>
        <p:spPr>
          <a:xfrm>
            <a:off x="7470896" y="2824232"/>
            <a:ext cx="2226107" cy="1313248"/>
          </a:xfrm>
          <a:prstGeom prst="rect">
            <a:avLst/>
          </a:prstGeom>
          <a:ln>
            <a:solidFill>
              <a:srgbClr val="1D1C1A"/>
            </a:solidFill>
          </a:ln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EF285DEB-CADF-4F63-DA3B-260C4FDF7799}"/>
              </a:ext>
            </a:extLst>
          </p:cNvPr>
          <p:cNvSpPr txBox="1"/>
          <p:nvPr/>
        </p:nvSpPr>
        <p:spPr>
          <a:xfrm>
            <a:off x="9775399" y="2380425"/>
            <a:ext cx="1763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Molybdenum THGEM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D7E91DB-5931-30BC-943B-F21042CA0EAC}"/>
              </a:ext>
            </a:extLst>
          </p:cNvPr>
          <p:cNvSpPr txBox="1"/>
          <p:nvPr/>
        </p:nvSpPr>
        <p:spPr>
          <a:xfrm>
            <a:off x="4979494" y="2398444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l-GR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Μ</a:t>
            </a:r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-RWELL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4EA88413-E21E-1B6C-0972-937AF72D3DBF}"/>
              </a:ext>
            </a:extLst>
          </p:cNvPr>
          <p:cNvSpPr txBox="1"/>
          <p:nvPr/>
        </p:nvSpPr>
        <p:spPr>
          <a:xfrm>
            <a:off x="7422175" y="4102986"/>
            <a:ext cx="1407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Microstrip-SLAM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8FA4044-5E29-6F48-B2AB-B71694D66DDD}"/>
              </a:ext>
            </a:extLst>
          </p:cNvPr>
          <p:cNvSpPr txBox="1"/>
          <p:nvPr/>
        </p:nvSpPr>
        <p:spPr>
          <a:xfrm>
            <a:off x="9754301" y="4102986"/>
            <a:ext cx="1006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Wire-SLAM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D0AA7BF3-0C0E-0192-9791-D2EF3989654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715" y="4565877"/>
            <a:ext cx="2590024" cy="2185169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1223808-7BC0-8420-B6EB-9C342C9B59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148" y="4389240"/>
            <a:ext cx="2055400" cy="2287673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7A71202-F779-4E90-E352-BCB9D7EE8ED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3357"/>
          <a:stretch/>
        </p:blipFill>
        <p:spPr>
          <a:xfrm>
            <a:off x="3558375" y="3429001"/>
            <a:ext cx="2141229" cy="1647556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EF3DAADF-3566-A548-0ADF-DD05D5EF07FC}"/>
              </a:ext>
            </a:extLst>
          </p:cNvPr>
          <p:cNvSpPr txBox="1"/>
          <p:nvPr/>
        </p:nvSpPr>
        <p:spPr>
          <a:xfrm>
            <a:off x="3424274" y="5039052"/>
            <a:ext cx="1421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Straw tubes (FZJ)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CAA65A48-2263-9D20-3620-B0836B6D25CD}"/>
              </a:ext>
            </a:extLst>
          </p:cNvPr>
          <p:cNvSpPr txBox="1"/>
          <p:nvPr/>
        </p:nvSpPr>
        <p:spPr>
          <a:xfrm>
            <a:off x="5913296" y="6581769"/>
            <a:ext cx="1241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SFRS TPC (HIP)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632CD2F2-8125-F4AD-4299-016C93AC2AA3}"/>
              </a:ext>
            </a:extLst>
          </p:cNvPr>
          <p:cNvSpPr txBox="1"/>
          <p:nvPr/>
        </p:nvSpPr>
        <p:spPr>
          <a:xfrm>
            <a:off x="10116219" y="6557250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HYDRA TPC (TU Da + GSI)</a:t>
            </a:r>
          </a:p>
        </p:txBody>
      </p:sp>
    </p:spTree>
    <p:extLst>
      <p:ext uri="{BB962C8B-B14F-4D97-AF65-F5344CB8AC3E}">
        <p14:creationId xmlns:p14="http://schemas.microsoft.com/office/powerpoint/2010/main" val="3004297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Tracking </a:t>
            </a:r>
            <a:r>
              <a:rPr lang="de-DE" dirty="0" err="1"/>
              <a:t>detector</a:t>
            </a:r>
            <a:r>
              <a:rPr lang="de-DE" dirty="0"/>
              <a:t> </a:t>
            </a:r>
            <a:r>
              <a:rPr lang="en-GB" dirty="0"/>
              <a:t>for</a:t>
            </a:r>
            <a:r>
              <a:rPr lang="de-DE" dirty="0"/>
              <a:t> heavy </a:t>
            </a:r>
            <a:r>
              <a:rPr lang="de-DE" dirty="0" err="1" smtClean="0"/>
              <a:t>ions</a:t>
            </a:r>
            <a:r>
              <a:rPr lang="de-DE" dirty="0" smtClean="0"/>
              <a:t>,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pressure</a:t>
            </a:r>
            <a:r>
              <a:rPr lang="de-DE" smtClean="0"/>
              <a:t> TPCs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Presentation Title |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Firstname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Lastname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|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TPC at </a:t>
            </a:r>
            <a:r>
              <a:rPr lang="de-DE" dirty="0" err="1"/>
              <a:t>atmospheric</a:t>
            </a:r>
            <a:r>
              <a:rPr lang="de-DE" dirty="0"/>
              <a:t> and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pressure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huge</a:t>
            </a:r>
            <a:r>
              <a:rPr lang="de-DE" dirty="0"/>
              <a:t> </a:t>
            </a:r>
            <a:r>
              <a:rPr lang="de-DE" dirty="0" err="1"/>
              <a:t>dynamic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: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uranium</a:t>
            </a:r>
            <a:r>
              <a:rPr lang="de-DE" dirty="0"/>
              <a:t> </a:t>
            </a:r>
            <a:r>
              <a:rPr lang="de-DE" dirty="0" err="1"/>
              <a:t>ions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1400" dirty="0"/>
              <a:t>The Time Projection Chamber is successfully used as tracking detector for beam diagnostic in  heavy ion beams facility (FRS and planned at Super-FRS and beyond) </a:t>
            </a:r>
          </a:p>
          <a:p>
            <a:r>
              <a:rPr lang="en-US" sz="1400" dirty="0"/>
              <a:t>Readout in strips of 0,25 mm with a 0,4 mm pitch </a:t>
            </a:r>
          </a:p>
          <a:p>
            <a:r>
              <a:rPr lang="en-US" sz="1400" dirty="0"/>
              <a:t>400 mm x 100 mm beam acceptance</a:t>
            </a:r>
          </a:p>
          <a:p>
            <a:r>
              <a:rPr lang="en-US" sz="1400" dirty="0" err="1"/>
              <a:t>Ar</a:t>
            </a:r>
            <a:r>
              <a:rPr lang="en-US" sz="1400" dirty="0"/>
              <a:t>/CH</a:t>
            </a:r>
            <a:r>
              <a:rPr lang="en-US" sz="1400" baseline="-25000" dirty="0"/>
              <a:t>4</a:t>
            </a:r>
            <a:r>
              <a:rPr lang="en-US" sz="1400" dirty="0"/>
              <a:t> (90/10) starting gas mixture, but targeting no flammable gases with low transverse diffusion coefficient</a:t>
            </a:r>
          </a:p>
          <a:p>
            <a:r>
              <a:rPr lang="en-US" sz="1400" dirty="0"/>
              <a:t> Rate capability of double detector with opposite drift fields up to 2 kHz/mm</a:t>
            </a:r>
            <a:r>
              <a:rPr lang="en-US" sz="1400" baseline="30000" dirty="0"/>
              <a:t>2</a:t>
            </a:r>
          </a:p>
          <a:p>
            <a:r>
              <a:rPr lang="en-US" sz="1400" dirty="0"/>
              <a:t>5 gain amplification in manual or automatic mode and signal </a:t>
            </a:r>
            <a:r>
              <a:rPr lang="en-US" sz="1400" dirty="0" err="1"/>
              <a:t>digitisation</a:t>
            </a:r>
            <a:r>
              <a:rPr lang="en-US" sz="1400" dirty="0"/>
              <a:t> on chip and optical output</a:t>
            </a:r>
          </a:p>
          <a:p>
            <a:r>
              <a:rPr lang="en-US" dirty="0"/>
              <a:t> </a:t>
            </a:r>
            <a:endParaRPr lang="de-DE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07368" y="3963533"/>
            <a:ext cx="5471988" cy="2454374"/>
          </a:xfrm>
          <a:solidFill>
            <a:srgbClr val="CCFFCC">
              <a:alpha val="50196"/>
            </a:srgbClr>
          </a:solidFill>
        </p:spPr>
        <p:txBody>
          <a:bodyPr/>
          <a:lstStyle/>
          <a:p>
            <a:r>
              <a:rPr lang="en-US" b="1" dirty="0"/>
              <a:t>Why is this cool?</a:t>
            </a:r>
          </a:p>
          <a:p>
            <a:pPr>
              <a:spcAft>
                <a:spcPts val="600"/>
              </a:spcAft>
            </a:pPr>
            <a:r>
              <a:rPr lang="de-DE" sz="1200" dirty="0"/>
              <a:t>Position </a:t>
            </a:r>
            <a:r>
              <a:rPr lang="de-DE" sz="1200" dirty="0" err="1"/>
              <a:t>determination</a:t>
            </a:r>
            <a:r>
              <a:rPr lang="de-DE" sz="1200" dirty="0"/>
              <a:t> (</a:t>
            </a:r>
            <a:r>
              <a:rPr lang="de-DE" sz="1200" dirty="0" err="1"/>
              <a:t>x,y</a:t>
            </a:r>
            <a:r>
              <a:rPr lang="de-DE" sz="1200" dirty="0"/>
              <a:t> </a:t>
            </a:r>
            <a:r>
              <a:rPr lang="de-DE" sz="1200" dirty="0" err="1"/>
              <a:t>coordinates</a:t>
            </a:r>
            <a:r>
              <a:rPr lang="de-DE" sz="1200" dirty="0"/>
              <a:t>)</a:t>
            </a:r>
          </a:p>
          <a:p>
            <a:pPr>
              <a:spcAft>
                <a:spcPts val="600"/>
              </a:spcAft>
            </a:pPr>
            <a:r>
              <a:rPr lang="de-DE" sz="1200" dirty="0"/>
              <a:t>Very </a:t>
            </a:r>
            <a:r>
              <a:rPr lang="de-DE" sz="1200" dirty="0" err="1"/>
              <a:t>low</a:t>
            </a:r>
            <a:r>
              <a:rPr lang="de-DE" sz="1200" dirty="0"/>
              <a:t> material </a:t>
            </a:r>
            <a:r>
              <a:rPr lang="de-DE" sz="1200" dirty="0" err="1"/>
              <a:t>budget</a:t>
            </a:r>
            <a:endParaRPr lang="de-DE" sz="1200" dirty="0"/>
          </a:p>
          <a:p>
            <a:pPr>
              <a:spcAft>
                <a:spcPts val="600"/>
              </a:spcAft>
            </a:pPr>
            <a:r>
              <a:rPr lang="de-DE" sz="1200" dirty="0"/>
              <a:t>Uniform </a:t>
            </a:r>
            <a:r>
              <a:rPr lang="de-DE" sz="1200" dirty="0" err="1"/>
              <a:t>drift</a:t>
            </a:r>
            <a:r>
              <a:rPr lang="de-DE" sz="1200" dirty="0"/>
              <a:t> </a:t>
            </a:r>
            <a:r>
              <a:rPr lang="de-DE" sz="1200" dirty="0" err="1"/>
              <a:t>field</a:t>
            </a:r>
            <a:r>
              <a:rPr lang="de-DE" sz="1200" dirty="0"/>
              <a:t> </a:t>
            </a:r>
          </a:p>
          <a:p>
            <a:pPr>
              <a:spcAft>
                <a:spcPts val="600"/>
              </a:spcAft>
            </a:pPr>
            <a:r>
              <a:rPr lang="de-DE" sz="1200" dirty="0"/>
              <a:t>The CTR16* </a:t>
            </a:r>
            <a:r>
              <a:rPr lang="de-DE" sz="1200" dirty="0" err="1"/>
              <a:t>is</a:t>
            </a:r>
            <a:r>
              <a:rPr lang="de-DE" sz="1200" dirty="0"/>
              <a:t> a </a:t>
            </a:r>
            <a:r>
              <a:rPr lang="de-DE" sz="1200" dirty="0" err="1"/>
              <a:t>compact</a:t>
            </a:r>
            <a:r>
              <a:rPr lang="de-DE" sz="1200" dirty="0"/>
              <a:t> FEE (analog and digital </a:t>
            </a:r>
            <a:r>
              <a:rPr lang="de-DE" sz="1200" dirty="0" err="1"/>
              <a:t>part</a:t>
            </a:r>
            <a:r>
              <a:rPr lang="de-DE" sz="1200" dirty="0"/>
              <a:t> in </a:t>
            </a:r>
            <a:r>
              <a:rPr lang="de-DE" sz="1200" dirty="0" err="1"/>
              <a:t>one</a:t>
            </a:r>
            <a:r>
              <a:rPr lang="de-DE" sz="1200" dirty="0"/>
              <a:t> ASIC)</a:t>
            </a:r>
          </a:p>
          <a:p>
            <a:pPr>
              <a:spcAft>
                <a:spcPts val="600"/>
              </a:spcAft>
            </a:pPr>
            <a:r>
              <a:rPr lang="de-DE" sz="1200" dirty="0"/>
              <a:t>The CTR16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based</a:t>
            </a:r>
            <a:r>
              <a:rPr lang="de-DE" sz="1200" dirty="0"/>
              <a:t> on </a:t>
            </a:r>
            <a:r>
              <a:rPr lang="de-DE" sz="1200" dirty="0" err="1"/>
              <a:t>the</a:t>
            </a:r>
            <a:r>
              <a:rPr lang="de-DE" sz="1200" dirty="0"/>
              <a:t> AWAGS** </a:t>
            </a:r>
            <a:r>
              <a:rPr lang="de-DE" sz="1200" dirty="0" err="1"/>
              <a:t>input</a:t>
            </a:r>
            <a:r>
              <a:rPr lang="de-DE" sz="1200" dirty="0"/>
              <a:t> </a:t>
            </a:r>
            <a:r>
              <a:rPr lang="de-DE" sz="1200" dirty="0" err="1"/>
              <a:t>stage</a:t>
            </a:r>
            <a:r>
              <a:rPr lang="de-DE" sz="1200" dirty="0"/>
              <a:t> </a:t>
            </a:r>
            <a:r>
              <a:rPr lang="de-DE" sz="1200" dirty="0" err="1"/>
              <a:t>charcterised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huge</a:t>
            </a:r>
            <a:r>
              <a:rPr lang="de-DE" sz="1200" dirty="0"/>
              <a:t> </a:t>
            </a:r>
            <a:r>
              <a:rPr lang="de-DE" sz="1200" dirty="0" err="1"/>
              <a:t>dynamic</a:t>
            </a:r>
            <a:r>
              <a:rPr lang="de-DE" sz="1200" dirty="0"/>
              <a:t> </a:t>
            </a:r>
            <a:r>
              <a:rPr lang="de-DE" sz="1200" dirty="0" err="1"/>
              <a:t>range</a:t>
            </a:r>
            <a:endParaRPr lang="de-DE" sz="1200" dirty="0"/>
          </a:p>
          <a:p>
            <a:pPr>
              <a:spcAft>
                <a:spcPts val="600"/>
              </a:spcAft>
            </a:pPr>
            <a:r>
              <a:rPr lang="de-DE" sz="1200" dirty="0"/>
              <a:t>Radiation </a:t>
            </a:r>
            <a:r>
              <a:rPr lang="de-DE" sz="1200" dirty="0" err="1"/>
              <a:t>tollerant</a:t>
            </a:r>
            <a:r>
              <a:rPr lang="de-DE" sz="1200" dirty="0"/>
              <a:t> ASIC</a:t>
            </a:r>
          </a:p>
          <a:p>
            <a:pPr marL="0" indent="0">
              <a:spcAft>
                <a:spcPts val="0"/>
              </a:spcAft>
              <a:buNone/>
            </a:pPr>
            <a:r>
              <a:rPr lang="de-DE" sz="1100" dirty="0"/>
              <a:t>*</a:t>
            </a:r>
            <a:r>
              <a:rPr lang="nb-NO" sz="1100" b="0" i="0" u="none" strike="noStrike" baseline="0" dirty="0">
                <a:latin typeface="CharisSIL"/>
              </a:rPr>
              <a:t>H. Flemming, et al., JINST 17 (2022) C07002</a:t>
            </a:r>
            <a:endParaRPr lang="de-DE" sz="1100" dirty="0"/>
          </a:p>
          <a:p>
            <a:pPr marL="0" indent="0">
              <a:spcAft>
                <a:spcPts val="0"/>
              </a:spcAft>
              <a:buNone/>
            </a:pPr>
            <a:r>
              <a:rPr lang="de-DE" sz="1100" dirty="0">
                <a:latin typeface="CharisSIL"/>
              </a:rPr>
              <a:t>**</a:t>
            </a:r>
            <a:r>
              <a:rPr lang="nl-NL" sz="1100" dirty="0">
                <a:latin typeface="CharisSIL"/>
              </a:rPr>
              <a:t>P. Wieczorek, et al., JINST 17 (2022) C06010</a:t>
            </a:r>
            <a:endParaRPr lang="de-DE" sz="1100" dirty="0">
              <a:latin typeface="CharisSI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4485" y="3948944"/>
            <a:ext cx="58456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Links to others?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FEE has been designed and developed by the EE department at the GSI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Field cage concept, design and production by B. Voss (GSI)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nitiating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collaboration with TU Darmstadt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Obertelli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and INFN Frascati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Bencivenni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 GSI: H.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Flemming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S. L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öchner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Nociforo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E. Rocco, P.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Wieczorek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6C90814-196C-4088-8A47-3CA8BB2665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6942BFB-04AE-4B21-A1C5-CE134CC2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199" y="1390867"/>
            <a:ext cx="3708401" cy="25284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2FDA466-DD0A-429D-90C0-60D281524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41" b="18020"/>
          <a:stretch/>
        </p:blipFill>
        <p:spPr>
          <a:xfrm>
            <a:off x="10304504" y="2911427"/>
            <a:ext cx="1406678" cy="69143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D5A0565-344F-4701-9E22-798353078407}"/>
              </a:ext>
            </a:extLst>
          </p:cNvPr>
          <p:cNvSpPr txBox="1"/>
          <p:nvPr/>
        </p:nvSpPr>
        <p:spPr>
          <a:xfrm>
            <a:off x="10632504" y="2881117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Field cage</a:t>
            </a:r>
          </a:p>
        </p:txBody>
      </p:sp>
    </p:spTree>
    <p:extLst>
      <p:ext uri="{BB962C8B-B14F-4D97-AF65-F5344CB8AC3E}">
        <p14:creationId xmlns:p14="http://schemas.microsoft.com/office/powerpoint/2010/main" val="252207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Straw Technology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Contact: Peter Wintz, FZ Jülich, p.wintz@fz-juelich.de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Straw Tracker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Application</a:t>
            </a:r>
            <a:r>
              <a:rPr lang="de-DE" dirty="0" smtClean="0"/>
              <a:t> in Hadron Physics</a:t>
            </a:r>
            <a:endParaRPr lang="de-D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Technology</a:t>
            </a:r>
          </a:p>
          <a:p>
            <a:pPr>
              <a:spcAft>
                <a:spcPts val="400"/>
              </a:spcAft>
            </a:pPr>
            <a:r>
              <a:rPr lang="en-US" sz="1400" dirty="0" smtClean="0"/>
              <a:t>Gas-filled drift tubes (straws) with 27µm thin film walls (&lt;0.04% 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/straw)</a:t>
            </a:r>
          </a:p>
          <a:p>
            <a:pPr>
              <a:spcAft>
                <a:spcPts val="400"/>
              </a:spcAft>
            </a:pPr>
            <a:r>
              <a:rPr lang="en-US" sz="1400" dirty="0"/>
              <a:t>M</a:t>
            </a:r>
            <a:r>
              <a:rPr lang="en-US" sz="1400" dirty="0" smtClean="0"/>
              <a:t>odules of close-packed, self-supporting straw layers at over-pressure (1 bar) </a:t>
            </a:r>
          </a:p>
          <a:p>
            <a:pPr>
              <a:spcAft>
                <a:spcPts val="400"/>
              </a:spcAft>
            </a:pPr>
            <a:r>
              <a:rPr lang="en-US" sz="1400" dirty="0" smtClean="0"/>
              <a:t>(4D+PID) Straw tracker with low material budget (&lt;1.3</a:t>
            </a:r>
            <a:r>
              <a:rPr lang="en-US" sz="1400" dirty="0"/>
              <a:t>% </a:t>
            </a:r>
            <a:r>
              <a:rPr lang="en-US" sz="1400" dirty="0" smtClean="0"/>
              <a:t>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 and 27 straw layers)</a:t>
            </a:r>
          </a:p>
          <a:p>
            <a:pPr lvl="1">
              <a:spcAft>
                <a:spcPts val="400"/>
              </a:spcAft>
            </a:pPr>
            <a:r>
              <a:rPr lang="en-US" sz="1400" dirty="0" smtClean="0"/>
              <a:t>Drift time readout for 3D-space and t0-extraction (4D) </a:t>
            </a:r>
          </a:p>
          <a:p>
            <a:pPr lvl="1">
              <a:spcAft>
                <a:spcPts val="400"/>
              </a:spcAft>
            </a:pPr>
            <a:r>
              <a:rPr lang="en-US" sz="1400" dirty="0" smtClean="0"/>
              <a:t>Charge readout (dE/dx) for PID in lower momentum region (&lt;1GeV/c)</a:t>
            </a:r>
          </a:p>
          <a:p>
            <a:pPr lvl="1">
              <a:spcAft>
                <a:spcPts val="400"/>
              </a:spcAft>
            </a:pPr>
            <a:r>
              <a:rPr lang="en-US" sz="1400" dirty="0" smtClean="0"/>
              <a:t>Particle rates up to 1 MHz/straw, spatial resolution &lt;150µm (</a:t>
            </a:r>
            <a:r>
              <a:rPr lang="en-US" sz="1400" dirty="0" smtClean="0">
                <a:sym typeface="Symbol" panose="05050102010706020507" pitchFamily="18" charset="2"/>
              </a:rPr>
              <a:t>)</a:t>
            </a:r>
            <a:endParaRPr lang="en-US" sz="1400" dirty="0" smtClean="0"/>
          </a:p>
          <a:p>
            <a:pPr>
              <a:spcAft>
                <a:spcPts val="400"/>
              </a:spcAft>
            </a:pPr>
            <a:r>
              <a:rPr lang="en-US" sz="1400" dirty="0" smtClean="0"/>
              <a:t>Status: straw assemblies completed, electronic readout (ASIC) developed and existing </a:t>
            </a:r>
          </a:p>
          <a:p>
            <a:r>
              <a:rPr lang="en-US" sz="1400" dirty="0" smtClean="0"/>
              <a:t>Next: set up one complete sector of a central barrel (4D+PID) straw tracker system</a:t>
            </a:r>
            <a:endParaRPr lang="de-DE" sz="14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07368" y="3963533"/>
            <a:ext cx="5471988" cy="2454374"/>
          </a:xfrm>
          <a:solidFill>
            <a:srgbClr val="CCFFCC">
              <a:alpha val="50196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Why is this </a:t>
            </a:r>
            <a:r>
              <a:rPr lang="en-US" b="1" dirty="0" smtClean="0"/>
              <a:t>cool</a:t>
            </a:r>
          </a:p>
          <a:p>
            <a:r>
              <a:rPr lang="en-US" sz="1400" dirty="0" smtClean="0"/>
              <a:t>Low material budget, but robust mechanics at 1bar over-pressure</a:t>
            </a:r>
          </a:p>
          <a:p>
            <a:r>
              <a:rPr lang="en-US" sz="1400" dirty="0" smtClean="0"/>
              <a:t>Variety of detector geometries from planar to barrel shape</a:t>
            </a:r>
          </a:p>
          <a:p>
            <a:r>
              <a:rPr lang="en-US" sz="1400" dirty="0" smtClean="0"/>
              <a:t>Next generation straw trackers have to fulfill 3D-space, t0 time and particle dE/dx measurement  </a:t>
            </a:r>
            <a:endParaRPr lang="en-US" sz="1400" dirty="0"/>
          </a:p>
          <a:p>
            <a:r>
              <a:rPr lang="en-US" sz="1400" dirty="0" smtClean="0"/>
              <a:t>Exciting straw R&amp;D projects for </a:t>
            </a:r>
            <a:r>
              <a:rPr lang="en-US" sz="1400" smtClean="0"/>
              <a:t>new application</a:t>
            </a:r>
            <a:endParaRPr lang="en-US" sz="1400" dirty="0" smtClean="0"/>
          </a:p>
          <a:p>
            <a:pPr lvl="1" indent="-187325"/>
            <a:r>
              <a:rPr lang="en-US" sz="1400" dirty="0" smtClean="0"/>
              <a:t>ultra-thin (&lt;15µm) straws for radiation length &lt;0.02% X</a:t>
            </a:r>
            <a:r>
              <a:rPr lang="en-US" sz="1400" baseline="-25000" dirty="0" smtClean="0"/>
              <a:t>0</a:t>
            </a:r>
            <a:r>
              <a:rPr lang="en-US" sz="1400" dirty="0" smtClean="0"/>
              <a:t>/straw</a:t>
            </a:r>
          </a:p>
          <a:p>
            <a:pPr lvl="1" indent="-187325"/>
            <a:r>
              <a:rPr lang="en-US" sz="1400" dirty="0" smtClean="0"/>
              <a:t>ultra-long (5m) straws for large-area (50m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tracker in vacuum</a:t>
            </a:r>
          </a:p>
          <a:p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5954485" y="3948944"/>
            <a:ext cx="5845629" cy="2380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Links to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Straw systems for HADES and PANDA at FAIR</a:t>
            </a:r>
          </a:p>
          <a:p>
            <a:pPr marL="630238" marR="0" lvl="1" indent="-173038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Partners: JU Krakow, AGH Krakow, IFIN-HH Bucharest, GSI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(4D+PID) Straw Tracker R&amp;D project within DRD1@CERN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Broad field of straw application R&amp;D within DRD1 beyond 2027</a:t>
            </a:r>
          </a:p>
          <a:p>
            <a:pPr marL="630238" marR="0" lvl="1" indent="-173038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High-energy physics at future colliders,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Hadron physics</a:t>
            </a:r>
          </a:p>
          <a:p>
            <a:pPr marL="630238" marR="0" lvl="1" indent="-173038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30238" algn="l"/>
              </a:tabLst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Dark sector, Rare event searches, Neutrino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6" b="8395"/>
          <a:stretch/>
        </p:blipFill>
        <p:spPr>
          <a:xfrm>
            <a:off x="8093306" y="1412776"/>
            <a:ext cx="2179158" cy="2427749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477" y="1415937"/>
            <a:ext cx="1448535" cy="1079817"/>
          </a:xfrm>
          <a:prstGeom prst="rect">
            <a:avLst/>
          </a:prstGeom>
          <a:effectLst/>
        </p:spPr>
      </p:pic>
      <p:pic>
        <p:nvPicPr>
          <p:cNvPr id="29" name="Inhaltsplatzhalter 6" descr="STT_Maerz_2011.jpg"/>
          <p:cNvPicPr>
            <a:picLocks noChangeAspect="1"/>
          </p:cNvPicPr>
          <p:nvPr/>
        </p:nvPicPr>
        <p:blipFill>
          <a:blip r:embed="rId5" cstate="print"/>
          <a:srcRect l="21951" t="19033" r="23093" b="1612"/>
          <a:stretch>
            <a:fillRect/>
          </a:stretch>
        </p:blipFill>
        <p:spPr>
          <a:xfrm>
            <a:off x="10389225" y="2514516"/>
            <a:ext cx="1341037" cy="136865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41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err="1" smtClean="0"/>
              <a:t>Sustainable</a:t>
            </a:r>
            <a:r>
              <a:rPr lang="de-DE" sz="2400" dirty="0" smtClean="0"/>
              <a:t> </a:t>
            </a:r>
            <a:r>
              <a:rPr lang="de-DE" sz="2400" dirty="0" err="1" smtClean="0"/>
              <a:t>operation</a:t>
            </a:r>
            <a:r>
              <a:rPr lang="de-DE" sz="2400" dirty="0" smtClean="0"/>
              <a:t> of RPCs, Detector Gases and </a:t>
            </a:r>
            <a:r>
              <a:rPr lang="de-DE" sz="2400" dirty="0" err="1" smtClean="0"/>
              <a:t>Climate</a:t>
            </a:r>
            <a:r>
              <a:rPr lang="de-DE" sz="2400" dirty="0" smtClean="0"/>
              <a:t> Change</a:t>
            </a:r>
            <a:endParaRPr lang="de-DE" sz="24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Monolithic Active Pixel Systems | Cornelia Wunderer |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8" name="Bildplatzhalter 7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273187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SciFi</a:t>
            </a:r>
            <a:r>
              <a:rPr lang="de-DE" dirty="0"/>
              <a:t> Tracker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Presentation Title | </a:t>
            </a:r>
            <a:r>
              <a:rPr lang="en-GB" dirty="0" err="1">
                <a:solidFill>
                  <a:prstClr val="black"/>
                </a:solidFill>
              </a:rPr>
              <a:t>Firstname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Lastname</a:t>
            </a:r>
            <a:r>
              <a:rPr lang="en-GB" dirty="0">
                <a:solidFill>
                  <a:prstClr val="black"/>
                </a:solidFill>
              </a:rPr>
              <a:t>  |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Scintillating</a:t>
            </a:r>
            <a:r>
              <a:rPr lang="de-DE" dirty="0"/>
              <a:t> Fiber </a:t>
            </a:r>
            <a:r>
              <a:rPr lang="de-DE" dirty="0" err="1"/>
              <a:t>based</a:t>
            </a:r>
            <a:r>
              <a:rPr lang="de-DE" dirty="0"/>
              <a:t> 4d Tracker @ High Rates and </a:t>
            </a:r>
            <a:r>
              <a:rPr lang="de-DE" dirty="0" err="1"/>
              <a:t>with</a:t>
            </a:r>
            <a:r>
              <a:rPr lang="de-DE" dirty="0"/>
              <a:t> Large Dynamic Range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Large-area 4d Tracking detectors build from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Scint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. Fibers + MAPMT or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SiPM</a:t>
            </a:r>
            <a:endParaRPr lang="en-US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designed for tracking of ions (in NUSTAR)</a:t>
            </a:r>
          </a:p>
          <a:p>
            <a:pPr>
              <a:spcAft>
                <a:spcPts val="0"/>
              </a:spcAft>
            </a:pP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Meets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key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challenges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simultaneously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:</a:t>
            </a:r>
          </a:p>
          <a:p>
            <a:pPr lvl="2">
              <a:spcAft>
                <a:spcPts val="0"/>
              </a:spcAft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large area (up to approx. 200 x 100 cm2)</a:t>
            </a:r>
          </a:p>
          <a:p>
            <a:pPr lvl="2">
              <a:spcAft>
                <a:spcPts val="0"/>
              </a:spcAft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large dynamic range (p to U) </a:t>
            </a:r>
          </a:p>
          <a:p>
            <a:pPr lvl="2">
              <a:spcAft>
                <a:spcPts val="0"/>
              </a:spcAft>
            </a:pP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low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material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budget</a:t>
            </a:r>
            <a:endParaRPr lang="de-DE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spcAft>
                <a:spcPts val="0"/>
              </a:spcAft>
            </a:pP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Fast,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readout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electronic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designed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@ GSI-EE  (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PreAmp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+ FPGA TDC) 128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ch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module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with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200ps time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resolution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includes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ToT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measurement</a:t>
            </a:r>
            <a:endParaRPr lang="de-DE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Proton Arm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Spectrometer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(PAS):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multi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layer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ribbons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for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detection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protons</a:t>
            </a:r>
            <a:endParaRPr lang="de-DE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Aft>
                <a:spcPts val="0"/>
              </a:spcAft>
            </a:pP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55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modules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see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picutre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to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the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right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 /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series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production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till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 2028</a:t>
            </a:r>
            <a:endParaRPr lang="de-DE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SuperFRS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beam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tracking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1">
              <a:spcAft>
                <a:spcPts val="0"/>
              </a:spcAft>
            </a:pP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optimization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form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factor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‘ and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cooling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for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usage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in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vacuum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/ 15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units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2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till</a:t>
            </a:r>
            <a:r>
              <a:rPr lang="de-DE" sz="1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2027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22590" y="3995325"/>
            <a:ext cx="5471988" cy="2454374"/>
          </a:xfrm>
          <a:solidFill>
            <a:srgbClr val="CCFFCC">
              <a:alpha val="50196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Why is this cool?</a:t>
            </a:r>
            <a:endParaRPr lang="de-DE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One huge advantage of using fiber ribbons as active volume is the geometrical flexibility.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The low material budget and, last but not least, cost are additional positive factors.</a:t>
            </a:r>
          </a:p>
          <a:p>
            <a:r>
              <a:rPr lang="en-US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evolution of the 3D-printing technique might pave new roads. </a:t>
            </a:r>
          </a:p>
          <a:p>
            <a:pPr lvl="1"/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inspired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by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</a:rPr>
              <a:t> e.g.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photonic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wire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bonding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one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could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think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of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printing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scintillating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fibers</a:t>
            </a:r>
            <a:endParaRPr lang="de-DE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54485" y="3948944"/>
            <a:ext cx="584562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Links to others?</a:t>
            </a:r>
            <a:endParaRPr lang="de-DE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so far developed at GSI in collaboration with TU Darmstadt and Uni Frankfurt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• Besides the ’classical’ tracking detectors (e.g.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LHCb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upgrade) also beam monitors for e.g. therapy applications have currently been developed based on scintillating fiber ribbons.</a:t>
            </a:r>
          </a:p>
          <a:p>
            <a:endParaRPr lang="en-US" sz="1600" b="1" dirty="0"/>
          </a:p>
        </p:txBody>
      </p:sp>
      <p:pic>
        <p:nvPicPr>
          <p:cNvPr id="14" name="Picture 2" descr="Fiber_Mask_sorted">
            <a:extLst>
              <a:ext uri="{FF2B5EF4-FFF2-40B4-BE49-F238E27FC236}">
                <a16:creationId xmlns:a16="http://schemas.microsoft.com/office/drawing/2014/main" id="{DE56E587-7459-4ED0-9B76-D75C2DD4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142" y="325138"/>
            <a:ext cx="1799580" cy="15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486192C-52F4-4ACC-A90E-C8DA1170F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694" y="2086205"/>
            <a:ext cx="3702897" cy="177459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C1D2393-0331-4830-91CC-34909936A20C}"/>
              </a:ext>
            </a:extLst>
          </p:cNvPr>
          <p:cNvSpPr txBox="1"/>
          <p:nvPr/>
        </p:nvSpPr>
        <p:spPr>
          <a:xfrm>
            <a:off x="5954485" y="6020668"/>
            <a:ext cx="60943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project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proposer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:	Christoph Caesar </a:t>
            </a:r>
            <a:r>
              <a:rPr lang="de-DE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hlinkClick r:id="rId5"/>
              </a:rPr>
              <a:t>C.Caesar@gsi.de</a:t>
            </a:r>
            <a:endParaRPr lang="de-DE" sz="1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</a:rPr>
              <a:t>			Deniz Savran 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hlinkClick r:id="rId6"/>
              </a:rPr>
              <a:t>D.Savran@gsi.de</a:t>
            </a:r>
            <a:endParaRPr lang="de-DE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</a:rPr>
              <a:t>			Michael Heil 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M.Heil@gsi.de</a:t>
            </a:r>
            <a:endParaRPr lang="de-DE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e-DE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262057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I-TemplateMDX.potx" id="{7D9AC5E1-3C24-458D-BCAA-A7E570756C61}" vid="{2ACFA4F0-FBDE-402F-8997-E6EAD44CDAEF}"/>
    </a:ext>
  </a:extLst>
</a:theme>
</file>

<file path=ppt/theme/theme2.xml><?xml version="1.0" encoding="utf-8"?>
<a:theme xmlns:a="http://schemas.openxmlformats.org/drawingml/2006/main" name="DTS Master">
  <a:themeElements>
    <a:clrScheme name="Benutzerdefiniert 63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.potx" id="{14073260-8C2D-4AB2-A81C-2042420C348F}" vid="{AD62EC48-8461-453D-92FA-1EE04F54074A}"/>
    </a:ext>
  </a:extLst>
</a:theme>
</file>

<file path=ppt/theme/theme3.xml><?xml version="1.0" encoding="utf-8"?>
<a:theme xmlns:a="http://schemas.openxmlformats.org/drawingml/2006/main" name="ALICE_own_16-9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ice16-9" id="{5F4209C4-504F-F14C-B350-41E86D492D0D}" vid="{9466F39D-475A-804D-9B27-93E6AD09E376}"/>
    </a:ext>
  </a:extLst>
</a:theme>
</file>

<file path=ppt/theme/theme4.xml><?xml version="1.0" encoding="utf-8"?>
<a:theme xmlns:a="http://schemas.openxmlformats.org/drawing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GSI-TemplateMDX</Template>
  <TotalTime>0</TotalTime>
  <Words>1195</Words>
  <Application>Microsoft Office PowerPoint</Application>
  <PresentationFormat>Breitbild</PresentationFormat>
  <Paragraphs>157</Paragraphs>
  <Slides>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8</vt:i4>
      </vt:variant>
    </vt:vector>
  </HeadingPairs>
  <TitlesOfParts>
    <vt:vector size="20" baseType="lpstr">
      <vt:lpstr>Arial</vt:lpstr>
      <vt:lpstr>Calibri</vt:lpstr>
      <vt:lpstr>Cambria Math</vt:lpstr>
      <vt:lpstr>CharisSIL</vt:lpstr>
      <vt:lpstr>Helvetica Neue Light</vt:lpstr>
      <vt:lpstr>Symbol</vt:lpstr>
      <vt:lpstr>Times New Roman</vt:lpstr>
      <vt:lpstr>Wingdings</vt:lpstr>
      <vt:lpstr>fair-gsi-folienmaster_2016_onering</vt:lpstr>
      <vt:lpstr>DTS Master</vt:lpstr>
      <vt:lpstr>ALICE_own_16-9</vt:lpstr>
      <vt:lpstr>Blank</vt:lpstr>
      <vt:lpstr>DTS at GSI in POF-V</vt:lpstr>
      <vt:lpstr>PowerPoint-Präsentation</vt:lpstr>
      <vt:lpstr>GSI LGAD strategy</vt:lpstr>
      <vt:lpstr>Novel gaseous detectors at GSI</vt:lpstr>
      <vt:lpstr>Tracking detector for heavy ions, low pressure TPCs</vt:lpstr>
      <vt:lpstr>Straw Technology</vt:lpstr>
      <vt:lpstr>Sustainable operation of RPCs, Detector Gases and Climate Change</vt:lpstr>
      <vt:lpstr>SciFi Tracker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Schmidt, Christian Joachim Dr.</cp:lastModifiedBy>
  <cp:revision>119</cp:revision>
  <dcterms:created xsi:type="dcterms:W3CDTF">2022-03-10T16:47:08Z</dcterms:created>
  <dcterms:modified xsi:type="dcterms:W3CDTF">2024-01-24T07:41:48Z</dcterms:modified>
</cp:coreProperties>
</file>