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79" r:id="rId2"/>
    <p:sldId id="453" r:id="rId3"/>
    <p:sldId id="454" r:id="rId4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B2C59E5-D692-4DC6-81C3-74C88FEB913B}">
          <p14:sldIdLst>
            <p14:sldId id="279"/>
            <p14:sldId id="453"/>
            <p14:sldId id="454"/>
          </p14:sldIdLst>
        </p14:section>
        <p14:section name="Untitled Section" id="{401989E1-DD9E-4EF7-AD8A-8B09B887D3F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275" userDrawn="1">
          <p15:clr>
            <a:srgbClr val="A4A3A4"/>
          </p15:clr>
        </p15:guide>
        <p15:guide id="2" pos="3727" userDrawn="1">
          <p15:clr>
            <a:srgbClr val="A4A3A4"/>
          </p15:clr>
        </p15:guide>
        <p15:guide id="3" pos="3953" userDrawn="1">
          <p15:clr>
            <a:srgbClr val="A4A3A4"/>
          </p15:clr>
        </p15:guide>
        <p15:guide id="4" pos="7287" userDrawn="1">
          <p15:clr>
            <a:srgbClr val="A4A3A4"/>
          </p15:clr>
        </p15:guide>
        <p15:guide id="5" pos="393" userDrawn="1">
          <p15:clr>
            <a:srgbClr val="A4A3A4"/>
          </p15:clr>
        </p15:guide>
        <p15:guide id="6" orient="horz" pos="37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6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56" y="440"/>
      </p:cViewPr>
      <p:guideLst>
        <p:guide orient="horz" pos="1275"/>
        <p:guide pos="3727"/>
        <p:guide pos="3953"/>
        <p:guide pos="7287"/>
        <p:guide pos="393"/>
        <p:guide orient="horz" pos="372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7" d="100"/>
          <a:sy n="97" d="100"/>
        </p:scale>
        <p:origin x="25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250AC80-9589-41A1-8ED2-EC2076B0E8E8}" type="datetimeFigureOut">
              <a:rPr lang="de-DE" smtClean="0"/>
              <a:t>29.02.2024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683A726-01A3-41A5-8C71-74C8A626EA48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6161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4492030-5346-4222-B1C0-77ABA51E04BA}" type="datetimeFigureOut">
              <a:rPr lang="de-DE" smtClean="0"/>
              <a:t>29.02.2024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A1B39C8-6D5D-40E8-8D83-C1E41A39F5E0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4387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000" y="1120776"/>
            <a:ext cx="8039624" cy="105092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89" y="2583180"/>
            <a:ext cx="8039624" cy="333025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Click to edit Master subtitle style</a:t>
            </a:r>
          </a:p>
        </p:txBody>
      </p:sp>
      <p:pic>
        <p:nvPicPr>
          <p:cNvPr id="7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4125" y="771527"/>
            <a:ext cx="1423988" cy="1422341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413956"/>
            <a:ext cx="2275200" cy="12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37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,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8" y="2024064"/>
            <a:ext cx="8101013" cy="3889375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23887" y="5913438"/>
            <a:ext cx="8101013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8934451" y="2033590"/>
            <a:ext cx="2633662" cy="3879847"/>
          </a:xfrm>
        </p:spPr>
        <p:txBody>
          <a:bodyPr/>
          <a:lstStyle>
            <a:lvl1pPr marL="266700" indent="-266700">
              <a:defRPr sz="1400"/>
            </a:lvl1pPr>
            <a:lvl2pPr marL="542925" indent="-276225">
              <a:defRPr sz="1400"/>
            </a:lvl2pPr>
            <a:lvl3pPr marL="809625" indent="-266700">
              <a:defRPr sz="1400"/>
            </a:lvl3pPr>
            <a:lvl4pPr marL="990600" indent="-180975">
              <a:defRPr sz="1400"/>
            </a:lvl4pPr>
            <a:lvl5pPr marL="1162050" indent="-17145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02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3036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635" y="1552576"/>
            <a:ext cx="10961477" cy="3814764"/>
          </a:xfrm>
        </p:spPr>
        <p:txBody>
          <a:bodyPr anchor="ctr"/>
          <a:lstStyle>
            <a:lvl1pPr>
              <a:defRPr sz="63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5448300"/>
            <a:ext cx="10944225" cy="57467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422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4116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61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8" y="2024063"/>
            <a:ext cx="10944224" cy="3889375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35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8" y="828675"/>
            <a:ext cx="10944224" cy="50847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23887" y="5913438"/>
            <a:ext cx="10944225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2124035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9" y="1196976"/>
            <a:ext cx="5292723" cy="47164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275388" y="1196976"/>
            <a:ext cx="5292725" cy="47164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23888" y="5913438"/>
            <a:ext cx="5292726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275385" y="5913438"/>
            <a:ext cx="5292727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1700034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7" y="2024063"/>
            <a:ext cx="5292725" cy="3062288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275389" y="2024063"/>
            <a:ext cx="5292724" cy="3062288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23888" y="5086351"/>
            <a:ext cx="5292726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275385" y="5086351"/>
            <a:ext cx="5292727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300823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189" y="712232"/>
            <a:ext cx="10956924" cy="7805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2024064"/>
            <a:ext cx="10944224" cy="38893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/>
              <a:t>Level 1</a:t>
            </a:r>
          </a:p>
          <a:p>
            <a:pPr lvl="1"/>
            <a:r>
              <a:rPr lang="en-US" noProof="0" dirty="0"/>
              <a:t>Level 2</a:t>
            </a:r>
          </a:p>
          <a:p>
            <a:pPr lvl="2"/>
            <a:r>
              <a:rPr lang="en-US" noProof="0" dirty="0"/>
              <a:t>Level 3</a:t>
            </a:r>
          </a:p>
          <a:p>
            <a:pPr lvl="3"/>
            <a:r>
              <a:rPr lang="en-US" noProof="0" dirty="0"/>
              <a:t>Level 4</a:t>
            </a:r>
          </a:p>
          <a:p>
            <a:pPr lvl="4"/>
            <a:r>
              <a:rPr lang="en-US" noProof="0" dirty="0"/>
              <a:t>Level 5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1377083" y="293577"/>
            <a:ext cx="514351" cy="2937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/>
            <a:fld id="{A5DEC3FA-4FB7-4309-A077-6BB31CA8E81A}" type="slidenum">
              <a:rPr lang="en-US" sz="1600" noProof="0" smtClean="0"/>
              <a:pPr algn="r"/>
              <a:t>‹#›</a:t>
            </a:fld>
            <a:endParaRPr lang="en-US" sz="1600" noProof="0" dirty="0"/>
          </a:p>
        </p:txBody>
      </p:sp>
      <p:cxnSp>
        <p:nvCxnSpPr>
          <p:cNvPr id="11" name="Gerader Verbinder 10"/>
          <p:cNvCxnSpPr/>
          <p:nvPr/>
        </p:nvCxnSpPr>
        <p:spPr>
          <a:xfrm>
            <a:off x="623889" y="339297"/>
            <a:ext cx="529272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>
            <a:off x="6275389" y="339297"/>
            <a:ext cx="52927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413956"/>
            <a:ext cx="2275200" cy="120448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623887" y="381001"/>
            <a:ext cx="52927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sz="900" dirty="0"/>
              <a:t>Karabo Developer Workshop: Welcome</a:t>
            </a:r>
            <a:endParaRPr lang="en-US" sz="900" dirty="0"/>
          </a:p>
        </p:txBody>
      </p:sp>
      <p:sp>
        <p:nvSpPr>
          <p:cNvPr id="8" name="Rechteck 7"/>
          <p:cNvSpPr/>
          <p:nvPr/>
        </p:nvSpPr>
        <p:spPr>
          <a:xfrm>
            <a:off x="6275389" y="381001"/>
            <a:ext cx="5292724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z="900" dirty="0"/>
              <a:t>Gero Flucke, Controls Group, March 1</a:t>
            </a:r>
            <a:r>
              <a:rPr lang="en-US" sz="900" baseline="30000" dirty="0"/>
              <a:t>st</a:t>
            </a:r>
            <a:r>
              <a:rPr lang="en-US" sz="900" dirty="0"/>
              <a:t>, 2024</a:t>
            </a:r>
          </a:p>
        </p:txBody>
      </p:sp>
    </p:spTree>
    <p:extLst>
      <p:ext uri="{BB962C8B-B14F-4D97-AF65-F5344CB8AC3E}">
        <p14:creationId xmlns:p14="http://schemas.microsoft.com/office/powerpoint/2010/main" val="92600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  <p:sldLayoutId id="2147483673" r:id="rId6"/>
    <p:sldLayoutId id="2147483668" r:id="rId7"/>
    <p:sldLayoutId id="2147483669" r:id="rId8"/>
    <p:sldLayoutId id="2147483670" r:id="rId9"/>
    <p:sldLayoutId id="2147483671" r:id="rId10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14000"/>
        </a:lnSpc>
        <a:spcBef>
          <a:spcPts val="1800"/>
        </a:spcBef>
        <a:buClr>
          <a:schemeClr val="bg2"/>
        </a:buClr>
        <a:buFontTx/>
        <a:buBlip>
          <a:blip r:embed="rId13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357188" algn="l" defTabSz="914400" rtl="0" eaLnBrk="1" latinLnBrk="0" hangingPunct="1">
        <a:lnSpc>
          <a:spcPct val="114000"/>
        </a:lnSpc>
        <a:spcBef>
          <a:spcPts val="0"/>
        </a:spcBef>
        <a:buClr>
          <a:schemeClr val="accent2"/>
        </a:buClr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2663" indent="-26828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17303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788" indent="-180975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275" userDrawn="1">
          <p15:clr>
            <a:srgbClr val="F26B43"/>
          </p15:clr>
        </p15:guide>
        <p15:guide id="2" pos="3727" userDrawn="1">
          <p15:clr>
            <a:srgbClr val="F26B43"/>
          </p15:clr>
        </p15:guide>
        <p15:guide id="3" pos="3953" userDrawn="1">
          <p15:clr>
            <a:srgbClr val="F26B43"/>
          </p15:clr>
        </p15:guide>
        <p15:guide id="4" pos="393" userDrawn="1">
          <p15:clr>
            <a:srgbClr val="F26B43"/>
          </p15:clr>
        </p15:guide>
        <p15:guide id="5" pos="7287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indico.desy.de/event/43185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desy.de/event/43185/" TargetMode="External"/><Relationship Id="rId2" Type="http://schemas.openxmlformats.org/officeDocument/2006/relationships/hyperlink" Target="https://visa.xfel.e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1765" y="1120776"/>
            <a:ext cx="7758238" cy="1270086"/>
          </a:xfrm>
        </p:spPr>
        <p:txBody>
          <a:bodyPr/>
          <a:lstStyle/>
          <a:p>
            <a:pPr algn="ctr"/>
            <a:r>
              <a:rPr lang="en-GB" sz="4000" dirty="0"/>
              <a:t>Welcome to the</a:t>
            </a:r>
            <a:br>
              <a:rPr lang="en-GB" sz="4000" dirty="0"/>
            </a:br>
            <a:r>
              <a:rPr lang="en-GB" sz="4000" dirty="0"/>
              <a:t>Karabo Developer 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89" y="3249386"/>
            <a:ext cx="10779578" cy="3085153"/>
          </a:xfrm>
        </p:spPr>
        <p:txBody>
          <a:bodyPr/>
          <a:lstStyle/>
          <a:p>
            <a:r>
              <a:rPr lang="en-GB" dirty="0"/>
              <a:t>Andrea Parenti,</a:t>
            </a:r>
            <a:br>
              <a:rPr lang="en-GB" dirty="0"/>
            </a:br>
            <a:r>
              <a:rPr lang="en-GB" dirty="0"/>
              <a:t>Gabriele </a:t>
            </a:r>
            <a:r>
              <a:rPr lang="en-GB" dirty="0" err="1"/>
              <a:t>Giovanetti</a:t>
            </a:r>
            <a:r>
              <a:rPr lang="en-GB" dirty="0"/>
              <a:t>,</a:t>
            </a:r>
          </a:p>
          <a:p>
            <a:r>
              <a:rPr lang="en-GB" u="sng" dirty="0"/>
              <a:t>Gero </a:t>
            </a:r>
            <a:r>
              <a:rPr lang="en-GB" u="sng" dirty="0" err="1"/>
              <a:t>Flucke</a:t>
            </a:r>
            <a:endParaRPr lang="en-GB" u="sng" dirty="0"/>
          </a:p>
          <a:p>
            <a:pPr>
              <a:spcBef>
                <a:spcPts val="1200"/>
              </a:spcBef>
            </a:pPr>
            <a:r>
              <a:rPr lang="en-GB" dirty="0"/>
              <a:t>Controls Group</a:t>
            </a:r>
          </a:p>
          <a:p>
            <a:endParaRPr lang="en-GB" dirty="0"/>
          </a:p>
          <a:p>
            <a:r>
              <a:rPr lang="en-GB" dirty="0" err="1"/>
              <a:t>Schenefeld</a:t>
            </a:r>
            <a:r>
              <a:rPr lang="en-GB" dirty="0"/>
              <a:t>, March 1</a:t>
            </a:r>
            <a:r>
              <a:rPr lang="en-GB" baseline="30000" dirty="0"/>
              <a:t>st</a:t>
            </a:r>
            <a:r>
              <a:rPr lang="en-GB" dirty="0"/>
              <a:t>, 2024</a:t>
            </a:r>
          </a:p>
          <a:p>
            <a:endParaRPr lang="en-GB" dirty="0"/>
          </a:p>
          <a:p>
            <a:endParaRPr lang="en-GB" dirty="0"/>
          </a:p>
          <a:p>
            <a:pPr algn="r"/>
            <a:r>
              <a:rPr lang="en-GB" dirty="0">
                <a:hlinkClick r:id="rId2"/>
              </a:rPr>
              <a:t>https://indico.desy.de/event/43185/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17B65F-E1EB-4642-B749-9713095BF8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9218" y="2763908"/>
            <a:ext cx="10779579" cy="27384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2BB0ECF-F1F9-4433-A2B8-1988CB8A71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9" y="687756"/>
            <a:ext cx="1677876" cy="170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925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986F70-3172-4A0D-92E5-E14A509D7B0D}"/>
              </a:ext>
            </a:extLst>
          </p:cNvPr>
          <p:cNvSpPr/>
          <p:nvPr/>
        </p:nvSpPr>
        <p:spPr>
          <a:xfrm>
            <a:off x="611189" y="6246427"/>
            <a:ext cx="2571750" cy="451945"/>
          </a:xfrm>
          <a:prstGeom prst="rect">
            <a:avLst/>
          </a:prstGeom>
          <a:solidFill>
            <a:schemeClr val="bg1"/>
          </a:solidFill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de-DE" sz="140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84993E-1CF6-4D20-81FF-5DEB97859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546538"/>
            <a:ext cx="10956924" cy="451945"/>
          </a:xfrm>
        </p:spPr>
        <p:txBody>
          <a:bodyPr/>
          <a:lstStyle/>
          <a:p>
            <a:r>
              <a:rPr lang="en-US" dirty="0"/>
              <a:t>Karabo Developer Workshop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439E0-C20E-4C09-8CC3-EDBC6B456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889" y="1085849"/>
            <a:ext cx="10944224" cy="5525157"/>
          </a:xfrm>
        </p:spPr>
        <p:txBody>
          <a:bodyPr/>
          <a:lstStyle/>
          <a:p>
            <a:r>
              <a:rPr lang="en-US" dirty="0"/>
              <a:t>The aim of this workshop:</a:t>
            </a:r>
          </a:p>
          <a:p>
            <a:pPr lvl="1"/>
            <a:r>
              <a:rPr lang="en-US" dirty="0"/>
              <a:t>Enable </a:t>
            </a:r>
            <a:r>
              <a:rPr lang="en-US" dirty="0" err="1"/>
              <a:t>EuXFEL</a:t>
            </a:r>
            <a:r>
              <a:rPr lang="en-US" dirty="0"/>
              <a:t> staff members (and guests) to contribute to the Karabo control system.</a:t>
            </a:r>
          </a:p>
          <a:p>
            <a:r>
              <a:rPr lang="en-US" dirty="0"/>
              <a:t>That means enabling you e.g. to contribute to automation and procedures, following best practices:</a:t>
            </a:r>
          </a:p>
          <a:p>
            <a:pPr lvl="1"/>
            <a:r>
              <a:rPr lang="en-US" dirty="0"/>
              <a:t>Less person power needed for operations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 more time to harvest science results  </a:t>
            </a:r>
          </a:p>
          <a:p>
            <a:r>
              <a:rPr lang="en-US" dirty="0"/>
              <a:t>Certainly only a first step:</a:t>
            </a:r>
          </a:p>
          <a:p>
            <a:pPr lvl="1"/>
            <a:r>
              <a:rPr lang="en-US" dirty="0"/>
              <a:t>More such workshops to follow (feedback for this one welcome, </a:t>
            </a:r>
            <a:r>
              <a:rPr lang="en-US"/>
              <a:t>see feedback forms).</a:t>
            </a:r>
            <a:endParaRPr lang="en-US" dirty="0"/>
          </a:p>
          <a:p>
            <a:pPr lvl="1"/>
            <a:r>
              <a:rPr lang="en-US" dirty="0"/>
              <a:t>Help and assistance on request.</a:t>
            </a:r>
          </a:p>
          <a:p>
            <a:r>
              <a:rPr lang="en-US" dirty="0"/>
              <a:t>Our schedule:</a:t>
            </a:r>
          </a:p>
          <a:p>
            <a:pPr lvl="1"/>
            <a:r>
              <a:rPr lang="en-US" dirty="0"/>
              <a:t>  9.00 h (  90 min.): “</a:t>
            </a:r>
            <a:r>
              <a:rPr lang="de-DE" dirty="0"/>
              <a:t>Writing a Simple </a:t>
            </a:r>
            <a:r>
              <a:rPr lang="de-DE" dirty="0" err="1"/>
              <a:t>Procedure</a:t>
            </a:r>
            <a:r>
              <a:rPr lang="de-DE" dirty="0"/>
              <a:t> in </a:t>
            </a:r>
            <a:r>
              <a:rPr lang="de-DE" dirty="0" err="1"/>
              <a:t>Karabo</a:t>
            </a:r>
            <a:r>
              <a:rPr lang="de-DE" dirty="0"/>
              <a:t>“</a:t>
            </a:r>
            <a:r>
              <a:rPr lang="en-US" dirty="0"/>
              <a:t> (i.e. macros)</a:t>
            </a:r>
          </a:p>
          <a:p>
            <a:pPr lvl="2"/>
            <a:r>
              <a:rPr lang="en-US" dirty="0"/>
              <a:t>10.30 h Coffee break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11.00 h (120 min.): “</a:t>
            </a:r>
            <a:r>
              <a:rPr lang="en-US" dirty="0"/>
              <a:t>Writing a Middle-Layer Karabo Device”</a:t>
            </a:r>
          </a:p>
          <a:p>
            <a:pPr lvl="2"/>
            <a:r>
              <a:rPr lang="en-US" dirty="0"/>
              <a:t>13.00 h Lunch break (on your own)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14.00 h (  60 min.): “</a:t>
            </a:r>
            <a:r>
              <a:rPr lang="de-DE" dirty="0"/>
              <a:t>Handling Fast Data </a:t>
            </a:r>
            <a:r>
              <a:rPr lang="de-DE" dirty="0" err="1"/>
              <a:t>through</a:t>
            </a:r>
            <a:r>
              <a:rPr lang="de-DE" dirty="0"/>
              <a:t> Pipelines“</a:t>
            </a:r>
          </a:p>
          <a:p>
            <a:pPr lvl="2"/>
            <a:r>
              <a:rPr lang="en-US" dirty="0"/>
              <a:t>1</a:t>
            </a:r>
            <a:r>
              <a:rPr lang="de-DE" dirty="0"/>
              <a:t>5:00 h Coffee break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1</a:t>
            </a:r>
            <a:r>
              <a:rPr lang="de-DE" dirty="0">
                <a:cs typeface="Courier New" panose="02070309020205020404" pitchFamily="49" charset="0"/>
              </a:rPr>
              <a:t>5.30 h (  90 min.): </a:t>
            </a:r>
            <a:r>
              <a:rPr lang="en-US" dirty="0">
                <a:cs typeface="Courier New" panose="02070309020205020404" pitchFamily="49" charset="0"/>
              </a:rPr>
              <a:t>“</a:t>
            </a:r>
            <a:r>
              <a:rPr lang="de-DE" dirty="0"/>
              <a:t>Writing </a:t>
            </a:r>
            <a:r>
              <a:rPr lang="de-DE" dirty="0" err="1"/>
              <a:t>Karabo</a:t>
            </a:r>
            <a:r>
              <a:rPr lang="de-DE" dirty="0"/>
              <a:t> GUI </a:t>
            </a:r>
            <a:r>
              <a:rPr lang="de-DE" dirty="0" err="1"/>
              <a:t>extensions</a:t>
            </a:r>
            <a:r>
              <a:rPr lang="de-DE" dirty="0"/>
              <a:t>“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503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4993E-1CF6-4D20-81FF-5DEB97859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546538"/>
            <a:ext cx="10956924" cy="451945"/>
          </a:xfrm>
        </p:spPr>
        <p:txBody>
          <a:bodyPr/>
          <a:lstStyle/>
          <a:p>
            <a:r>
              <a:rPr lang="en-US" dirty="0"/>
              <a:t>Karabo Developer Workshop: The Sessions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439E0-C20E-4C09-8CC3-EDBC6B456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889" y="1082567"/>
            <a:ext cx="10944224" cy="5528440"/>
          </a:xfrm>
        </p:spPr>
        <p:txBody>
          <a:bodyPr/>
          <a:lstStyle/>
          <a:p>
            <a:r>
              <a:rPr lang="en-US" dirty="0">
                <a:cs typeface="Courier New" panose="02070309020205020404" pitchFamily="49" charset="0"/>
              </a:rPr>
              <a:t>Short introductory presentation.</a:t>
            </a:r>
          </a:p>
          <a:p>
            <a:r>
              <a:rPr lang="en-US" dirty="0">
                <a:cs typeface="Courier New" panose="02070309020205020404" pitchFamily="49" charset="0"/>
              </a:rPr>
              <a:t>Hands-on material to go through step by step.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Using the prepared virtual machine on </a:t>
            </a:r>
            <a:r>
              <a:rPr lang="en-US" dirty="0">
                <a:cs typeface="Courier New" panose="02070309020205020404" pitchFamily="49" charset="0"/>
                <a:hlinkClick r:id="rId2"/>
              </a:rPr>
              <a:t>https://visa.xfel.eu</a:t>
            </a:r>
            <a:r>
              <a:rPr lang="en-US" dirty="0">
                <a:cs typeface="Courier New" panose="02070309020205020404" pitchFamily="49" charset="0"/>
              </a:rPr>
              <a:t>.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At least five CTRL members around to assist – just raise your hand.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Likely the hands-on material cannot be digested at same speed by everybody.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From time to time we will just have to go on.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You can continue to play with the material after the workshop.</a:t>
            </a:r>
          </a:p>
          <a:p>
            <a:pPr lvl="3"/>
            <a:r>
              <a:rPr lang="en-US" dirty="0">
                <a:cs typeface="Courier New" panose="02070309020205020404" pitchFamily="49" charset="0"/>
              </a:rPr>
              <a:t>All material linked to </a:t>
            </a:r>
            <a:r>
              <a:rPr lang="en-GB" dirty="0">
                <a:hlinkClick r:id="rId3"/>
              </a:rPr>
              <a:t>https://indico.desy.de/event/43185/</a:t>
            </a:r>
            <a:endParaRPr lang="en-US" dirty="0">
              <a:cs typeface="Courier New" panose="02070309020205020404" pitchFamily="49" charset="0"/>
            </a:endParaRPr>
          </a:p>
          <a:p>
            <a:pPr lvl="3"/>
            <a:r>
              <a:rPr lang="en-US" i="1" dirty="0">
                <a:cs typeface="Courier New" panose="02070309020205020404" pitchFamily="49" charset="0"/>
              </a:rPr>
              <a:t>But note</a:t>
            </a:r>
            <a:r>
              <a:rPr lang="en-US" dirty="0">
                <a:cs typeface="Courier New" panose="02070309020205020404" pitchFamily="49" charset="0"/>
              </a:rPr>
              <a:t>: The virtual machines are temporary only (do not rely on something saved there)</a:t>
            </a:r>
          </a:p>
          <a:p>
            <a:pPr lvl="1"/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E03FCBC-4120-4E0C-8E4F-E6BBA53C1DB9}"/>
              </a:ext>
            </a:extLst>
          </p:cNvPr>
          <p:cNvSpPr/>
          <p:nvPr/>
        </p:nvSpPr>
        <p:spPr>
          <a:xfrm>
            <a:off x="2036956" y="4409857"/>
            <a:ext cx="8118087" cy="1583474"/>
          </a:xfrm>
          <a:prstGeom prst="roundRect">
            <a:avLst/>
          </a:prstGeom>
          <a:solidFill>
            <a:schemeClr val="accent6"/>
          </a:solidFill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r>
              <a:rPr lang="en-US" sz="6600" dirty="0">
                <a:sym typeface="Wingdings" panose="05000000000000000000" pitchFamily="2" charset="2"/>
              </a:rPr>
              <a:t></a:t>
            </a:r>
            <a:r>
              <a:rPr lang="en-US" sz="6600" b="1" dirty="0"/>
              <a:t>Let’s just start!</a:t>
            </a:r>
            <a:endParaRPr lang="de-DE" sz="6600" b="1" dirty="0"/>
          </a:p>
        </p:txBody>
      </p:sp>
    </p:spTree>
    <p:extLst>
      <p:ext uri="{BB962C8B-B14F-4D97-AF65-F5344CB8AC3E}">
        <p14:creationId xmlns:p14="http://schemas.microsoft.com/office/powerpoint/2010/main" val="1496752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theme/theme1.xml><?xml version="1.0" encoding="utf-8"?>
<a:theme xmlns:a="http://schemas.openxmlformats.org/drawingml/2006/main" name="European_XFEL_Template_Presentation_16x9 (1)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</a:spPr>
      <a:bodyPr rtlCol="0" anchor="ctr">
        <a:noAutofit/>
      </a:bodyPr>
      <a:lstStyle>
        <a:defPPr algn="ctr">
          <a:lnSpc>
            <a:spcPct val="113000"/>
          </a:lnSpc>
          <a:defRPr sz="1400" dirty="0" err="1" smtClean="0"/>
        </a:defPPr>
      </a:lst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 marL="269875" indent="-269875">
          <a:lnSpc>
            <a:spcPct val="112000"/>
          </a:lnSpc>
          <a:buBlip>
            <a:blip xmlns:r="http://schemas.openxmlformats.org/officeDocument/2006/relationships" r:embed="rId1"/>
          </a:buBlip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XFEL_PowerPoint_16x9.potx" id="{5D9E4C7F-CF90-47AA-9B5A-D1B8A1F64B49}" vid="{107EC11D-EED3-47DC-89A2-C8C245B9F565}"/>
    </a:ext>
  </a:extLst>
</a:theme>
</file>

<file path=ppt/theme/theme2.xml><?xml version="1.0" encoding="utf-8"?>
<a:theme xmlns:a="http://schemas.openxmlformats.org/drawingml/2006/main" name="Office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European_XFEL_Template_Presentation_16x9 (1)</Template>
  <TotalTime>0</TotalTime>
  <Words>326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Courier New</vt:lpstr>
      <vt:lpstr>Wingdings</vt:lpstr>
      <vt:lpstr>European_XFEL_Template_Presentation_16x9 (1)</vt:lpstr>
      <vt:lpstr>Welcome to the Karabo Developer Workshop</vt:lpstr>
      <vt:lpstr>Karabo Developer Workshop</vt:lpstr>
      <vt:lpstr>Karabo Developer Workshop: The Sessions</vt:lpstr>
    </vt:vector>
  </TitlesOfParts>
  <Company>DESY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in one line (or two lines)</dc:title>
  <dc:creator>Flucke, Gero</dc:creator>
  <cp:lastModifiedBy>Flucke, Gero</cp:lastModifiedBy>
  <cp:revision>430</cp:revision>
  <cp:lastPrinted>2024-02-28T12:42:37Z</cp:lastPrinted>
  <dcterms:created xsi:type="dcterms:W3CDTF">2017-06-25T19:54:58Z</dcterms:created>
  <dcterms:modified xsi:type="dcterms:W3CDTF">2024-02-29T14:08:37Z</dcterms:modified>
</cp:coreProperties>
</file>