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9" r:id="rId2"/>
    <p:sldId id="453" r:id="rId3"/>
    <p:sldId id="454" r:id="rId4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2C59E5-D692-4DC6-81C3-74C88FEB913B}">
          <p14:sldIdLst>
            <p14:sldId id="279"/>
            <p14:sldId id="453"/>
            <p14:sldId id="454"/>
          </p14:sldIdLst>
        </p14:section>
        <p14:section name="Untitled Section" id="{401989E1-DD9E-4EF7-AD8A-8B09B887D3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56" y="440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50AC80-9589-41A1-8ED2-EC2076B0E8E8}" type="datetimeFigureOut">
              <a:rPr lang="de-DE" smtClean="0"/>
              <a:t>29.02.2024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492030-5346-4222-B1C0-77ABA51E04BA}" type="datetimeFigureOut">
              <a:rPr lang="de-DE" smtClean="0"/>
              <a:t>29.02.2024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7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sz="900" dirty="0"/>
              <a:t>Karabo Developer Workshop: Welcome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Gero Flucke, Controls Group, March 1</a:t>
            </a:r>
            <a:r>
              <a:rPr lang="en-US" sz="900" baseline="30000" dirty="0"/>
              <a:t>st</a:t>
            </a:r>
            <a:r>
              <a:rPr lang="en-US" sz="900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ndico.desy.de/event/43185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desy.de/event/43185/" TargetMode="External"/><Relationship Id="rId2" Type="http://schemas.openxmlformats.org/officeDocument/2006/relationships/hyperlink" Target="https://visa.xfel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1765" y="1120776"/>
            <a:ext cx="7758238" cy="1270086"/>
          </a:xfrm>
        </p:spPr>
        <p:txBody>
          <a:bodyPr/>
          <a:lstStyle/>
          <a:p>
            <a:pPr algn="ctr"/>
            <a:r>
              <a:rPr lang="en-GB" sz="4000" dirty="0"/>
              <a:t>Welcome to the</a:t>
            </a:r>
            <a:br>
              <a:rPr lang="en-GB" sz="4000" dirty="0"/>
            </a:br>
            <a:r>
              <a:rPr lang="en-GB" sz="4000" dirty="0"/>
              <a:t>Karabo Developer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3249386"/>
            <a:ext cx="10779578" cy="3085153"/>
          </a:xfrm>
        </p:spPr>
        <p:txBody>
          <a:bodyPr/>
          <a:lstStyle/>
          <a:p>
            <a:r>
              <a:rPr lang="en-GB" dirty="0"/>
              <a:t>Andrea Parenti,</a:t>
            </a:r>
            <a:br>
              <a:rPr lang="en-GB" dirty="0"/>
            </a:br>
            <a:r>
              <a:rPr lang="en-GB" dirty="0"/>
              <a:t>Gabriele </a:t>
            </a:r>
            <a:r>
              <a:rPr lang="en-GB" dirty="0" err="1"/>
              <a:t>Giovanetti</a:t>
            </a:r>
            <a:r>
              <a:rPr lang="en-GB" dirty="0"/>
              <a:t>,</a:t>
            </a:r>
          </a:p>
          <a:p>
            <a:r>
              <a:rPr lang="en-GB" u="sng" dirty="0"/>
              <a:t>Gero </a:t>
            </a:r>
            <a:r>
              <a:rPr lang="en-GB" u="sng" dirty="0" err="1"/>
              <a:t>Flucke</a:t>
            </a:r>
            <a:endParaRPr lang="en-GB" u="sng" dirty="0"/>
          </a:p>
          <a:p>
            <a:pPr>
              <a:spcBef>
                <a:spcPts val="1200"/>
              </a:spcBef>
            </a:pPr>
            <a:r>
              <a:rPr lang="en-GB" dirty="0"/>
              <a:t>Controls Group</a:t>
            </a:r>
          </a:p>
          <a:p>
            <a:endParaRPr lang="en-GB" dirty="0"/>
          </a:p>
          <a:p>
            <a:r>
              <a:rPr lang="en-GB" dirty="0" err="1"/>
              <a:t>Schenefeld</a:t>
            </a:r>
            <a:r>
              <a:rPr lang="en-GB" dirty="0"/>
              <a:t>, March 1</a:t>
            </a:r>
            <a:r>
              <a:rPr lang="en-GB" baseline="30000" dirty="0"/>
              <a:t>st</a:t>
            </a:r>
            <a:r>
              <a:rPr lang="en-GB" dirty="0"/>
              <a:t>, 2024</a:t>
            </a:r>
          </a:p>
          <a:p>
            <a:endParaRPr lang="en-GB" dirty="0"/>
          </a:p>
          <a:p>
            <a:endParaRPr lang="en-GB" dirty="0"/>
          </a:p>
          <a:p>
            <a:pPr algn="r"/>
            <a:r>
              <a:rPr lang="en-GB" dirty="0">
                <a:hlinkClick r:id="rId2"/>
              </a:rPr>
              <a:t>https://indico.desy.de/event/43185/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17B65F-E1EB-4642-B749-9713095BF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218" y="2763908"/>
            <a:ext cx="10779579" cy="27384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2BB0ECF-F1F9-4433-A2B8-1988CB8A71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9" y="687756"/>
            <a:ext cx="1677876" cy="170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986F70-3172-4A0D-92E5-E14A509D7B0D}"/>
              </a:ext>
            </a:extLst>
          </p:cNvPr>
          <p:cNvSpPr/>
          <p:nvPr/>
        </p:nvSpPr>
        <p:spPr>
          <a:xfrm>
            <a:off x="611189" y="6246427"/>
            <a:ext cx="2571750" cy="451945"/>
          </a:xfrm>
          <a:prstGeom prst="rect">
            <a:avLst/>
          </a:prstGeom>
          <a:solidFill>
            <a:schemeClr val="bg1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Karabo Developer Workshop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5849"/>
            <a:ext cx="10944224" cy="5525157"/>
          </a:xfrm>
        </p:spPr>
        <p:txBody>
          <a:bodyPr/>
          <a:lstStyle/>
          <a:p>
            <a:r>
              <a:rPr lang="en-US" dirty="0"/>
              <a:t>The aim of this workshop:</a:t>
            </a:r>
          </a:p>
          <a:p>
            <a:pPr lvl="1"/>
            <a:r>
              <a:rPr lang="en-US" dirty="0"/>
              <a:t>Enable </a:t>
            </a:r>
            <a:r>
              <a:rPr lang="en-US" dirty="0" err="1"/>
              <a:t>EuXFEL</a:t>
            </a:r>
            <a:r>
              <a:rPr lang="en-US" dirty="0"/>
              <a:t> staff members (and guests) to contribute to the Karabo control system.</a:t>
            </a:r>
          </a:p>
          <a:p>
            <a:r>
              <a:rPr lang="en-US" dirty="0"/>
              <a:t>That means enabling you e.g. to contribute to automation and procedures, following best practices:</a:t>
            </a:r>
          </a:p>
          <a:p>
            <a:pPr lvl="1"/>
            <a:r>
              <a:rPr lang="en-US" dirty="0"/>
              <a:t>Less person power needed for operations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more time to harvest science results  </a:t>
            </a:r>
          </a:p>
          <a:p>
            <a:r>
              <a:rPr lang="en-US" dirty="0"/>
              <a:t>Certainly only a first step:</a:t>
            </a:r>
          </a:p>
          <a:p>
            <a:pPr lvl="1"/>
            <a:r>
              <a:rPr lang="en-US" dirty="0"/>
              <a:t>More such workshops to follow (feedback for this one welcome, </a:t>
            </a:r>
            <a:r>
              <a:rPr lang="en-US"/>
              <a:t>see feedback forms).</a:t>
            </a:r>
            <a:endParaRPr lang="en-US" dirty="0"/>
          </a:p>
          <a:p>
            <a:pPr lvl="1"/>
            <a:r>
              <a:rPr lang="en-US" dirty="0"/>
              <a:t>Help and assistance on request.</a:t>
            </a:r>
          </a:p>
          <a:p>
            <a:r>
              <a:rPr lang="en-US" dirty="0"/>
              <a:t>Our schedule:</a:t>
            </a:r>
          </a:p>
          <a:p>
            <a:pPr lvl="1"/>
            <a:r>
              <a:rPr lang="en-US" dirty="0"/>
              <a:t>  9.00 h (  90 min.): “</a:t>
            </a:r>
            <a:r>
              <a:rPr lang="de-DE" dirty="0"/>
              <a:t>Writing a Simple </a:t>
            </a:r>
            <a:r>
              <a:rPr lang="de-DE" dirty="0" err="1"/>
              <a:t>Procedure</a:t>
            </a:r>
            <a:r>
              <a:rPr lang="de-DE" dirty="0"/>
              <a:t> in </a:t>
            </a:r>
            <a:r>
              <a:rPr lang="de-DE" dirty="0" err="1"/>
              <a:t>Karabo</a:t>
            </a:r>
            <a:r>
              <a:rPr lang="de-DE" dirty="0"/>
              <a:t>“</a:t>
            </a:r>
            <a:r>
              <a:rPr lang="en-US" dirty="0"/>
              <a:t> (i.e. macros)</a:t>
            </a:r>
          </a:p>
          <a:p>
            <a:pPr lvl="2"/>
            <a:r>
              <a:rPr lang="en-US" dirty="0"/>
              <a:t>10.30 h Coffee break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11.00 h (120 min.): “</a:t>
            </a:r>
            <a:r>
              <a:rPr lang="en-US" dirty="0"/>
              <a:t>Writing a Middle-Layer Karabo Device”</a:t>
            </a:r>
          </a:p>
          <a:p>
            <a:pPr lvl="2"/>
            <a:r>
              <a:rPr lang="en-US" dirty="0"/>
              <a:t>13.00 h Lunch break (on your own)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14.00 h (  60 min.): “</a:t>
            </a:r>
            <a:r>
              <a:rPr lang="de-DE" dirty="0"/>
              <a:t>Handling Fast Data </a:t>
            </a:r>
            <a:r>
              <a:rPr lang="de-DE" dirty="0" err="1"/>
              <a:t>through</a:t>
            </a:r>
            <a:r>
              <a:rPr lang="de-DE" dirty="0"/>
              <a:t> Pipelines“</a:t>
            </a:r>
          </a:p>
          <a:p>
            <a:pPr lvl="2"/>
            <a:r>
              <a:rPr lang="en-US" dirty="0"/>
              <a:t>1</a:t>
            </a:r>
            <a:r>
              <a:rPr lang="de-DE" dirty="0"/>
              <a:t>5:00 h Coffee break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1</a:t>
            </a:r>
            <a:r>
              <a:rPr lang="de-DE" dirty="0">
                <a:cs typeface="Courier New" panose="02070309020205020404" pitchFamily="49" charset="0"/>
              </a:rPr>
              <a:t>5.30 h (  90 min.): </a:t>
            </a:r>
            <a:r>
              <a:rPr lang="en-US" dirty="0">
                <a:cs typeface="Courier New" panose="02070309020205020404" pitchFamily="49" charset="0"/>
              </a:rPr>
              <a:t>“</a:t>
            </a:r>
            <a:r>
              <a:rPr lang="de-DE" dirty="0"/>
              <a:t>Writing </a:t>
            </a:r>
            <a:r>
              <a:rPr lang="de-DE" dirty="0" err="1"/>
              <a:t>Karabo</a:t>
            </a:r>
            <a:r>
              <a:rPr lang="de-DE" dirty="0"/>
              <a:t> GUI </a:t>
            </a:r>
            <a:r>
              <a:rPr lang="de-DE" dirty="0" err="1"/>
              <a:t>extensions</a:t>
            </a:r>
            <a:r>
              <a:rPr lang="de-DE" dirty="0"/>
              <a:t>“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0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3E-1CF6-4D20-81FF-5DEB97859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9" y="546538"/>
            <a:ext cx="10956924" cy="451945"/>
          </a:xfrm>
        </p:spPr>
        <p:txBody>
          <a:bodyPr/>
          <a:lstStyle/>
          <a:p>
            <a:r>
              <a:rPr lang="en-US" dirty="0"/>
              <a:t>Karabo Developer Workshop: The Sessions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439E0-C20E-4C09-8CC3-EDBC6B45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889" y="1082567"/>
            <a:ext cx="10944224" cy="552844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Short introductory presentation.</a:t>
            </a:r>
          </a:p>
          <a:p>
            <a:r>
              <a:rPr lang="en-US" dirty="0">
                <a:cs typeface="Courier New" panose="02070309020205020404" pitchFamily="49" charset="0"/>
              </a:rPr>
              <a:t>Hands-on material to go through step by step.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Using the prepared virtual machine on </a:t>
            </a:r>
            <a:r>
              <a:rPr lang="en-US" dirty="0">
                <a:cs typeface="Courier New" panose="02070309020205020404" pitchFamily="49" charset="0"/>
                <a:hlinkClick r:id="rId2"/>
              </a:rPr>
              <a:t>https://visa.xfel.eu</a:t>
            </a:r>
            <a:r>
              <a:rPr lang="en-US" dirty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At least five CTRL members around to assist – just raise your hand.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Likely the hands-on material cannot be digested at same speed by everybody.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From time to time we will just have to go on.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You can continue to play with the material after the workshop.</a:t>
            </a:r>
          </a:p>
          <a:p>
            <a:pPr lvl="3"/>
            <a:r>
              <a:rPr lang="en-US" dirty="0">
                <a:cs typeface="Courier New" panose="02070309020205020404" pitchFamily="49" charset="0"/>
              </a:rPr>
              <a:t>All material linked to </a:t>
            </a:r>
            <a:r>
              <a:rPr lang="en-GB" dirty="0">
                <a:hlinkClick r:id="rId3"/>
              </a:rPr>
              <a:t>https://indico.desy.de/event/43185/</a:t>
            </a:r>
            <a:endParaRPr lang="en-US" dirty="0">
              <a:cs typeface="Courier New" panose="02070309020205020404" pitchFamily="49" charset="0"/>
            </a:endParaRPr>
          </a:p>
          <a:p>
            <a:pPr lvl="3"/>
            <a:r>
              <a:rPr lang="en-US" i="1" dirty="0">
                <a:cs typeface="Courier New" panose="02070309020205020404" pitchFamily="49" charset="0"/>
              </a:rPr>
              <a:t>But note</a:t>
            </a:r>
            <a:r>
              <a:rPr lang="en-US" dirty="0">
                <a:cs typeface="Courier New" panose="02070309020205020404" pitchFamily="49" charset="0"/>
              </a:rPr>
              <a:t>: The virtual machines are temporary only (do not rely on something saved there)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E03FCBC-4120-4E0C-8E4F-E6BBA53C1DB9}"/>
              </a:ext>
            </a:extLst>
          </p:cNvPr>
          <p:cNvSpPr/>
          <p:nvPr/>
        </p:nvSpPr>
        <p:spPr>
          <a:xfrm>
            <a:off x="2036956" y="4409857"/>
            <a:ext cx="8118087" cy="1583474"/>
          </a:xfrm>
          <a:prstGeom prst="roundRect">
            <a:avLst/>
          </a:prstGeom>
          <a:solidFill>
            <a:schemeClr val="accent6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en-US" sz="6600" dirty="0">
                <a:sym typeface="Wingdings" panose="05000000000000000000" pitchFamily="2" charset="2"/>
              </a:rPr>
              <a:t></a:t>
            </a:r>
            <a:r>
              <a:rPr lang="en-US" sz="6600" b="1" dirty="0"/>
              <a:t>Let’s just start!</a:t>
            </a:r>
            <a:endParaRPr lang="de-DE" sz="6600" b="1" dirty="0"/>
          </a:p>
        </p:txBody>
      </p:sp>
    </p:spTree>
    <p:extLst>
      <p:ext uri="{BB962C8B-B14F-4D97-AF65-F5344CB8AC3E}">
        <p14:creationId xmlns:p14="http://schemas.microsoft.com/office/powerpoint/2010/main" val="1496752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16x9 (1)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 (1)</Template>
  <TotalTime>0</TotalTime>
  <Words>326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Courier New</vt:lpstr>
      <vt:lpstr>Wingdings</vt:lpstr>
      <vt:lpstr>European_XFEL_Template_Presentation_16x9 (1)</vt:lpstr>
      <vt:lpstr>Welcome to the Karabo Developer Workshop</vt:lpstr>
      <vt:lpstr>Karabo Developer Workshop</vt:lpstr>
      <vt:lpstr>Karabo Developer Workshop: The Sessions</vt:lpstr>
    </vt:vector>
  </TitlesOfParts>
  <Company>DESY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Flucke, Gero</dc:creator>
  <cp:lastModifiedBy>Flucke, Gero</cp:lastModifiedBy>
  <cp:revision>430</cp:revision>
  <cp:lastPrinted>2024-02-28T12:42:37Z</cp:lastPrinted>
  <dcterms:created xsi:type="dcterms:W3CDTF">2017-06-25T19:54:58Z</dcterms:created>
  <dcterms:modified xsi:type="dcterms:W3CDTF">2024-02-29T14:08:37Z</dcterms:modified>
</cp:coreProperties>
</file>