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9" r:id="rId2"/>
    <p:sldId id="453" r:id="rId3"/>
    <p:sldId id="454" r:id="rId4"/>
    <p:sldId id="456" r:id="rId5"/>
    <p:sldId id="457" r:id="rId6"/>
    <p:sldId id="461" r:id="rId7"/>
    <p:sldId id="455" r:id="rId8"/>
    <p:sldId id="458" r:id="rId9"/>
    <p:sldId id="424" r:id="rId10"/>
    <p:sldId id="442" r:id="rId11"/>
    <p:sldId id="432" r:id="rId12"/>
    <p:sldId id="433" r:id="rId13"/>
    <p:sldId id="464" r:id="rId14"/>
    <p:sldId id="463" r:id="rId15"/>
    <p:sldId id="443" r:id="rId16"/>
    <p:sldId id="444" r:id="rId17"/>
    <p:sldId id="445" r:id="rId18"/>
    <p:sldId id="459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62" r:id="rId27"/>
    <p:sldId id="460" r:id="rId28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2C59E5-D692-4DC6-81C3-74C88FEB913B}">
          <p14:sldIdLst>
            <p14:sldId id="279"/>
            <p14:sldId id="453"/>
            <p14:sldId id="454"/>
            <p14:sldId id="456"/>
            <p14:sldId id="457"/>
            <p14:sldId id="461"/>
            <p14:sldId id="455"/>
            <p14:sldId id="458"/>
            <p14:sldId id="424"/>
            <p14:sldId id="442"/>
            <p14:sldId id="432"/>
            <p14:sldId id="433"/>
            <p14:sldId id="464"/>
            <p14:sldId id="463"/>
            <p14:sldId id="443"/>
            <p14:sldId id="444"/>
            <p14:sldId id="445"/>
            <p14:sldId id="459"/>
            <p14:sldId id="446"/>
            <p14:sldId id="447"/>
            <p14:sldId id="448"/>
            <p14:sldId id="449"/>
            <p14:sldId id="450"/>
            <p14:sldId id="451"/>
            <p14:sldId id="452"/>
            <p14:sldId id="462"/>
            <p14:sldId id="460"/>
          </p14:sldIdLst>
        </p14:section>
        <p14:section name="Untitled Section" id="{401989E1-DD9E-4EF7-AD8A-8B09B887D3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92" y="64"/>
      </p:cViewPr>
      <p:guideLst>
        <p:guide orient="horz" pos="1275"/>
        <p:guide pos="3727"/>
        <p:guide pos="3953"/>
        <p:guide pos="7287"/>
        <p:guide pos="393"/>
        <p:guide orient="horz" pos="37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250AC80-9589-41A1-8ED2-EC2076B0E8E8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492030-5346-4222-B1C0-77ABA51E04BA}" type="datetimeFigureOut">
              <a:rPr lang="de-DE" smtClean="0"/>
              <a:t>01.03.2024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3"/>
            <a:ext cx="10944224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7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sz="900" dirty="0"/>
              <a:t>Karabo Developer Workshop: Writing </a:t>
            </a:r>
            <a:r>
              <a:rPr lang="en-GB" sz="900" dirty="0" err="1"/>
              <a:t>Middlelayer</a:t>
            </a:r>
            <a:r>
              <a:rPr lang="en-GB" sz="900" dirty="0"/>
              <a:t> Device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Gero Flucke, Controls Group, March 1</a:t>
            </a:r>
            <a:r>
              <a:rPr lang="en-US" sz="900" baseline="30000" dirty="0"/>
              <a:t>st</a:t>
            </a:r>
            <a:r>
              <a:rPr lang="en-US" sz="900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d.xfel.eu/docs/howtomiddlelayer/en/latest/chap1/intro_device.html" TargetMode="External"/><Relationship Id="rId2" Type="http://schemas.openxmlformats.org/officeDocument/2006/relationships/hyperlink" Target="https://docs.python.org/3.11/library/asyncio-tas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d.xfel.eu/docs/howtomiddlelayer/en/latest/chap2/intro_device_proxie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xfel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xfel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197881"/>
          </a:xfrm>
        </p:spPr>
        <p:txBody>
          <a:bodyPr/>
          <a:lstStyle/>
          <a:p>
            <a:r>
              <a:rPr lang="en-GB" dirty="0"/>
              <a:t>Karabo Developer Workshop:</a:t>
            </a:r>
            <a:br>
              <a:rPr lang="en-GB" dirty="0"/>
            </a:br>
            <a:r>
              <a:rPr lang="en-GB" dirty="0"/>
              <a:t>Writing (and Maintaining) a </a:t>
            </a:r>
            <a:r>
              <a:rPr lang="en-GB" dirty="0" err="1"/>
              <a:t>Middlelayer</a:t>
            </a:r>
            <a:r>
              <a:rPr lang="en-GB" dirty="0"/>
              <a:t> Device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939142"/>
            <a:ext cx="8039624" cy="2974295"/>
          </a:xfrm>
        </p:spPr>
        <p:txBody>
          <a:bodyPr/>
          <a:lstStyle/>
          <a:p>
            <a:r>
              <a:rPr lang="en-GB" dirty="0"/>
              <a:t>Gero Flucke</a:t>
            </a:r>
          </a:p>
          <a:p>
            <a:r>
              <a:rPr lang="en-GB" dirty="0"/>
              <a:t>Controls Group</a:t>
            </a:r>
          </a:p>
          <a:p>
            <a:endParaRPr lang="en-GB" dirty="0"/>
          </a:p>
          <a:p>
            <a:r>
              <a:rPr lang="en-GB" dirty="0" err="1"/>
              <a:t>Schenefeld</a:t>
            </a:r>
            <a:r>
              <a:rPr lang="en-GB" dirty="0"/>
              <a:t>, March 1</a:t>
            </a:r>
            <a:r>
              <a:rPr lang="en-GB" baseline="30000" dirty="0"/>
              <a:t>st</a:t>
            </a:r>
            <a:r>
              <a:rPr lang="en-GB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190192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3"/>
            <a:ext cx="10956924" cy="302836"/>
          </a:xfrm>
        </p:spPr>
        <p:txBody>
          <a:bodyPr/>
          <a:lstStyle/>
          <a:p>
            <a:r>
              <a:rPr lang="en-US" dirty="0"/>
              <a:t>Command Line Tools for an Activated Karabo Environment			</a:t>
            </a:r>
            <a:r>
              <a:rPr lang="en-US" dirty="0">
                <a:solidFill>
                  <a:srgbClr val="FF0000"/>
                </a:solidFill>
              </a:rPr>
              <a:t>(Skip!)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098959"/>
            <a:ext cx="11017802" cy="5456962"/>
          </a:xfrm>
        </p:spPr>
        <p:txBody>
          <a:bodyPr/>
          <a:lstStyle/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-check</a:t>
            </a:r>
          </a:p>
          <a:p>
            <a:pPr marL="714375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714375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-start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	</a:t>
            </a:r>
            <a:r>
              <a:rPr lang="en-US" dirty="0"/>
              <a:t>(starts single server)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-start				 </a:t>
            </a:r>
            <a:r>
              <a:rPr lang="en-US" dirty="0">
                <a:cs typeface="Courier New" panose="02070309020205020404" pitchFamily="49" charset="0"/>
              </a:rPr>
              <a:t>(no argument: acts on all servers)</a:t>
            </a:r>
            <a:endParaRPr lang="en-US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-add-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deviceserver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middlelayerserver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Creates new (</a:t>
            </a:r>
            <a:r>
              <a:rPr lang="en-US" dirty="0" err="1">
                <a:cs typeface="Courier New" panose="02070309020205020404" pitchFamily="49" charset="0"/>
              </a:rPr>
              <a:t>middlelayer</a:t>
            </a:r>
            <a:r>
              <a:rPr lang="en-US" dirty="0">
                <a:cs typeface="Courier New" panose="02070309020205020404" pitchFamily="49" charset="0"/>
              </a:rPr>
              <a:t>) server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Other commands: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-stop                  	(for clean shutdown of all servers)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-kill –t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	(for clean shutdown and restart of one)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e.g.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-kill –t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-kill –k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	(to ‘kill -9’ a hanging process)</a:t>
            </a:r>
            <a:endParaRPr lang="en-US" dirty="0"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579A50-E344-4BD4-BBA1-DFB6E4BDB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420" y="1098959"/>
            <a:ext cx="8514253" cy="213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1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2E97E3-17DC-4CBE-B7FE-2AC99DA13490}"/>
              </a:ext>
            </a:extLst>
          </p:cNvPr>
          <p:cNvSpPr/>
          <p:nvPr/>
        </p:nvSpPr>
        <p:spPr>
          <a:xfrm>
            <a:off x="525819" y="6237515"/>
            <a:ext cx="3167743" cy="595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819" y="1110343"/>
            <a:ext cx="11017802" cy="5241471"/>
          </a:xfrm>
        </p:spPr>
        <p:txBody>
          <a:bodyPr/>
          <a:lstStyle/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/devices/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karaboWorkshop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&lt;XXX&gt;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Restart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Via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-kill -t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</a:t>
            </a:r>
            <a:r>
              <a:rPr lang="en-US" dirty="0"/>
              <a:t> in a terminal with activated Karabo</a:t>
            </a:r>
          </a:p>
          <a:p>
            <a:pPr lvl="2"/>
            <a:r>
              <a:rPr lang="en-US" dirty="0"/>
              <a:t>Or via GUI</a:t>
            </a:r>
          </a:p>
          <a:p>
            <a:pPr lvl="1"/>
            <a:r>
              <a:rPr lang="en-US" dirty="0"/>
              <a:t>Start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KARABO_TEST/MDL/HELLO_WORLD </a:t>
            </a:r>
            <a:r>
              <a:rPr lang="en-US" dirty="0"/>
              <a:t>from project </a:t>
            </a:r>
            <a:r>
              <a:rPr lang="en-US" b="1" dirty="0"/>
              <a:t>SESSION2</a:t>
            </a:r>
            <a:r>
              <a:rPr lang="en-US" dirty="0"/>
              <a:t> (database </a:t>
            </a:r>
            <a:r>
              <a:rPr lang="en-US" b="1" dirty="0"/>
              <a:t>WORKSHOP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Try out</a:t>
            </a:r>
          </a:p>
          <a:p>
            <a:pPr lvl="1"/>
            <a:r>
              <a:rPr lang="en-US" dirty="0"/>
              <a:t>Repeat until happy:</a:t>
            </a:r>
          </a:p>
          <a:p>
            <a:pPr lvl="2"/>
            <a:r>
              <a:rPr lang="en-US" dirty="0"/>
              <a:t>Edit: ~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/karabo/devices/karaboWorkshop/src/karaboWorkshop/HelloWorld.py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Restart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</a:t>
            </a:r>
          </a:p>
          <a:p>
            <a:pPr lvl="2"/>
            <a:r>
              <a:rPr lang="en-US" dirty="0"/>
              <a:t>Start device again from project</a:t>
            </a:r>
          </a:p>
          <a:p>
            <a:pPr lvl="2"/>
            <a:r>
              <a:rPr lang="en-US" dirty="0"/>
              <a:t>Try out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&lt;XXX&gt;_done</a:t>
            </a:r>
            <a:r>
              <a:rPr lang="en-US" dirty="0"/>
              <a:t> to compare with my solution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stash</a:t>
            </a:r>
            <a:r>
              <a:rPr lang="en-US" dirty="0"/>
              <a:t> to hide your code, but keep it available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&lt;YYY&gt;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Try out, edit code, 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71500"/>
            <a:ext cx="10956924" cy="473529"/>
          </a:xfrm>
        </p:spPr>
        <p:txBody>
          <a:bodyPr/>
          <a:lstStyle/>
          <a:p>
            <a:r>
              <a:rPr lang="en-US" dirty="0"/>
              <a:t>General Procedure for this Tutorial						</a:t>
            </a:r>
            <a:r>
              <a:rPr lang="en-US" dirty="0">
                <a:solidFill>
                  <a:srgbClr val="FF0000"/>
                </a:solidFill>
              </a:rPr>
              <a:t>(Skip!)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3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EC109C-B4F3-4C58-A4F3-949C5ECA6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006" y="4121391"/>
            <a:ext cx="4114800" cy="233362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AA7F00-B29C-4587-A2B1-E9A08F96650A}"/>
              </a:ext>
            </a:extLst>
          </p:cNvPr>
          <p:cNvCxnSpPr>
            <a:cxnSpLocks/>
          </p:cNvCxnSpPr>
          <p:nvPr/>
        </p:nvCxnSpPr>
        <p:spPr>
          <a:xfrm>
            <a:off x="7470321" y="4016829"/>
            <a:ext cx="1200150" cy="1755321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73618"/>
          </a:xfrm>
        </p:spPr>
        <p:txBody>
          <a:bodyPr/>
          <a:lstStyle/>
          <a:p>
            <a:r>
              <a:rPr lang="en-US" dirty="0"/>
              <a:t>Hands-on in VISA: Start Our First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91986"/>
            <a:ext cx="11017802" cy="5388428"/>
          </a:xfrm>
        </p:spPr>
        <p:txBody>
          <a:bodyPr/>
          <a:lstStyle/>
          <a:p>
            <a:r>
              <a:rPr lang="en-US" b="1" i="1" dirty="0">
                <a:cs typeface="Courier New" panose="02070309020205020404" pitchFamily="49" charset="0"/>
              </a:rPr>
              <a:t>Do now</a:t>
            </a:r>
            <a:r>
              <a:rPr lang="en-US" dirty="0">
                <a:cs typeface="Courier New" panose="02070309020205020404" pitchFamily="49" charset="0"/>
              </a:rPr>
              <a:t> in command line shell: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Note: all commands are attached to session in </a:t>
            </a:r>
            <a:r>
              <a:rPr lang="en-US" dirty="0" err="1">
                <a:cs typeface="Courier New" panose="02070309020205020404" pitchFamily="49" charset="0"/>
              </a:rPr>
              <a:t>indico</a:t>
            </a:r>
            <a:r>
              <a:rPr lang="en-US" dirty="0">
                <a:cs typeface="Courier New" panose="02070309020205020404" pitchFamily="49" charset="0"/>
              </a:rPr>
              <a:t> to copy/paste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~/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/activate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cd ~/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/devices/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karaboWorkshop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dirty="0"/>
              <a:t>Sorry - please fix up the installation (see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session2_copypaste.txt </a:t>
            </a:r>
            <a:r>
              <a:rPr lang="en-US" dirty="0"/>
              <a:t>attached to hands-on):</a:t>
            </a:r>
          </a:p>
          <a:p>
            <a:pPr lvl="2"/>
            <a:r>
              <a:rPr lang="sv-SE" b="1" dirty="0"/>
              <a:t>git tag –d 1_initHello</a:t>
            </a:r>
          </a:p>
          <a:p>
            <a:pPr lvl="2"/>
            <a:r>
              <a:rPr lang="de-DE" b="1" dirty="0" err="1"/>
              <a:t>pip</a:t>
            </a:r>
            <a:r>
              <a:rPr lang="de-DE" b="1" dirty="0"/>
              <a:t> </a:t>
            </a:r>
            <a:r>
              <a:rPr lang="de-DE" b="1" dirty="0" err="1"/>
              <a:t>install</a:t>
            </a:r>
            <a:r>
              <a:rPr lang="de-DE" b="1" dirty="0"/>
              <a:t> -e .</a:t>
            </a:r>
          </a:p>
          <a:p>
            <a:pPr lvl="2"/>
            <a:r>
              <a:rPr lang="de-DE" b="1" dirty="0" err="1"/>
              <a:t>git</a:t>
            </a:r>
            <a:r>
              <a:rPr lang="de-DE" b="1" dirty="0"/>
              <a:t> tag 1_initHello	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Open file in editor, e.g. via visual studio code (just click “Yes I trust…” and “</a:t>
            </a:r>
            <a:r>
              <a:rPr lang="en-US" dirty="0"/>
              <a:t>Install” if these pop up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 .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navigate to edit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src/karaboWorkshop/HelloWorld.py </a:t>
            </a:r>
            <a:endParaRPr lang="en-US" b="1" dirty="0">
              <a:solidFill>
                <a:srgbClr val="FF0000"/>
              </a:solidFill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Optional: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karabo-xterm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mdlServer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/session2_a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to see log files</a:t>
            </a:r>
          </a:p>
          <a:p>
            <a:pPr lvl="2"/>
            <a:r>
              <a:rPr lang="en-US" dirty="0"/>
              <a:t>Some bugs prevent that the device starts,</a:t>
            </a:r>
            <a:br>
              <a:rPr lang="en-US" dirty="0"/>
            </a:br>
            <a:r>
              <a:rPr lang="en-US" dirty="0"/>
              <a:t>but show up only in these logs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-start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42633C-0D93-424E-B75E-98A66BDFC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589" y="1262403"/>
            <a:ext cx="3086100" cy="73342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EECC2E-EFA5-4C8A-8F2E-309758063851}"/>
              </a:ext>
            </a:extLst>
          </p:cNvPr>
          <p:cNvCxnSpPr>
            <a:cxnSpLocks/>
          </p:cNvCxnSpPr>
          <p:nvPr/>
        </p:nvCxnSpPr>
        <p:spPr>
          <a:xfrm flipV="1">
            <a:off x="9135836" y="1942763"/>
            <a:ext cx="796440" cy="1755658"/>
          </a:xfrm>
          <a:prstGeom prst="straightConnector1">
            <a:avLst/>
          </a:prstGeom>
          <a:ln w="381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26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73618"/>
          </a:xfrm>
        </p:spPr>
        <p:txBody>
          <a:bodyPr/>
          <a:lstStyle/>
          <a:p>
            <a:r>
              <a:rPr lang="en-US" dirty="0"/>
              <a:t>Hands-on in VISA: Start Our First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91986"/>
            <a:ext cx="11017802" cy="5388428"/>
          </a:xfrm>
        </p:spPr>
        <p:txBody>
          <a:bodyPr/>
          <a:lstStyle/>
          <a:p>
            <a:r>
              <a:rPr lang="en-US" b="1" i="1">
                <a:cs typeface="Courier New" panose="02070309020205020404" pitchFamily="49" charset="0"/>
              </a:rPr>
              <a:t>Now</a:t>
            </a:r>
            <a:r>
              <a:rPr lang="en-US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use GUI: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Start GUI from icon, connect to </a:t>
            </a:r>
            <a:r>
              <a:rPr lang="en-US" i="1" dirty="0">
                <a:cs typeface="Courier New" panose="02070309020205020404" pitchFamily="49" charset="0"/>
              </a:rPr>
              <a:t>localhost:44444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Open project </a:t>
            </a:r>
            <a:r>
              <a:rPr lang="en-US" b="1" dirty="0"/>
              <a:t>SESSION2</a:t>
            </a:r>
            <a:r>
              <a:rPr lang="en-US" dirty="0"/>
              <a:t> (from database </a:t>
            </a:r>
            <a:r>
              <a:rPr lang="en-US" b="1" dirty="0"/>
              <a:t>CAS_INTERNAL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KARABO_TEST/MDL/HELLO_WORLD </a:t>
            </a:r>
            <a:r>
              <a:rPr lang="en-US" dirty="0"/>
              <a:t>from</a:t>
            </a:r>
          </a:p>
          <a:p>
            <a:pPr lvl="1"/>
            <a:r>
              <a:rPr lang="en-US" dirty="0"/>
              <a:t>Press execute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dirty="0"/>
              <a:t> slot in Configuration editor </a:t>
            </a:r>
          </a:p>
          <a:p>
            <a:pPr lvl="2"/>
            <a:r>
              <a:rPr lang="en-US" dirty="0"/>
              <a:t>Watch 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</a:t>
            </a:r>
            <a:r>
              <a:rPr lang="en-US" dirty="0"/>
              <a:t> property changes</a:t>
            </a:r>
          </a:p>
        </p:txBody>
      </p:sp>
    </p:spTree>
    <p:extLst>
      <p:ext uri="{BB962C8B-B14F-4D97-AF65-F5344CB8AC3E}">
        <p14:creationId xmlns:p14="http://schemas.microsoft.com/office/powerpoint/2010/main" val="127064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8FB0CD5-4750-4B52-9692-AA0EC517C0D0}"/>
              </a:ext>
            </a:extLst>
          </p:cNvPr>
          <p:cNvSpPr/>
          <p:nvPr/>
        </p:nvSpPr>
        <p:spPr>
          <a:xfrm>
            <a:off x="611189" y="6286500"/>
            <a:ext cx="2393268" cy="375557"/>
          </a:xfrm>
          <a:prstGeom prst="rect">
            <a:avLst/>
          </a:prstGeom>
          <a:solidFill>
            <a:schemeClr val="bg1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C6BBAD-4D0B-4F0B-BFAA-CD69B636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71500"/>
            <a:ext cx="10956924" cy="432707"/>
          </a:xfrm>
        </p:spPr>
        <p:txBody>
          <a:bodyPr/>
          <a:lstStyle/>
          <a:p>
            <a:r>
              <a:rPr lang="en-US" dirty="0"/>
              <a:t>Hands-on: The Device Code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84A5E-82B4-4193-89C3-1FCF2DE77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8" y="1232807"/>
            <a:ext cx="5290457" cy="5293827"/>
          </a:xfrm>
        </p:spPr>
        <p:txBody>
          <a:bodyPr/>
          <a:lstStyle/>
          <a:p>
            <a:r>
              <a:rPr lang="en-US" dirty="0"/>
              <a:t>This is the skeleton – almost as you get it from the templates via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dirty="0"/>
              <a:t>You will now work on your own</a:t>
            </a:r>
          </a:p>
          <a:p>
            <a:pPr lvl="1"/>
            <a:r>
              <a:rPr lang="en-US" dirty="0"/>
              <a:t>Extend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HelloWorld.py</a:t>
            </a:r>
            <a:r>
              <a:rPr lang="en-US" dirty="0"/>
              <a:t> in three exercises.</a:t>
            </a:r>
          </a:p>
          <a:p>
            <a:pPr lvl="1"/>
            <a:r>
              <a:rPr lang="en-US" dirty="0"/>
              <a:t>Then follow more exercises on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MotorProcedure.py</a:t>
            </a:r>
            <a:r>
              <a:rPr lang="en-US" dirty="0"/>
              <a:t>.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Raise your hand if you need help.</a:t>
            </a:r>
          </a:p>
          <a:p>
            <a:pPr lvl="1"/>
            <a:r>
              <a:rPr lang="en-US" dirty="0"/>
              <a:t>To get your code changes active, save and shutdown </a:t>
            </a:r>
            <a:r>
              <a:rPr lang="en-US" b="1" dirty="0" err="1"/>
              <a:t>mdlServer</a:t>
            </a:r>
            <a:r>
              <a:rPr lang="en-US" b="1" dirty="0"/>
              <a:t>/session2_a</a:t>
            </a:r>
          </a:p>
          <a:p>
            <a:r>
              <a:rPr lang="en-US" dirty="0"/>
              <a:t>Not all code needs to be typed by you:</a:t>
            </a:r>
          </a:p>
          <a:p>
            <a:pPr lvl="1"/>
            <a:r>
              <a:rPr lang="en-US" dirty="0"/>
              <a:t>All steps are prepared for you via </a:t>
            </a:r>
            <a:r>
              <a:rPr lang="en-US" i="1" dirty="0"/>
              <a:t>tags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if it complaints since you edited changes:  	first 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stash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nextTag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DEB96-BC53-436C-B208-A4AF19B4A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734" y="644978"/>
            <a:ext cx="6778424" cy="60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87829"/>
            <a:ext cx="10956924" cy="391885"/>
          </a:xfrm>
        </p:spPr>
        <p:txBody>
          <a:bodyPr/>
          <a:lstStyle/>
          <a:p>
            <a:r>
              <a:rPr lang="en-US" dirty="0"/>
              <a:t>Hands-on: Property and Slot with Attributes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053194"/>
            <a:ext cx="11017802" cy="5527220"/>
          </a:xfrm>
        </p:spPr>
        <p:txBody>
          <a:bodyPr/>
          <a:lstStyle/>
          <a:p>
            <a:r>
              <a:rPr lang="en-US" dirty="0"/>
              <a:t>It is good practice to</a:t>
            </a:r>
          </a:p>
          <a:p>
            <a:pPr lvl="1"/>
            <a:r>
              <a:rPr lang="en-US" dirty="0"/>
              <a:t>make properties and slots appear in GUI as full, capitalized words,</a:t>
            </a:r>
          </a:p>
          <a:p>
            <a:pPr lvl="1"/>
            <a:r>
              <a:rPr lang="en-US" dirty="0"/>
              <a:t>add a description,</a:t>
            </a:r>
          </a:p>
          <a:p>
            <a:pPr lvl="1"/>
            <a:r>
              <a:rPr lang="en-US" dirty="0"/>
              <a:t>provide defaults where it makes sense.</a:t>
            </a:r>
          </a:p>
          <a:p>
            <a:r>
              <a:rPr lang="en-US" dirty="0">
                <a:cs typeface="Courier New" panose="02070309020205020404" pitchFamily="49" charset="0"/>
              </a:rPr>
              <a:t>Exercise: 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Add </a:t>
            </a:r>
            <a:r>
              <a:rPr lang="en-US" b="1" dirty="0" err="1">
                <a:cs typeface="Courier New" panose="02070309020205020404" pitchFamily="49" charset="0"/>
              </a:rPr>
              <a:t>displayedName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b="1" dirty="0">
                <a:cs typeface="Courier New" panose="02070309020205020404" pitchFamily="49" charset="0"/>
              </a:rPr>
              <a:t>description</a:t>
            </a:r>
            <a:r>
              <a:rPr lang="en-US" dirty="0">
                <a:cs typeface="Courier New" panose="02070309020205020404" pitchFamily="49" charset="0"/>
              </a:rPr>
              <a:t> attributes to property and slots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and </a:t>
            </a:r>
            <a:r>
              <a:rPr lang="en-US" b="1" dirty="0" err="1">
                <a:cs typeface="Courier New" panose="02070309020205020404" pitchFamily="49" charset="0"/>
              </a:rPr>
              <a:t>defaultValue</a:t>
            </a:r>
            <a:r>
              <a:rPr lang="en-US" dirty="0">
                <a:cs typeface="Courier New" panose="02070309020205020404" pitchFamily="49" charset="0"/>
              </a:rPr>
              <a:t> for property </a:t>
            </a:r>
          </a:p>
          <a:p>
            <a:r>
              <a:rPr lang="en-US" dirty="0">
                <a:cs typeface="Courier New" panose="02070309020205020404" pitchFamily="49" charset="0"/>
              </a:rPr>
              <a:t>Simple hands-on (just to warm up):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2_decorate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See how all but </a:t>
            </a:r>
            <a:r>
              <a:rPr lang="en-US" b="1" dirty="0" err="1">
                <a:cs typeface="Courier New" panose="02070309020205020404" pitchFamily="49" charset="0"/>
              </a:rPr>
              <a:t>displayedName</a:t>
            </a:r>
            <a:r>
              <a:rPr lang="en-US" dirty="0"/>
              <a:t> for slot </a:t>
            </a:r>
            <a:r>
              <a:rPr lang="en-US" b="1" dirty="0"/>
              <a:t>hello</a:t>
            </a:r>
            <a:r>
              <a:rPr lang="en-US" dirty="0"/>
              <a:t> is achieved</a:t>
            </a:r>
          </a:p>
          <a:p>
            <a:pPr lvl="2"/>
            <a:r>
              <a:rPr lang="en-US" dirty="0"/>
              <a:t>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1_initHello 2_decorate</a:t>
            </a:r>
          </a:p>
          <a:p>
            <a:pPr lvl="1"/>
            <a:r>
              <a:rPr lang="en-US" dirty="0"/>
              <a:t>Start device again and try out (Do not forget to restart the server!)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Edit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HelloWorld.py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Add the missing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displayedName</a:t>
            </a:r>
            <a:r>
              <a:rPr lang="en-US" dirty="0">
                <a:cs typeface="Courier New" panose="02070309020205020404" pitchFamily="49" charset="0"/>
              </a:rPr>
              <a:t> (e.g. “Hello Procedure”) for slot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2_decorate 2_decorate_done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Try out the device after your changes!</a:t>
            </a:r>
          </a:p>
        </p:txBody>
      </p:sp>
    </p:spTree>
    <p:extLst>
      <p:ext uri="{BB962C8B-B14F-4D97-AF65-F5344CB8AC3E}">
        <p14:creationId xmlns:p14="http://schemas.microsoft.com/office/powerpoint/2010/main" val="121209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22515"/>
            <a:ext cx="10956924" cy="344588"/>
          </a:xfrm>
        </p:spPr>
        <p:txBody>
          <a:bodyPr/>
          <a:lstStyle/>
          <a:p>
            <a:r>
              <a:rPr lang="en-US" dirty="0"/>
              <a:t>Hands-on: State Handling for Slots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930729"/>
            <a:ext cx="11017802" cy="5617028"/>
          </a:xfrm>
        </p:spPr>
        <p:txBody>
          <a:bodyPr/>
          <a:lstStyle/>
          <a:p>
            <a:r>
              <a:rPr lang="en-US" dirty="0"/>
              <a:t>Karabo devices should be in a well defined </a:t>
            </a:r>
            <a:r>
              <a:rPr lang="en-US" i="1" dirty="0"/>
              <a:t>state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UNKNOWN</a:t>
            </a:r>
            <a:r>
              <a:rPr lang="en-US" dirty="0"/>
              <a:t> (the default) means: lost contact to resources, e.g. hardware</a:t>
            </a:r>
          </a:p>
          <a:p>
            <a:pPr lvl="1"/>
            <a:r>
              <a:rPr lang="en-US" dirty="0"/>
              <a:t>The device base class defines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</a:t>
            </a:r>
          </a:p>
          <a:p>
            <a:pPr lvl="2"/>
            <a:r>
              <a:rPr lang="en-US" dirty="0"/>
              <a:t>Predefined (long…) list: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State.OFF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State.MOVING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lvl="1"/>
            <a:r>
              <a:rPr lang="en-US" dirty="0"/>
              <a:t>Depending on its state, actions on the device are allowed or not</a:t>
            </a:r>
          </a:p>
          <a:p>
            <a:r>
              <a:rPr lang="en-US" dirty="0">
                <a:cs typeface="Courier New" panose="02070309020205020404" pitchFamily="49" charset="0"/>
              </a:rPr>
              <a:t>Exercise: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Set device to </a:t>
            </a:r>
            <a:r>
              <a:rPr lang="en-US" b="1" dirty="0">
                <a:cs typeface="Courier New" panose="02070309020205020404" pitchFamily="49" charset="0"/>
              </a:rPr>
              <a:t>OFF</a:t>
            </a:r>
            <a:r>
              <a:rPr lang="en-US" dirty="0">
                <a:cs typeface="Courier New" panose="02070309020205020404" pitchFamily="49" charset="0"/>
              </a:rPr>
              <a:t> (or </a:t>
            </a:r>
            <a:r>
              <a:rPr lang="en-US" b="1" dirty="0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) in the beginning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Add slots </a:t>
            </a:r>
            <a:r>
              <a:rPr lang="en-US" b="1" dirty="0">
                <a:cs typeface="Courier New" panose="02070309020205020404" pitchFamily="49" charset="0"/>
              </a:rPr>
              <a:t>off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 that switch to the corresponding states </a:t>
            </a:r>
            <a:r>
              <a:rPr lang="en-US" b="1" dirty="0">
                <a:cs typeface="Courier New" panose="02070309020205020404" pitchFamily="49" charset="0"/>
              </a:rPr>
              <a:t>OFF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b="1" dirty="0">
                <a:cs typeface="Courier New" panose="02070309020205020404" pitchFamily="49" charset="0"/>
              </a:rPr>
              <a:t>ON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But define </a:t>
            </a:r>
            <a:r>
              <a:rPr lang="en-US" b="1" dirty="0" err="1">
                <a:cs typeface="Courier New" panose="02070309020205020404" pitchFamily="49" charset="0"/>
              </a:rPr>
              <a:t>allowedStates</a:t>
            </a:r>
            <a:r>
              <a:rPr lang="en-US" dirty="0">
                <a:cs typeface="Courier New" panose="02070309020205020404" pitchFamily="49" charset="0"/>
              </a:rPr>
              <a:t> such that </a:t>
            </a:r>
            <a:r>
              <a:rPr lang="en-US" b="1" dirty="0">
                <a:cs typeface="Courier New" panose="02070309020205020404" pitchFamily="49" charset="0"/>
              </a:rPr>
              <a:t>off</a:t>
            </a:r>
            <a:r>
              <a:rPr lang="en-US" dirty="0">
                <a:cs typeface="Courier New" panose="02070309020205020404" pitchFamily="49" charset="0"/>
              </a:rPr>
              <a:t> slot can only be called if in </a:t>
            </a:r>
            <a:r>
              <a:rPr lang="en-US" b="1" dirty="0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 state and vice versa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Also </a:t>
            </a:r>
            <a:r>
              <a:rPr lang="en-US" b="1" dirty="0">
                <a:cs typeface="Courier New" panose="02070309020205020404" pitchFamily="49" charset="0"/>
              </a:rPr>
              <a:t>hello</a:t>
            </a:r>
            <a:r>
              <a:rPr lang="en-US" dirty="0">
                <a:cs typeface="Courier New" panose="02070309020205020404" pitchFamily="49" charset="0"/>
              </a:rPr>
              <a:t> slot should only be callable in </a:t>
            </a:r>
            <a:r>
              <a:rPr lang="en-US" b="1" dirty="0">
                <a:cs typeface="Courier New" panose="02070309020205020404" pitchFamily="49" charset="0"/>
              </a:rPr>
              <a:t>ON</a:t>
            </a:r>
            <a:r>
              <a:rPr lang="en-US" dirty="0">
                <a:cs typeface="Courier New" panose="02070309020205020404" pitchFamily="49" charset="0"/>
              </a:rPr>
              <a:t> state</a:t>
            </a:r>
          </a:p>
          <a:p>
            <a:pPr lvl="1"/>
            <a:r>
              <a:rPr lang="en-US" dirty="0"/>
              <a:t>See how that is achieved for all but the </a:t>
            </a:r>
            <a:r>
              <a:rPr lang="en-US" b="1" dirty="0"/>
              <a:t>on</a:t>
            </a:r>
            <a:r>
              <a:rPr lang="en-US" dirty="0"/>
              <a:t> slot</a:t>
            </a:r>
          </a:p>
          <a:p>
            <a:pPr lvl="2"/>
            <a:r>
              <a:rPr lang="en-US" dirty="0"/>
              <a:t>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2_decorate_done 3_states</a:t>
            </a:r>
          </a:p>
          <a:p>
            <a:r>
              <a:rPr lang="en-US" dirty="0">
                <a:cs typeface="Courier New" panose="02070309020205020404" pitchFamily="49" charset="0"/>
              </a:rPr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3_states </a:t>
            </a:r>
            <a:r>
              <a:rPr lang="en-US" dirty="0">
                <a:cs typeface="Courier New" panose="02070309020205020404" pitchFamily="49" charset="0"/>
              </a:rPr>
              <a:t>(if git complains since you edited: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stash </a:t>
            </a:r>
            <a:r>
              <a:rPr lang="en-US" dirty="0">
                <a:cs typeface="Courier New" panose="02070309020205020404" pitchFamily="49" charset="0"/>
              </a:rPr>
              <a:t>before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Restart device, try out and add the missing </a:t>
            </a:r>
            <a:r>
              <a:rPr lang="en-US" b="1" dirty="0">
                <a:cs typeface="Courier New" panose="02070309020205020404" pitchFamily="49" charset="0"/>
              </a:rPr>
              <a:t>on </a:t>
            </a:r>
            <a:r>
              <a:rPr lang="en-US" dirty="0">
                <a:cs typeface="Courier New" panose="02070309020205020404" pitchFamily="49" charset="0"/>
              </a:rPr>
              <a:t>slot (</a:t>
            </a:r>
            <a:r>
              <a:rPr lang="en-US" dirty="0"/>
              <a:t>Do not forget to restart the server!)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3_states 3_states_done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</p:txBody>
      </p:sp>
    </p:spTree>
    <p:extLst>
      <p:ext uri="{BB962C8B-B14F-4D97-AF65-F5344CB8AC3E}">
        <p14:creationId xmlns:p14="http://schemas.microsoft.com/office/powerpoint/2010/main" val="3236917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Reconfigurable Properties with State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4815240"/>
          </a:xfrm>
        </p:spPr>
        <p:txBody>
          <a:bodyPr/>
          <a:lstStyle/>
          <a:p>
            <a:r>
              <a:rPr lang="en-US" dirty="0"/>
              <a:t>So far, our property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 </a:t>
            </a:r>
            <a:r>
              <a:rPr lang="en-US" dirty="0"/>
              <a:t>could only be set from inside device code (since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US" dirty="0"/>
              <a:t>)</a:t>
            </a:r>
          </a:p>
          <a:p>
            <a:r>
              <a:rPr lang="en-US" dirty="0"/>
              <a:t>Exercise: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explicitly mark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 </a:t>
            </a:r>
            <a:r>
              <a:rPr lang="en-US" dirty="0"/>
              <a:t>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reconfigurable</a:t>
            </a:r>
            <a:r>
              <a:rPr lang="en-US" dirty="0"/>
              <a:t> at run time</a:t>
            </a:r>
            <a:br>
              <a:rPr lang="en-US" dirty="0"/>
            </a:br>
            <a:r>
              <a:rPr lang="en-US" dirty="0"/>
              <a:t>(that would have been the MDL default…),</a:t>
            </a:r>
          </a:p>
          <a:p>
            <a:pPr lvl="1"/>
            <a:r>
              <a:rPr lang="en-US" dirty="0"/>
              <a:t>but only if in state </a:t>
            </a:r>
            <a:r>
              <a:rPr lang="en-US" b="1" dirty="0"/>
              <a:t>OFF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/>
              <a:t>Hands-on:</a:t>
            </a:r>
          </a:p>
          <a:p>
            <a:pPr lvl="1"/>
            <a:r>
              <a:rPr lang="en-US" dirty="0"/>
              <a:t>See how making it reconfigurable is achieved</a:t>
            </a:r>
          </a:p>
          <a:p>
            <a:pPr lvl="2"/>
            <a:r>
              <a:rPr lang="en-US" dirty="0"/>
              <a:t>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3_states_done 4_reconfig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4_reconfig </a:t>
            </a:r>
            <a:r>
              <a:rPr lang="en-US" dirty="0"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stash</a:t>
            </a:r>
            <a:r>
              <a:rPr lang="en-US" dirty="0">
                <a:cs typeface="Courier New" panose="02070309020205020404" pitchFamily="49" charset="0"/>
              </a:rPr>
              <a:t> before?)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Try out and add the restriction of the </a:t>
            </a:r>
            <a:r>
              <a:rPr lang="en-US" b="1" dirty="0">
                <a:cs typeface="Courier New" panose="02070309020205020404" pitchFamily="49" charset="0"/>
              </a:rPr>
              <a:t>OFF</a:t>
            </a:r>
            <a:r>
              <a:rPr lang="en-US" dirty="0">
                <a:cs typeface="Courier New" panose="02070309020205020404" pitchFamily="49" charset="0"/>
              </a:rPr>
              <a:t> state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4_reconfig 4_reconfig_done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</p:txBody>
      </p:sp>
    </p:spTree>
    <p:extLst>
      <p:ext uri="{BB962C8B-B14F-4D97-AF65-F5344CB8AC3E}">
        <p14:creationId xmlns:p14="http://schemas.microsoft.com/office/powerpoint/2010/main" val="242193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8F73-3874-41D9-99A6-C7B08BDCD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2000250"/>
            <a:ext cx="10944224" cy="3913189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H</a:t>
            </a:r>
            <a:r>
              <a:rPr lang="de-DE" sz="7200" b="1" dirty="0" err="1"/>
              <a:t>ands</a:t>
            </a:r>
            <a:r>
              <a:rPr lang="de-DE" sz="7200" b="1" dirty="0"/>
              <a:t>-On</a:t>
            </a:r>
          </a:p>
          <a:p>
            <a:pPr marL="0" indent="0" algn="ctr">
              <a:buNone/>
            </a:pPr>
            <a:r>
              <a:rPr lang="de-DE" sz="72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09435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More on States and Slots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4815240"/>
          </a:xfrm>
        </p:spPr>
        <p:txBody>
          <a:bodyPr/>
          <a:lstStyle/>
          <a:p>
            <a:r>
              <a:rPr lang="en-US" dirty="0"/>
              <a:t>So far, our slots did not do much:</a:t>
            </a:r>
          </a:p>
          <a:p>
            <a:pPr lvl="1"/>
            <a:r>
              <a:rPr lang="en-US" dirty="0"/>
              <a:t>Their execution did not take long</a:t>
            </a:r>
          </a:p>
          <a:p>
            <a:pPr lvl="1"/>
            <a:r>
              <a:rPr lang="en-US" dirty="0"/>
              <a:t>and therefore their success (or failure) was quickly reported to the GUI (or whoever called them)</a:t>
            </a:r>
          </a:p>
          <a:p>
            <a:r>
              <a:rPr lang="en-US" dirty="0"/>
              <a:t>A procedure is different by nature:</a:t>
            </a:r>
          </a:p>
          <a:p>
            <a:pPr lvl="1"/>
            <a:r>
              <a:rPr lang="en-US" dirty="0"/>
              <a:t>First do something, then another thing, then wait a bit and finally do a third thing, …</a:t>
            </a:r>
          </a:p>
          <a:p>
            <a:pPr lvl="1"/>
            <a:r>
              <a:rPr lang="en-US" dirty="0"/>
              <a:t>If all this is directly programmed into a slot, it would time out</a:t>
            </a:r>
          </a:p>
          <a:p>
            <a:pPr lvl="2"/>
            <a:r>
              <a:rPr lang="en-US" dirty="0"/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MacroSlot</a:t>
            </a:r>
            <a:r>
              <a:rPr lang="en-US" dirty="0"/>
              <a:t> used in macros, the timeout is essentially swallowed</a:t>
            </a:r>
          </a:p>
          <a:p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Longer procedures (even like simple motor movement) have this pattern in Karabo:</a:t>
            </a:r>
          </a:p>
          <a:p>
            <a:pPr lvl="1"/>
            <a:r>
              <a:rPr lang="en-US" dirty="0"/>
              <a:t>A slot only </a:t>
            </a:r>
            <a:r>
              <a:rPr lang="en-US" i="1" dirty="0"/>
              <a:t>triggers</a:t>
            </a:r>
            <a:r>
              <a:rPr lang="en-US" dirty="0"/>
              <a:t> the procedure, i.e.</a:t>
            </a:r>
          </a:p>
          <a:p>
            <a:pPr lvl="2"/>
            <a:r>
              <a:rPr lang="en-US" i="1" dirty="0"/>
              <a:t>switches</a:t>
            </a:r>
            <a:r>
              <a:rPr lang="en-US" dirty="0"/>
              <a:t> to some </a:t>
            </a:r>
            <a:r>
              <a:rPr lang="en-US" b="1" dirty="0"/>
              <a:t>“*ING</a:t>
            </a:r>
            <a:r>
              <a:rPr lang="en-US" dirty="0"/>
              <a:t>” state (e.g. </a:t>
            </a:r>
            <a:r>
              <a:rPr lang="en-US" b="1" dirty="0"/>
              <a:t>MOVING</a:t>
            </a:r>
            <a:r>
              <a:rPr lang="en-US" dirty="0"/>
              <a:t>, </a:t>
            </a:r>
            <a:r>
              <a:rPr lang="en-US" b="1" dirty="0"/>
              <a:t>PROCESSING</a:t>
            </a:r>
            <a:r>
              <a:rPr lang="en-US" dirty="0"/>
              <a:t>, </a:t>
            </a:r>
            <a:r>
              <a:rPr lang="en-US" b="1" dirty="0"/>
              <a:t>CHANGING</a:t>
            </a:r>
            <a:r>
              <a:rPr lang="en-US" dirty="0"/>
              <a:t>, </a:t>
            </a:r>
            <a:r>
              <a:rPr lang="en-US" b="1" dirty="0"/>
              <a:t>STARTING</a:t>
            </a:r>
            <a:r>
              <a:rPr lang="en-US" dirty="0"/>
              <a:t>, …)</a:t>
            </a:r>
          </a:p>
          <a:p>
            <a:pPr lvl="2"/>
            <a:r>
              <a:rPr lang="en-US" dirty="0"/>
              <a:t>and </a:t>
            </a:r>
            <a:r>
              <a:rPr lang="en-US" i="1" dirty="0"/>
              <a:t>triggers</a:t>
            </a:r>
            <a:r>
              <a:rPr lang="en-US" dirty="0"/>
              <a:t> the procedure, i.e. in MDL puts it into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endParaRPr lang="en-US" dirty="0"/>
          </a:p>
          <a:p>
            <a:pPr lvl="1"/>
            <a:r>
              <a:rPr lang="en-US" dirty="0"/>
              <a:t>If procedure done, leave “</a:t>
            </a:r>
            <a:r>
              <a:rPr lang="en-US" b="1" dirty="0"/>
              <a:t>*ING</a:t>
            </a:r>
            <a:r>
              <a:rPr lang="en-US" dirty="0"/>
              <a:t>” state again</a:t>
            </a:r>
          </a:p>
          <a:p>
            <a:pPr lvl="2"/>
            <a:r>
              <a:rPr lang="en-US" dirty="0"/>
              <a:t>Often to the state in which the slot can again be executed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4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Python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asyncio</a:t>
            </a:r>
            <a:r>
              <a:rPr lang="en-US" dirty="0"/>
              <a:t> as Foundation of the Karabo </a:t>
            </a:r>
            <a:r>
              <a:rPr lang="en-US" dirty="0" err="1"/>
              <a:t>Middlelayer</a:t>
            </a:r>
            <a:r>
              <a:rPr lang="en-US" dirty="0"/>
              <a:t> API 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dirty="0"/>
              <a:t>This tutorial is about writing a Karabo device using the </a:t>
            </a:r>
            <a:r>
              <a:rPr lang="en-US" dirty="0" err="1"/>
              <a:t>Middlelayer</a:t>
            </a:r>
            <a:r>
              <a:rPr lang="en-US" dirty="0"/>
              <a:t> (MDL) API</a:t>
            </a:r>
          </a:p>
          <a:p>
            <a:pPr lvl="1"/>
            <a:r>
              <a:rPr lang="en-US" dirty="0"/>
              <a:t>MDL is written in Python,</a:t>
            </a:r>
          </a:p>
          <a:p>
            <a:pPr lvl="1"/>
            <a:r>
              <a:rPr lang="en-US" dirty="0"/>
              <a:t>Largely relying on the advanced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asyncio</a:t>
            </a:r>
            <a:r>
              <a:rPr lang="en-US" dirty="0"/>
              <a:t> package – main take away: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coroutines, declared with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async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(..):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to directly execute them, call with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(arguments)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(for experts: or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gather,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allCompleted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background</a:t>
            </a:r>
            <a:r>
              <a:rPr lang="en-US" dirty="0">
                <a:cs typeface="Courier New" panose="02070309020205020404" pitchFamily="49" charset="0"/>
              </a:rPr>
              <a:t>, etc.)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Technically, this allows cooperative multi-tasking in a single thread: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at any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dirty="0">
                <a:cs typeface="Courier New" panose="02070309020205020404" pitchFamily="49" charset="0"/>
              </a:rPr>
              <a:t>, other code can be executed before your coroutine continues</a:t>
            </a:r>
          </a:p>
          <a:p>
            <a:r>
              <a:rPr lang="en-US" dirty="0">
                <a:cs typeface="Courier New" panose="02070309020205020404" pitchFamily="49" charset="0"/>
              </a:rPr>
              <a:t>Note that also macros are based on MDL, but hide the async nature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“</a:t>
            </a:r>
            <a:r>
              <a:rPr lang="en-US" dirty="0" err="1">
                <a:cs typeface="Courier New" panose="02070309020205020404" pitchFamily="49" charset="0"/>
              </a:rPr>
              <a:t>Synchronised</a:t>
            </a:r>
            <a:r>
              <a:rPr lang="en-US" dirty="0">
                <a:cs typeface="Courier New" panose="02070309020205020404" pitchFamily="49" charset="0"/>
              </a:rPr>
              <a:t> coroutines” (a Karabo feature of many Karabo methods)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just work without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dirty="0">
                <a:cs typeface="Courier New" panose="02070309020205020404" pitchFamily="49" charset="0"/>
              </a:rPr>
              <a:t> if used in a normal method (i.e. </a:t>
            </a:r>
            <a:r>
              <a:rPr lang="en-US" i="1" dirty="0">
                <a:cs typeface="Courier New" panose="02070309020205020404" pitchFamily="49" charset="0"/>
              </a:rPr>
              <a:t>not</a:t>
            </a:r>
            <a:r>
              <a:rPr lang="en-US" dirty="0">
                <a:cs typeface="Courier New" panose="02070309020205020404" pitchFamily="49" charset="0"/>
              </a:rPr>
              <a:t> in a coroutine),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but if used in a coroutine,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dirty="0">
                <a:cs typeface="Courier New" panose="02070309020205020404" pitchFamily="49" charset="0"/>
              </a:rPr>
              <a:t> has to be added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cs typeface="Courier New" panose="02070309020205020404" pitchFamily="49" charset="0"/>
              </a:rPr>
              <a:t>Caveat</a:t>
            </a:r>
            <a:r>
              <a:rPr lang="en-US" dirty="0">
                <a:cs typeface="Courier New" panose="02070309020205020404" pitchFamily="49" charset="0"/>
              </a:rPr>
              <a:t> when converting a macro to a device!)</a:t>
            </a:r>
          </a:p>
        </p:txBody>
      </p:sp>
    </p:spTree>
    <p:extLst>
      <p:ext uri="{BB962C8B-B14F-4D97-AF65-F5344CB8AC3E}">
        <p14:creationId xmlns:p14="http://schemas.microsoft.com/office/powerpoint/2010/main" val="14065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Simple Motor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7"/>
            <a:ext cx="11017802" cy="5086349"/>
          </a:xfrm>
        </p:spPr>
        <p:txBody>
          <a:bodyPr/>
          <a:lstStyle/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A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MotorProcedure</a:t>
            </a:r>
            <a:r>
              <a:rPr lang="en-US" dirty="0"/>
              <a:t> device 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~/karabo/devices/karaboWorkshop/src/karaboWorkshop/MotorProcedure.py</a:t>
            </a:r>
            <a:endParaRPr lang="en-US" dirty="0"/>
          </a:p>
          <a:p>
            <a:pPr lvl="1"/>
            <a:r>
              <a:rPr lang="en-US" dirty="0"/>
              <a:t>Its slot </a:t>
            </a:r>
            <a:r>
              <a:rPr lang="en-US" b="1" dirty="0" err="1"/>
              <a:t>moveMotor</a:t>
            </a:r>
            <a:endParaRPr lang="en-US" b="1" dirty="0"/>
          </a:p>
          <a:p>
            <a:pPr lvl="2"/>
            <a:r>
              <a:rPr lang="en-US" dirty="0"/>
              <a:t>connects to another device,</a:t>
            </a:r>
          </a:p>
          <a:p>
            <a:pPr lvl="2"/>
            <a:r>
              <a:rPr lang="en-US" dirty="0"/>
              <a:t>sets its </a:t>
            </a:r>
            <a:r>
              <a:rPr lang="en-US" b="1" dirty="0" err="1"/>
              <a:t>targetPosition</a:t>
            </a:r>
            <a:r>
              <a:rPr lang="en-US" dirty="0"/>
              <a:t>,</a:t>
            </a:r>
          </a:p>
          <a:p>
            <a:pPr lvl="2"/>
            <a:r>
              <a:rPr lang="en-US" dirty="0"/>
              <a:t>lets it </a:t>
            </a:r>
            <a:r>
              <a:rPr lang="en-US" b="1" dirty="0"/>
              <a:t>move</a:t>
            </a:r>
            <a:r>
              <a:rPr lang="en-US" dirty="0"/>
              <a:t>,</a:t>
            </a:r>
            <a:endParaRPr lang="en-US" b="1" dirty="0"/>
          </a:p>
          <a:p>
            <a:pPr lvl="2"/>
            <a:r>
              <a:rPr lang="en-US" dirty="0"/>
              <a:t>and waits until motor movement is done (i.e. motor not in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State.MOVING</a:t>
            </a:r>
            <a:r>
              <a:rPr lang="en-US" dirty="0"/>
              <a:t> anymore)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dirty="0"/>
              <a:t>Start device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KARABO_TEST/MOTOR/X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from project </a:t>
            </a:r>
            <a:r>
              <a:rPr lang="en-US" b="1" dirty="0"/>
              <a:t>SESSION_2</a:t>
            </a:r>
          </a:p>
          <a:p>
            <a:pPr lvl="1"/>
            <a:r>
              <a:rPr lang="en-US" dirty="0"/>
              <a:t>Look at source code and the interplay between slot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moveMotor</a:t>
            </a:r>
            <a:r>
              <a:rPr lang="en-US" dirty="0"/>
              <a:t> and method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motor_procedure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Add the three missing steps and try out (tip: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waitUntil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dirty="0">
                <a:cs typeface="Courier New" panose="02070309020205020404" pitchFamily="49" charset="0"/>
              </a:rPr>
              <a:t>)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You may monitor a bit what goes on with the scene </a:t>
            </a:r>
            <a:r>
              <a:rPr lang="en-US" b="1" dirty="0" err="1">
                <a:cs typeface="Courier New" panose="02070309020205020404" pitchFamily="49" charset="0"/>
              </a:rPr>
              <a:t>SteerMotor</a:t>
            </a:r>
            <a:br>
              <a:rPr lang="en-US" b="1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(not everything on the scene is already available)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4_reconfig_done 5_simple_done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</p:txBody>
      </p:sp>
    </p:spTree>
    <p:extLst>
      <p:ext uri="{BB962C8B-B14F-4D97-AF65-F5344CB8AC3E}">
        <p14:creationId xmlns:p14="http://schemas.microsoft.com/office/powerpoint/2010/main" val="248085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Monitoring Another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4815240"/>
          </a:xfrm>
        </p:spPr>
        <p:txBody>
          <a:bodyPr/>
          <a:lstStyle/>
          <a:p>
            <a:r>
              <a:rPr lang="en-US" dirty="0"/>
              <a:t>A device may want to constantly monitor another device and react on changes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Extend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MotorProcedure</a:t>
            </a:r>
            <a:r>
              <a:rPr lang="en-US" dirty="0"/>
              <a:t> device:</a:t>
            </a:r>
          </a:p>
          <a:p>
            <a:pPr lvl="2"/>
            <a:r>
              <a:rPr lang="en-US" dirty="0"/>
              <a:t>add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property </a:t>
            </a:r>
            <a:r>
              <a:rPr lang="en-US" b="1" dirty="0" err="1"/>
              <a:t>distanceToTarget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add a coroutine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monitor_task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put that into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dirty="0"/>
              <a:t> (in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onInitialization</a:t>
            </a:r>
            <a:r>
              <a:rPr lang="en-US" dirty="0"/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monitor_task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should</a:t>
            </a:r>
          </a:p>
          <a:p>
            <a:pPr lvl="2"/>
            <a:r>
              <a:rPr lang="en-US" dirty="0"/>
              <a:t>connect to the motor device,</a:t>
            </a:r>
          </a:p>
          <a:p>
            <a:pPr lvl="2"/>
            <a:r>
              <a:rPr lang="en-US" dirty="0"/>
              <a:t>whenever its </a:t>
            </a:r>
            <a:r>
              <a:rPr lang="en-US" b="1" dirty="0" err="1"/>
              <a:t>targetPosition</a:t>
            </a:r>
            <a:r>
              <a:rPr lang="en-US" dirty="0"/>
              <a:t> or </a:t>
            </a:r>
            <a:r>
              <a:rPr lang="en-US" b="1" dirty="0" err="1"/>
              <a:t>actualPosition</a:t>
            </a:r>
            <a:r>
              <a:rPr lang="en-US" dirty="0"/>
              <a:t> change, assign the difference to</a:t>
            </a:r>
            <a:r>
              <a:rPr lang="en-US" b="1" dirty="0"/>
              <a:t> </a:t>
            </a:r>
            <a:r>
              <a:rPr lang="en-US" b="1" dirty="0" err="1"/>
              <a:t>distanceToTarget</a:t>
            </a:r>
            <a:endParaRPr lang="en-US" b="1" dirty="0"/>
          </a:p>
          <a:p>
            <a:r>
              <a:rPr lang="en-US" dirty="0"/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5_simple_done</a:t>
            </a:r>
            <a:endParaRPr lang="en-US" dirty="0"/>
          </a:p>
          <a:p>
            <a:pPr lvl="1"/>
            <a:r>
              <a:rPr lang="en-US" dirty="0"/>
              <a:t>Try to implement this (</a:t>
            </a:r>
            <a:r>
              <a:rPr lang="en-US" dirty="0" err="1"/>
              <a:t>tipp</a:t>
            </a:r>
            <a:r>
              <a:rPr lang="en-US" dirty="0"/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waitUntilNew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(..)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5_simple_done 6_monitor_done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6_monitor_done</a:t>
            </a:r>
            <a:r>
              <a:rPr lang="en-US" dirty="0">
                <a:cs typeface="Courier New" panose="02070309020205020404" pitchFamily="49" charset="0"/>
              </a:rPr>
              <a:t>, try out and  investigate</a:t>
            </a:r>
          </a:p>
        </p:txBody>
      </p:sp>
    </p:spTree>
    <p:extLst>
      <p:ext uri="{BB962C8B-B14F-4D97-AF65-F5344CB8AC3E}">
        <p14:creationId xmlns:p14="http://schemas.microsoft.com/office/powerpoint/2010/main" val="3165211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Extend Motor Procedure to Three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4815240"/>
          </a:xfrm>
        </p:spPr>
        <p:txBody>
          <a:bodyPr/>
          <a:lstStyle/>
          <a:p>
            <a:r>
              <a:rPr lang="en-US" dirty="0"/>
              <a:t>So far we just moved the motor</a:t>
            </a:r>
          </a:p>
          <a:p>
            <a:pPr lvl="1"/>
            <a:r>
              <a:rPr lang="en-US" dirty="0"/>
              <a:t>Could have done using the motor directly.</a:t>
            </a:r>
          </a:p>
          <a:p>
            <a:pPr lvl="1"/>
            <a:r>
              <a:rPr lang="en-US" dirty="0"/>
              <a:t>Now let’s have more steps in our procedure!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Extend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motor_procedure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</a:t>
            </a:r>
          </a:p>
          <a:p>
            <a:pPr lvl="2"/>
            <a:r>
              <a:rPr lang="en-US" dirty="0"/>
              <a:t>cache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actualPosition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targetVelocity</a:t>
            </a:r>
            <a:r>
              <a:rPr lang="en-US" dirty="0">
                <a:cs typeface="Courier New" panose="02070309020205020404" pitchFamily="49" charset="0"/>
              </a:rPr>
              <a:t> of the motor</a:t>
            </a:r>
            <a:r>
              <a:rPr lang="en-US" dirty="0"/>
              <a:t>,</a:t>
            </a:r>
          </a:p>
          <a:p>
            <a:pPr lvl="2"/>
            <a:r>
              <a:rPr lang="en-US" dirty="0"/>
              <a:t>after first movement,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sleep</a:t>
            </a:r>
            <a:r>
              <a:rPr lang="en-US" dirty="0"/>
              <a:t> 5 seconds, move back at half speed, reset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targetVelocity</a:t>
            </a:r>
            <a:endParaRPr lang="en-US" dirty="0"/>
          </a:p>
          <a:p>
            <a:pPr lvl="2"/>
            <a:r>
              <a:rPr lang="en-US" dirty="0"/>
              <a:t>(Extra: inform operators about what is going on by updating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self.status</a:t>
            </a:r>
            <a:r>
              <a:rPr lang="en-US" dirty="0"/>
              <a:t>)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6_monitor_done</a:t>
            </a:r>
            <a:endParaRPr lang="en-US" dirty="0"/>
          </a:p>
          <a:p>
            <a:pPr lvl="1"/>
            <a:r>
              <a:rPr lang="en-US" dirty="0"/>
              <a:t>Try to implement exercise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6_monitor_done 7_3steps_done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7_3steps_done</a:t>
            </a:r>
            <a:r>
              <a:rPr lang="en-US" dirty="0">
                <a:cs typeface="Courier New" panose="02070309020205020404" pitchFamily="49" charset="0"/>
              </a:rPr>
              <a:t>, try out and  investigate</a:t>
            </a:r>
          </a:p>
        </p:txBody>
      </p:sp>
    </p:spTree>
    <p:extLst>
      <p:ext uri="{BB962C8B-B14F-4D97-AF65-F5344CB8AC3E}">
        <p14:creationId xmlns:p14="http://schemas.microsoft.com/office/powerpoint/2010/main" val="2075304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Cancel a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5225142"/>
          </a:xfrm>
        </p:spPr>
        <p:txBody>
          <a:bodyPr/>
          <a:lstStyle/>
          <a:p>
            <a:r>
              <a:rPr lang="en-US" dirty="0"/>
              <a:t>While a long running procedure executes, you may notice that things go wrong</a:t>
            </a:r>
          </a:p>
          <a:p>
            <a:pPr lvl="1"/>
            <a:r>
              <a:rPr lang="en-US" dirty="0"/>
              <a:t>We need something to cancel the procedure! 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en-US" dirty="0"/>
              <a:t> actually returns a </a:t>
            </a:r>
            <a:r>
              <a:rPr lang="en-US" i="1" dirty="0"/>
              <a:t>future</a:t>
            </a:r>
            <a:r>
              <a:rPr lang="en-US" dirty="0"/>
              <a:t> with that one can handle an ongoing procedure</a:t>
            </a:r>
          </a:p>
          <a:p>
            <a:pPr lvl="1"/>
            <a:r>
              <a:rPr lang="en-US" dirty="0"/>
              <a:t>Keep track of that in a member variable (e.g.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self.task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slot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cancelMoveMotor</a:t>
            </a:r>
            <a:r>
              <a:rPr lang="en-US" dirty="0"/>
              <a:t> that </a:t>
            </a:r>
          </a:p>
          <a:p>
            <a:pPr lvl="2"/>
            <a:r>
              <a:rPr lang="en-US" dirty="0"/>
              <a:t>has the proper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allowedStates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calls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cancel()</a:t>
            </a:r>
            <a:r>
              <a:rPr lang="en-US" dirty="0"/>
              <a:t> of the </a:t>
            </a:r>
            <a:r>
              <a:rPr lang="en-US" i="1" dirty="0"/>
              <a:t>future</a:t>
            </a:r>
            <a:r>
              <a:rPr lang="en-US" dirty="0"/>
              <a:t> (and resets the holding the variable)</a:t>
            </a:r>
          </a:p>
          <a:p>
            <a:pPr lvl="2"/>
            <a:r>
              <a:rPr lang="en-US" dirty="0"/>
              <a:t>resets the state of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MotorProcedure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State.ON</a:t>
            </a:r>
            <a:endParaRPr lang="en-US" dirty="0"/>
          </a:p>
          <a:p>
            <a:pPr lvl="2"/>
            <a:r>
              <a:rPr lang="en-US" dirty="0"/>
              <a:t>(Extra: inform operators about cancellation by updating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self.status</a:t>
            </a:r>
            <a:r>
              <a:rPr lang="en-US" dirty="0"/>
              <a:t>)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7_3steps_done</a:t>
            </a:r>
            <a:endParaRPr lang="en-US" dirty="0"/>
          </a:p>
          <a:p>
            <a:pPr lvl="1"/>
            <a:r>
              <a:rPr lang="en-US" dirty="0"/>
              <a:t>Try to implement this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 7_3steps_done 8_cancel_done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8_cancel_done</a:t>
            </a:r>
            <a:r>
              <a:rPr lang="en-US" dirty="0">
                <a:cs typeface="Courier New" panose="02070309020205020404" pitchFamily="49" charset="0"/>
              </a:rPr>
              <a:t>, try out and  investigate</a:t>
            </a:r>
          </a:p>
        </p:txBody>
      </p:sp>
    </p:spTree>
    <p:extLst>
      <p:ext uri="{BB962C8B-B14F-4D97-AF65-F5344CB8AC3E}">
        <p14:creationId xmlns:p14="http://schemas.microsoft.com/office/powerpoint/2010/main" val="2904254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Make the Cancel Clean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5225142"/>
          </a:xfrm>
        </p:spPr>
        <p:txBody>
          <a:bodyPr/>
          <a:lstStyle/>
          <a:p>
            <a:r>
              <a:rPr lang="en-US" dirty="0"/>
              <a:t>Did you notice:</a:t>
            </a:r>
          </a:p>
          <a:p>
            <a:pPr lvl="1"/>
            <a:r>
              <a:rPr lang="en-US" dirty="0"/>
              <a:t>When we cancel our procedure while the motor moves, the motor just goes on!</a:t>
            </a:r>
          </a:p>
          <a:p>
            <a:pPr lvl="1"/>
            <a:r>
              <a:rPr lang="en-US" dirty="0"/>
              <a:t>If we cancel when moving back at half speed, the </a:t>
            </a:r>
            <a:r>
              <a:rPr lang="en-US" b="1" dirty="0" err="1"/>
              <a:t>actualVelocity</a:t>
            </a:r>
            <a:r>
              <a:rPr lang="en-US" dirty="0"/>
              <a:t> stays at half speed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Cancelling a future actually injects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asyncio.CancelledError</a:t>
            </a:r>
            <a:r>
              <a:rPr lang="en-US" dirty="0"/>
              <a:t>, so better</a:t>
            </a:r>
          </a:p>
          <a:p>
            <a:pPr lvl="2"/>
            <a:r>
              <a:rPr lang="en-US" dirty="0"/>
              <a:t>protect the procedure with </a:t>
            </a:r>
            <a:r>
              <a:rPr lang="en-US" b="1" dirty="0"/>
              <a:t>try:</a:t>
            </a:r>
            <a:r>
              <a:rPr lang="en-US" dirty="0"/>
              <a:t>,</a:t>
            </a:r>
          </a:p>
          <a:p>
            <a:pPr lvl="2"/>
            <a:r>
              <a:rPr lang="en-US" dirty="0"/>
              <a:t>use </a:t>
            </a:r>
            <a:r>
              <a:rPr lang="en-US" b="1" dirty="0"/>
              <a:t>finally:</a:t>
            </a:r>
            <a:r>
              <a:rPr lang="en-US" dirty="0"/>
              <a:t> to do everything that needs to be cleaned-up (no matter if cancelled or not),</a:t>
            </a:r>
          </a:p>
          <a:p>
            <a:pPr lvl="2"/>
            <a:r>
              <a:rPr lang="en-US" dirty="0"/>
              <a:t>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CancelledError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take care that motor stops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Caveat:  if cancelled while we sleep, motor cannot be stopped since not moving!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8_cancel_done</a:t>
            </a:r>
            <a:endParaRPr lang="en-US" dirty="0"/>
          </a:p>
          <a:p>
            <a:pPr lvl="1"/>
            <a:r>
              <a:rPr lang="en-US" dirty="0"/>
              <a:t>Try to implement this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 doubt,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diff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8_cancel_done 9_cancelClean_done</a:t>
            </a:r>
            <a:r>
              <a:rPr lang="en-US" dirty="0">
                <a:cs typeface="Courier New" panose="02070309020205020404" pitchFamily="49" charset="0"/>
              </a:rPr>
              <a:t> shows what to do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‘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-b</a:t>
            </a:r>
            <a:r>
              <a:rPr lang="en-US" dirty="0">
                <a:cs typeface="Courier New" panose="02070309020205020404" pitchFamily="49" charset="0"/>
              </a:rPr>
              <a:t>’ ignores changes of whitespace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9_cancelClean_done</a:t>
            </a:r>
            <a:r>
              <a:rPr lang="en-US" dirty="0">
                <a:cs typeface="Courier New" panose="02070309020205020404" pitchFamily="49" charset="0"/>
              </a:rPr>
              <a:t>, try out and  investigate</a:t>
            </a:r>
          </a:p>
        </p:txBody>
      </p:sp>
    </p:spTree>
    <p:extLst>
      <p:ext uri="{BB962C8B-B14F-4D97-AF65-F5344CB8AC3E}">
        <p14:creationId xmlns:p14="http://schemas.microsoft.com/office/powerpoint/2010/main" val="1179271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93E3E-95DE-4FC1-8F82-3C99851BB1F0}"/>
              </a:ext>
            </a:extLst>
          </p:cNvPr>
          <p:cNvSpPr/>
          <p:nvPr/>
        </p:nvSpPr>
        <p:spPr>
          <a:xfrm>
            <a:off x="622466" y="6229350"/>
            <a:ext cx="2571750" cy="481693"/>
          </a:xfrm>
          <a:prstGeom prst="rect">
            <a:avLst/>
          </a:prstGeom>
          <a:solidFill>
            <a:schemeClr val="bg1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Basic Testing as Good Developer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5225142"/>
          </a:xfrm>
        </p:spPr>
        <p:txBody>
          <a:bodyPr/>
          <a:lstStyle/>
          <a:p>
            <a:r>
              <a:rPr lang="en-US" dirty="0"/>
              <a:t>A device is something long lived and probably will be developed further</a:t>
            </a:r>
          </a:p>
          <a:p>
            <a:pPr lvl="1"/>
            <a:r>
              <a:rPr lang="en-US" dirty="0"/>
              <a:t>How to make sure that a new feature does not break an existing one that you carefully tested?</a:t>
            </a:r>
          </a:p>
          <a:p>
            <a:pPr lvl="1"/>
            <a:r>
              <a:rPr lang="en-US" dirty="0"/>
              <a:t>You tested with the current Karabo version (and that of other libraries).</a:t>
            </a:r>
          </a:p>
          <a:p>
            <a:pPr lvl="2"/>
            <a:r>
              <a:rPr lang="en-US" dirty="0"/>
              <a:t>How to ensure that newer versions do not break your code?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Automated test procedures are needed!</a:t>
            </a:r>
          </a:p>
          <a:p>
            <a:pPr lvl="2"/>
            <a:r>
              <a:rPr lang="en-US" dirty="0"/>
              <a:t>tests should reside in …/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karaboWorkshop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/tests</a:t>
            </a:r>
            <a:endParaRPr lang="en-US" dirty="0"/>
          </a:p>
          <a:p>
            <a:pPr lvl="2"/>
            <a:r>
              <a:rPr lang="en-US" dirty="0"/>
              <a:t>We use the </a:t>
            </a:r>
            <a:r>
              <a:rPr lang="en-US" b="1" dirty="0" err="1"/>
              <a:t>pytest</a:t>
            </a:r>
            <a:r>
              <a:rPr lang="en-US" dirty="0"/>
              <a:t> and the “continuous integration” (CI) of GitLab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9_cancelClean_done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Have look at </a:t>
            </a:r>
            <a:r>
              <a:rPr lang="en-US" dirty="0"/>
              <a:t>…/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tests/test_helloworld.py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It is close to what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…</a:t>
            </a:r>
            <a:r>
              <a:rPr lang="en-US" dirty="0">
                <a:cs typeface="Courier New" panose="02070309020205020404" pitchFamily="49" charset="0"/>
              </a:rPr>
              <a:t> creates for you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karaboWorkshop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/tests/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10_withTests_done </a:t>
            </a:r>
            <a:r>
              <a:rPr lang="en-US" dirty="0">
                <a:cs typeface="Courier New" panose="02070309020205020404" pitchFamily="49" charset="0"/>
              </a:rPr>
              <a:t>and see 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…/tests/test_motorProcedure.py</a:t>
            </a:r>
            <a:r>
              <a:rPr lang="en-US" dirty="0">
                <a:cs typeface="Courier New" panose="02070309020205020404" pitchFamily="49" charset="0"/>
              </a:rPr>
              <a:t> tests basics of the procedure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In practice, it is tough to fully test </a:t>
            </a:r>
            <a:r>
              <a:rPr lang="en-US" dirty="0" err="1">
                <a:cs typeface="Courier New" panose="02070309020205020404" pitchFamily="49" charset="0"/>
              </a:rPr>
              <a:t>procedurse</a:t>
            </a:r>
            <a:r>
              <a:rPr lang="en-US" dirty="0">
                <a:cs typeface="Courier New" panose="02070309020205020404" pitchFamily="49" charset="0"/>
              </a:rPr>
              <a:t> since interacting with other devices… </a:t>
            </a:r>
          </a:p>
        </p:txBody>
      </p:sp>
    </p:spTree>
    <p:extLst>
      <p:ext uri="{BB962C8B-B14F-4D97-AF65-F5344CB8AC3E}">
        <p14:creationId xmlns:p14="http://schemas.microsoft.com/office/powerpoint/2010/main" val="2514108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193E3E-95DE-4FC1-8F82-3C99851BB1F0}"/>
              </a:ext>
            </a:extLst>
          </p:cNvPr>
          <p:cNvSpPr/>
          <p:nvPr/>
        </p:nvSpPr>
        <p:spPr>
          <a:xfrm>
            <a:off x="622466" y="6229350"/>
            <a:ext cx="2571750" cy="481693"/>
          </a:xfrm>
          <a:prstGeom prst="rect">
            <a:avLst/>
          </a:prstGeom>
          <a:solidFill>
            <a:schemeClr val="bg1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de-DE" sz="14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32797"/>
          </a:xfrm>
        </p:spPr>
        <p:txBody>
          <a:bodyPr/>
          <a:lstStyle/>
          <a:p>
            <a:r>
              <a:rPr lang="en-US" dirty="0"/>
              <a:t>Hands-on: Cancellation Still Has Loop Holes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175658"/>
            <a:ext cx="11017802" cy="5225142"/>
          </a:xfrm>
        </p:spPr>
        <p:txBody>
          <a:bodyPr/>
          <a:lstStyle/>
          <a:p>
            <a:r>
              <a:rPr lang="en-US" dirty="0"/>
              <a:t>Did you try to shutdown the motor during the procedure?</a:t>
            </a:r>
          </a:p>
          <a:p>
            <a:pPr lvl="1"/>
            <a:r>
              <a:rPr lang="en-US" dirty="0"/>
              <a:t>During the first movement?</a:t>
            </a:r>
          </a:p>
          <a:p>
            <a:pPr lvl="1"/>
            <a:r>
              <a:rPr lang="en-US" dirty="0"/>
              <a:t>During the sleep?</a:t>
            </a:r>
          </a:p>
          <a:p>
            <a:pPr lvl="1"/>
            <a:r>
              <a:rPr lang="en-US" dirty="0"/>
              <a:t>During the second movement?</a:t>
            </a:r>
          </a:p>
          <a:p>
            <a:r>
              <a:rPr lang="en-US" dirty="0"/>
              <a:t>Exercise:</a:t>
            </a:r>
          </a:p>
          <a:p>
            <a:pPr lvl="1"/>
            <a:r>
              <a:rPr lang="en-US" dirty="0"/>
              <a:t>Make use of the feature 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dev.state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become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State.UNKNOWN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if the device behind proxy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dirty="0"/>
              <a:t> shuts down.</a:t>
            </a:r>
          </a:p>
          <a:p>
            <a:pPr lvl="1"/>
            <a:r>
              <a:rPr lang="en-US" dirty="0"/>
              <a:t>But since that is also a valid state for a device, check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(dev)</a:t>
            </a:r>
            <a:r>
              <a:rPr lang="en-US" dirty="0">
                <a:cs typeface="Courier New" panose="02070309020205020404" pitchFamily="49" charset="0"/>
              </a:rPr>
              <a:t>to take care of the device shutdown</a:t>
            </a:r>
          </a:p>
          <a:p>
            <a:r>
              <a:rPr lang="en-US" dirty="0"/>
              <a:t>Hands-on: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 on your own now…</a:t>
            </a:r>
          </a:p>
        </p:txBody>
      </p:sp>
    </p:spTree>
    <p:extLst>
      <p:ext uri="{BB962C8B-B14F-4D97-AF65-F5344CB8AC3E}">
        <p14:creationId xmlns:p14="http://schemas.microsoft.com/office/powerpoint/2010/main" val="2024269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7099A-15E3-4357-A03B-1541E1EC8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363436"/>
            <a:ext cx="10944224" cy="4550003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T</a:t>
            </a:r>
            <a:r>
              <a:rPr lang="de-DE" sz="7200" b="1" dirty="0"/>
              <a:t>HE END:</a:t>
            </a:r>
            <a:br>
              <a:rPr lang="de-DE" sz="7200" b="1" dirty="0"/>
            </a:br>
            <a:r>
              <a:rPr lang="de-DE" sz="7200" b="1" dirty="0"/>
              <a:t>ENJOY YOUR</a:t>
            </a:r>
            <a:br>
              <a:rPr lang="de-DE" sz="7200" b="1" dirty="0"/>
            </a:br>
            <a:r>
              <a:rPr lang="de-DE" sz="7200" b="1" dirty="0"/>
              <a:t>LUNCH BREAK</a:t>
            </a:r>
          </a:p>
        </p:txBody>
      </p:sp>
    </p:spTree>
    <p:extLst>
      <p:ext uri="{BB962C8B-B14F-4D97-AF65-F5344CB8AC3E}">
        <p14:creationId xmlns:p14="http://schemas.microsoft.com/office/powerpoint/2010/main" val="110843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Karabo </a:t>
            </a:r>
            <a:r>
              <a:rPr lang="en-US" dirty="0" err="1"/>
              <a:t>Middlelayer</a:t>
            </a:r>
            <a:r>
              <a:rPr lang="en-US" dirty="0"/>
              <a:t> Device Basics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dirty="0"/>
              <a:t>A Karabo MDL device is a class inheriting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karabo.middlelayer.Device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also other MDL classes and function should be imported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karabo.middlelayer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Do not mix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karabo.bound_api</a:t>
            </a:r>
            <a:r>
              <a:rPr lang="en-US" dirty="0">
                <a:cs typeface="Courier New" panose="02070309020205020404" pitchFamily="49" charset="0"/>
              </a:rPr>
              <a:t>!</a:t>
            </a:r>
          </a:p>
          <a:p>
            <a:r>
              <a:rPr lang="en-US" dirty="0"/>
              <a:t>The simplest way to add a property is by adding something like this to the class: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(attribute1=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attribute2=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…)</a:t>
            </a:r>
          </a:p>
          <a:p>
            <a:pPr lvl="2"/>
            <a:r>
              <a:rPr lang="en-US" dirty="0"/>
              <a:t>Property types are 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String, Double, Int64,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VectorBool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…</a:t>
            </a:r>
          </a:p>
          <a:p>
            <a:pPr lvl="2"/>
            <a:r>
              <a:rPr lang="en-US" dirty="0"/>
              <a:t>In this tutorial we will touch these attributes: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displayedName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description,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allowedStates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unitSymbol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metricPrefixSymbol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E.g.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String(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AccessMode.READONLY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defaultValue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=“Text”)</a:t>
            </a:r>
          </a:p>
          <a:p>
            <a:r>
              <a:rPr lang="en-US" dirty="0"/>
              <a:t>A slot is a coroutine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@Slot </a:t>
            </a:r>
            <a:r>
              <a:rPr lang="en-US" dirty="0"/>
              <a:t>decorator – the decorator can take attributes, e.g.</a:t>
            </a:r>
          </a:p>
          <a:p>
            <a:pPr lvl="1"/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95835F-9E32-4EF4-A39C-0F6C0718E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48" y="4783521"/>
            <a:ext cx="7729584" cy="152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9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Selected </a:t>
            </a:r>
            <a:r>
              <a:rPr lang="en-US" dirty="0" err="1"/>
              <a:t>Middlelayer</a:t>
            </a:r>
            <a:r>
              <a:rPr lang="en-US" dirty="0"/>
              <a:t> Device Members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__(self, config)</a:t>
            </a:r>
            <a:r>
              <a:rPr lang="en-US" dirty="0">
                <a:cs typeface="Courier New" panose="02070309020205020404" pitchFamily="49" charset="0"/>
              </a:rPr>
              <a:t>: If implemented, do not forget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__(config)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async 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onInitialization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called once the device is up and participating in communication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use to connect to hardware or remote devices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property: any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State.UNKNOWN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...ON,...OFF,...MOVING,...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governs the state machine restrictions, i.e. what can/cannot be done when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self.status</a:t>
            </a:r>
            <a:r>
              <a:rPr lang="en-US" dirty="0">
                <a:cs typeface="Courier New" panose="02070309020205020404" pitchFamily="49" charset="0"/>
              </a:rPr>
              <a:t>,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cs typeface="Courier New" panose="02070309020205020404" pitchFamily="49" charset="0"/>
              </a:rPr>
              <a:t> property to convey information to the operator via Text Log widget of the GUI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self.logger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info|warn|error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](“message”)</a:t>
            </a:r>
            <a:r>
              <a:rPr lang="en-US" dirty="0">
                <a:cs typeface="Courier New" panose="02070309020205020404" pitchFamily="49" charset="0"/>
              </a:rPr>
              <a:t>leaves message with timestamp etc. in log file</a:t>
            </a:r>
          </a:p>
          <a:p>
            <a:r>
              <a:rPr lang="en-US" dirty="0">
                <a:cs typeface="Courier New" panose="02070309020205020404" pitchFamily="49" charset="0"/>
              </a:rPr>
              <a:t>A note on setting properties: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self.property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value </a:t>
            </a:r>
            <a:r>
              <a:rPr lang="en-US" dirty="0">
                <a:cs typeface="Courier New" panose="02070309020205020404" pitchFamily="49" charset="0"/>
              </a:rPr>
              <a:t>does not immediately publish the update.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Done at 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even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self.property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identical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>
                <a:cs typeface="Courier New" panose="02070309020205020404" pitchFamily="49" charset="0"/>
              </a:rPr>
              <a:t>, a message is sent!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Often one may not want that, i.e. better check against equality before setting</a:t>
            </a:r>
          </a:p>
        </p:txBody>
      </p:sp>
    </p:spTree>
    <p:extLst>
      <p:ext uri="{BB962C8B-B14F-4D97-AF65-F5344CB8AC3E}">
        <p14:creationId xmlns:p14="http://schemas.microsoft.com/office/powerpoint/2010/main" val="370614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Selected Tools for Interaction with Other Devices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dev = 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connectDevice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remoteDeviceId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 always up-to-date </a:t>
            </a:r>
            <a:r>
              <a:rPr lang="en-US" i="1" dirty="0">
                <a:cs typeface="Courier New" panose="02070309020205020404" pitchFamily="49" charset="0"/>
              </a:rPr>
              <a:t>proxy</a:t>
            </a:r>
            <a:r>
              <a:rPr lang="en-US" dirty="0">
                <a:cs typeface="Courier New" panose="02070309020205020404" pitchFamily="49" charset="0"/>
              </a:rPr>
              <a:t> to the remote device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to access remote device properties: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dev.remoteProperty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to set remote properties: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dev.remoteProperty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note: again, message to actually set the property is not sent immediately, but at 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to call remote slot, 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dev.move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Lighter variant (not always up-to-date):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getDevice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remoteDeviceId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waitUntilNew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dev.state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dev.propertyA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dev.propertyB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…)</a:t>
            </a:r>
            <a:r>
              <a:rPr lang="en-US" dirty="0">
                <a:cs typeface="Courier New" panose="02070309020205020404" pitchFamily="49" charset="0"/>
              </a:rPr>
              <a:t>: 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wait until any of the given properties has a new value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waitUntil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(function)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wait until the given function (e.g. lambda) containing remote device properties returns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E.g.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waitUntil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(lambda: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dev.state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State.ON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57187" lvl="1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4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4993E-1CF6-4D20-81FF-5DEB97859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546538"/>
            <a:ext cx="10956924" cy="451945"/>
          </a:xfrm>
        </p:spPr>
        <p:txBody>
          <a:bodyPr/>
          <a:lstStyle/>
          <a:p>
            <a:r>
              <a:rPr lang="en-US" dirty="0"/>
              <a:t>Documentation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39E0-C20E-4C09-8CC3-EDBC6B45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082567"/>
            <a:ext cx="10944224" cy="5528440"/>
          </a:xfrm>
        </p:spPr>
        <p:txBody>
          <a:bodyPr/>
          <a:lstStyle/>
          <a:p>
            <a:r>
              <a:rPr lang="en-US" dirty="0"/>
              <a:t>If you want a deeper insight into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coroutines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await</a:t>
            </a:r>
            <a:r>
              <a:rPr lang="en-US" dirty="0"/>
              <a:t>: Read Python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asyncio</a:t>
            </a:r>
            <a:r>
              <a:rPr lang="en-US" dirty="0"/>
              <a:t> documentation</a:t>
            </a:r>
          </a:p>
          <a:p>
            <a:pPr lvl="1"/>
            <a:r>
              <a:rPr lang="de-DE" dirty="0">
                <a:hlinkClick r:id="rId2"/>
              </a:rPr>
              <a:t>https://docs.python.org/3.11/library/asyncio-task.html</a:t>
            </a:r>
            <a:r>
              <a:rPr lang="de-DE" dirty="0"/>
              <a:t> </a:t>
            </a:r>
          </a:p>
          <a:p>
            <a:r>
              <a:rPr lang="de-DE" dirty="0" err="1"/>
              <a:t>Middlelayer</a:t>
            </a:r>
            <a:r>
              <a:rPr lang="de-DE" dirty="0"/>
              <a:t> </a:t>
            </a:r>
            <a:r>
              <a:rPr lang="de-DE" dirty="0" err="1"/>
              <a:t>how-to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:</a:t>
            </a:r>
            <a:endParaRPr lang="de-DE" dirty="0">
              <a:hlinkClick r:id="rId3"/>
            </a:endParaRPr>
          </a:p>
          <a:p>
            <a:pPr lvl="1"/>
            <a:r>
              <a:rPr lang="de-DE" dirty="0">
                <a:hlinkClick r:id="rId3"/>
              </a:rPr>
              <a:t>https://rtd.xfel.eu/docs/howtomiddlelayer/en/latest/chap1/intro_device.html</a:t>
            </a:r>
            <a:endParaRPr lang="de-DE" dirty="0"/>
          </a:p>
          <a:p>
            <a:pPr lvl="1"/>
            <a:r>
              <a:rPr lang="de-DE" dirty="0">
                <a:hlinkClick r:id="rId4"/>
              </a:rPr>
              <a:t>https://rtd.xfel.eu/docs/howtomiddlelayer/en/latest/chap2/intro_device_proxies.html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43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4FC2-B3D7-42C9-82FC-03BDEA01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463425"/>
          </a:xfrm>
        </p:spPr>
        <p:txBody>
          <a:bodyPr/>
          <a:lstStyle/>
          <a:p>
            <a:r>
              <a:rPr lang="en-US" dirty="0"/>
              <a:t>Development Tools and Procedures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07E0-162E-459E-8838-CBEE08C4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72" y="1347107"/>
            <a:ext cx="10944224" cy="4923064"/>
          </a:xfrm>
        </p:spPr>
        <p:txBody>
          <a:bodyPr/>
          <a:lstStyle/>
          <a:p>
            <a:r>
              <a:rPr lang="en-US" dirty="0"/>
              <a:t>Uniform coding style eases code readability and thus serves maintainability</a:t>
            </a:r>
          </a:p>
          <a:p>
            <a:pPr lvl="1"/>
            <a:r>
              <a:rPr lang="en-US" dirty="0"/>
              <a:t>We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flake8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isort</a:t>
            </a:r>
            <a:endParaRPr lang="en-US" dirty="0"/>
          </a:p>
          <a:p>
            <a:r>
              <a:rPr lang="en-US" dirty="0"/>
              <a:t>Our git/GitLab development cycle for any new feature, bug fix or first implementation:</a:t>
            </a:r>
          </a:p>
          <a:p>
            <a:pPr lvl="1"/>
            <a:r>
              <a:rPr lang="en-US" dirty="0"/>
              <a:t>Start development by creating new branch from main branch: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–b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newBranch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Local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add changed_or_new_file.py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commit</a:t>
            </a:r>
          </a:p>
          <a:p>
            <a:pPr lvl="1"/>
            <a:r>
              <a:rPr lang="en-US" dirty="0"/>
              <a:t>Push to GitLab: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push origin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newBranch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Create “Merge Request” (MR) in GitLab (</a:t>
            </a:r>
            <a:r>
              <a:rPr lang="en-US" dirty="0">
                <a:hlinkClick r:id="rId2"/>
              </a:rPr>
              <a:t>https://git.xfel.eu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Should trigger tests of package (“Continuous Integration”, CI) in GitLab</a:t>
            </a:r>
          </a:p>
          <a:p>
            <a:pPr lvl="1"/>
            <a:r>
              <a:rPr lang="en-US" dirty="0"/>
              <a:t>Code review via GitLab (</a:t>
            </a:r>
            <a:r>
              <a:rPr lang="en-US" dirty="0">
                <a:hlinkClick r:id="rId2"/>
              </a:rPr>
              <a:t>https://git.xfel.eu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probably iterate with further push and review</a:t>
            </a:r>
          </a:p>
          <a:p>
            <a:pPr lvl="1"/>
            <a:r>
              <a:rPr lang="en-US" dirty="0"/>
              <a:t>Once review receives LGTM (“looks good to me”): merge via GitLab interface</a:t>
            </a:r>
          </a:p>
          <a:p>
            <a:pPr lvl="1"/>
            <a:r>
              <a:rPr lang="en-US" dirty="0"/>
              <a:t>Go back to main branch and pull the updates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main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git pull --prune --tags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Only tagged versions should be deployed (format: MAJOR.MINOR.PATCH, e.g. 2.19.3)</a:t>
            </a:r>
            <a:endParaRPr lang="de-D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6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A553-AF95-4EF2-99D9-31D0E684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2473779"/>
            <a:ext cx="10944224" cy="343966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Hands-On</a:t>
            </a:r>
          </a:p>
          <a:p>
            <a:pPr marL="0" indent="0" algn="ctr">
              <a:buNone/>
            </a:pPr>
            <a:r>
              <a:rPr lang="en-US" sz="7200" b="1" dirty="0"/>
              <a:t>Part 1</a:t>
            </a:r>
            <a:endParaRPr lang="de-DE" sz="7200" b="1" dirty="0"/>
          </a:p>
        </p:txBody>
      </p:sp>
    </p:spTree>
    <p:extLst>
      <p:ext uri="{BB962C8B-B14F-4D97-AF65-F5344CB8AC3E}">
        <p14:creationId xmlns:p14="http://schemas.microsoft.com/office/powerpoint/2010/main" val="405330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5E58-2873-41D3-B9AF-FF377D87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349125"/>
          </a:xfrm>
        </p:spPr>
        <p:txBody>
          <a:bodyPr/>
          <a:lstStyle/>
          <a:p>
            <a:r>
              <a:rPr lang="en-US" dirty="0"/>
              <a:t>Developing a Karabo Device: 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BE6-045C-4F16-995E-F31B8381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11" y="1061357"/>
            <a:ext cx="11017802" cy="5494563"/>
          </a:xfrm>
        </p:spPr>
        <p:txBody>
          <a:bodyPr/>
          <a:lstStyle/>
          <a:p>
            <a:r>
              <a:rPr lang="en-US" dirty="0"/>
              <a:t>What you need:</a:t>
            </a:r>
          </a:p>
          <a:p>
            <a:pPr lvl="1"/>
            <a:r>
              <a:rPr lang="en-US" dirty="0"/>
              <a:t>A running Karabo installation</a:t>
            </a:r>
          </a:p>
          <a:p>
            <a:pPr lvl="2"/>
            <a:r>
              <a:rPr lang="en-US" dirty="0"/>
              <a:t>Not a production installation!</a:t>
            </a:r>
          </a:p>
          <a:p>
            <a:pPr lvl="2"/>
            <a:r>
              <a:rPr lang="en-US" dirty="0"/>
              <a:t>Best is a local standalone one as in our VISA virtual machine.</a:t>
            </a:r>
          </a:p>
          <a:p>
            <a:pPr lvl="1"/>
            <a:r>
              <a:rPr lang="en-US" dirty="0"/>
              <a:t>A running Karabo GUI</a:t>
            </a:r>
          </a:p>
          <a:p>
            <a:pPr lvl="1"/>
            <a:r>
              <a:rPr lang="en-US" dirty="0"/>
              <a:t>A command line terminal with a Linux shell</a:t>
            </a:r>
          </a:p>
          <a:p>
            <a:pPr lvl="1"/>
            <a:r>
              <a:rPr lang="en-US" dirty="0"/>
              <a:t>An editor (</a:t>
            </a:r>
            <a:r>
              <a:rPr lang="en-US" dirty="0" err="1"/>
              <a:t>vscode</a:t>
            </a:r>
            <a:r>
              <a:rPr lang="en-US" dirty="0"/>
              <a:t>, PyCharm, emacs, </a:t>
            </a:r>
            <a:r>
              <a:rPr lang="en-US" dirty="0" err="1"/>
              <a:t>gedit</a:t>
            </a:r>
            <a:r>
              <a:rPr lang="en-US" dirty="0"/>
              <a:t>, vim, …)</a:t>
            </a:r>
          </a:p>
          <a:p>
            <a:pPr lvl="1"/>
            <a:r>
              <a:rPr lang="en-US" dirty="0"/>
              <a:t>For version control, a git installation is needed</a:t>
            </a:r>
          </a:p>
          <a:p>
            <a:pPr lvl="2"/>
            <a:r>
              <a:rPr lang="en-US" dirty="0"/>
              <a:t>Best with access to our </a:t>
            </a:r>
            <a:r>
              <a:rPr lang="en-US" dirty="0" err="1"/>
              <a:t>EuXFEL</a:t>
            </a:r>
            <a:r>
              <a:rPr lang="en-US" dirty="0"/>
              <a:t> GitLab </a:t>
            </a:r>
            <a:r>
              <a:rPr lang="en-US" dirty="0">
                <a:hlinkClick r:id="rId2"/>
              </a:rPr>
              <a:t>https://git.xfel.eu/</a:t>
            </a:r>
            <a:r>
              <a:rPr lang="en-US" dirty="0"/>
              <a:t> </a:t>
            </a:r>
          </a:p>
          <a:p>
            <a:r>
              <a:rPr lang="en-US" dirty="0"/>
              <a:t>First steps in terminal (not now!)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~/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/activate </a:t>
            </a:r>
            <a:r>
              <a:rPr lang="en-US" dirty="0">
                <a:cs typeface="Courier New" panose="02070309020205020404" pitchFamily="49" charset="0"/>
              </a:rPr>
              <a:t>(in each new shell)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-start </a:t>
            </a:r>
            <a:r>
              <a:rPr lang="en-US" dirty="0">
                <a:cs typeface="Courier New" panose="02070309020205020404" pitchFamily="49" charset="0"/>
              </a:rPr>
              <a:t>(to start various Karabo servers)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Some code to start with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Create package from scratch </a:t>
            </a:r>
            <a:r>
              <a:rPr lang="en-US" i="1" dirty="0">
                <a:cs typeface="Courier New" panose="02070309020205020404" pitchFamily="49" charset="0"/>
              </a:rPr>
              <a:t>(not now)</a:t>
            </a:r>
            <a:r>
              <a:rPr lang="en-US" dirty="0">
                <a:cs typeface="Courier New" panose="02070309020205020404" pitchFamily="49" charset="0"/>
              </a:rPr>
              <a:t>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thePackageName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middlelayer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Or start from an existing one </a:t>
            </a:r>
            <a:r>
              <a:rPr lang="en-US" i="1" dirty="0"/>
              <a:t>(already done in the virtual machine)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develop –b 1_initHello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karaboWorkshop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23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European_XFEL_Template_Presentation_16x9 (1)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European_XFEL_Template_Presentation_16x9 (1)</Template>
  <TotalTime>0</TotalTime>
  <Words>3296</Words>
  <Application>Microsoft Office PowerPoint</Application>
  <PresentationFormat>Widescreen</PresentationFormat>
  <Paragraphs>323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Wingdings</vt:lpstr>
      <vt:lpstr>European_XFEL_Template_Presentation_16x9 (1)</vt:lpstr>
      <vt:lpstr>Karabo Developer Workshop: Writing (and Maintaining) a Middlelayer Device</vt:lpstr>
      <vt:lpstr>Python asyncio as Foundation of the Karabo Middlelayer API </vt:lpstr>
      <vt:lpstr>Karabo Middlelayer Device Basics</vt:lpstr>
      <vt:lpstr>Selected Middlelayer Device Members</vt:lpstr>
      <vt:lpstr>Selected Tools for Interaction with Other Devices</vt:lpstr>
      <vt:lpstr>Documentation</vt:lpstr>
      <vt:lpstr>Development Tools and Procedures</vt:lpstr>
      <vt:lpstr>PowerPoint Presentation</vt:lpstr>
      <vt:lpstr>Developing a Karabo Device: Prerequisites</vt:lpstr>
      <vt:lpstr>Command Line Tools for an Activated Karabo Environment   (Skip!)</vt:lpstr>
      <vt:lpstr>General Procedure for this Tutorial      (Skip!)</vt:lpstr>
      <vt:lpstr>Hands-on in VISA: Start Our First Device</vt:lpstr>
      <vt:lpstr>Hands-on in VISA: Start Our First Device</vt:lpstr>
      <vt:lpstr>Hands-on: The Device Code</vt:lpstr>
      <vt:lpstr>Hands-on: Property and Slot with Attributes </vt:lpstr>
      <vt:lpstr>Hands-on: State Handling for Slots</vt:lpstr>
      <vt:lpstr>Hands-on: Reconfigurable Properties with State Handling</vt:lpstr>
      <vt:lpstr>PowerPoint Presentation</vt:lpstr>
      <vt:lpstr>More on States and Slots</vt:lpstr>
      <vt:lpstr>Hands-on: Simple Motor Procedure</vt:lpstr>
      <vt:lpstr>Hands-on: Monitoring Another Device</vt:lpstr>
      <vt:lpstr>Hands-on: Extend Motor Procedure to Three Steps</vt:lpstr>
      <vt:lpstr>Hands-on: Cancel a Procedure</vt:lpstr>
      <vt:lpstr>Hands-on: Make the Cancel Clean</vt:lpstr>
      <vt:lpstr>Hands-on: Basic Testing as Good Developer Practice</vt:lpstr>
      <vt:lpstr>Hands-on: Cancellation Still Has Loop Holes</vt:lpstr>
      <vt:lpstr>PowerPoint Presentation</vt:lpstr>
    </vt:vector>
  </TitlesOfParts>
  <Company>DESY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Flucke, Gero</dc:creator>
  <cp:lastModifiedBy>Flucke, Gero</cp:lastModifiedBy>
  <cp:revision>417</cp:revision>
  <cp:lastPrinted>2024-02-28T12:42:37Z</cp:lastPrinted>
  <dcterms:created xsi:type="dcterms:W3CDTF">2017-06-25T19:54:58Z</dcterms:created>
  <dcterms:modified xsi:type="dcterms:W3CDTF">2024-03-01T13:09:01Z</dcterms:modified>
</cp:coreProperties>
</file>