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9"/>
  </p:notesMasterIdLst>
  <p:handoutMasterIdLst>
    <p:handoutMasterId r:id="rId30"/>
  </p:handoutMasterIdLst>
  <p:sldIdLst>
    <p:sldId id="279" r:id="rId2"/>
    <p:sldId id="453" r:id="rId3"/>
    <p:sldId id="454" r:id="rId4"/>
    <p:sldId id="456" r:id="rId5"/>
    <p:sldId id="457" r:id="rId6"/>
    <p:sldId id="461" r:id="rId7"/>
    <p:sldId id="455" r:id="rId8"/>
    <p:sldId id="458" r:id="rId9"/>
    <p:sldId id="424" r:id="rId10"/>
    <p:sldId id="442" r:id="rId11"/>
    <p:sldId id="432" r:id="rId12"/>
    <p:sldId id="433" r:id="rId13"/>
    <p:sldId id="464" r:id="rId14"/>
    <p:sldId id="463" r:id="rId15"/>
    <p:sldId id="443" r:id="rId16"/>
    <p:sldId id="444" r:id="rId17"/>
    <p:sldId id="445" r:id="rId18"/>
    <p:sldId id="459" r:id="rId19"/>
    <p:sldId id="446" r:id="rId20"/>
    <p:sldId id="447" r:id="rId21"/>
    <p:sldId id="448" r:id="rId22"/>
    <p:sldId id="449" r:id="rId23"/>
    <p:sldId id="450" r:id="rId24"/>
    <p:sldId id="451" r:id="rId25"/>
    <p:sldId id="452" r:id="rId26"/>
    <p:sldId id="462" r:id="rId27"/>
    <p:sldId id="460" r:id="rId28"/>
  </p:sldIdLst>
  <p:sldSz cx="12192000" cy="6858000"/>
  <p:notesSz cx="7099300" cy="102346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5B2C59E5-D692-4DC6-81C3-74C88FEB913B}">
          <p14:sldIdLst>
            <p14:sldId id="279"/>
            <p14:sldId id="453"/>
            <p14:sldId id="454"/>
            <p14:sldId id="456"/>
            <p14:sldId id="457"/>
            <p14:sldId id="461"/>
            <p14:sldId id="455"/>
            <p14:sldId id="458"/>
            <p14:sldId id="424"/>
            <p14:sldId id="442"/>
            <p14:sldId id="432"/>
            <p14:sldId id="433"/>
            <p14:sldId id="464"/>
            <p14:sldId id="463"/>
            <p14:sldId id="443"/>
            <p14:sldId id="444"/>
            <p14:sldId id="445"/>
            <p14:sldId id="459"/>
            <p14:sldId id="446"/>
            <p14:sldId id="447"/>
            <p14:sldId id="448"/>
            <p14:sldId id="449"/>
            <p14:sldId id="450"/>
            <p14:sldId id="451"/>
            <p14:sldId id="452"/>
            <p14:sldId id="462"/>
            <p14:sldId id="460"/>
          </p14:sldIdLst>
        </p14:section>
        <p14:section name="Untitled Section" id="{401989E1-DD9E-4EF7-AD8A-8B09B887D3FB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1275" userDrawn="1">
          <p15:clr>
            <a:srgbClr val="A4A3A4"/>
          </p15:clr>
        </p15:guide>
        <p15:guide id="2" pos="3727" userDrawn="1">
          <p15:clr>
            <a:srgbClr val="A4A3A4"/>
          </p15:clr>
        </p15:guide>
        <p15:guide id="3" pos="3953" userDrawn="1">
          <p15:clr>
            <a:srgbClr val="A4A3A4"/>
          </p15:clr>
        </p15:guide>
        <p15:guide id="4" pos="7287" userDrawn="1">
          <p15:clr>
            <a:srgbClr val="A4A3A4"/>
          </p15:clr>
        </p15:guide>
        <p15:guide id="5" pos="393" userDrawn="1">
          <p15:clr>
            <a:srgbClr val="A4A3A4"/>
          </p15:clr>
        </p15:guide>
        <p15:guide id="6" orient="horz" pos="3725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286" autoAdjust="0"/>
    <p:restoredTop sz="94660"/>
  </p:normalViewPr>
  <p:slideViewPr>
    <p:cSldViewPr snapToGrid="0" showGuides="1">
      <p:cViewPr varScale="1">
        <p:scale>
          <a:sx n="78" d="100"/>
          <a:sy n="78" d="100"/>
        </p:scale>
        <p:origin x="92" y="64"/>
      </p:cViewPr>
      <p:guideLst>
        <p:guide orient="horz" pos="1275"/>
        <p:guide pos="3727"/>
        <p:guide pos="3953"/>
        <p:guide pos="7287"/>
        <p:guide pos="393"/>
        <p:guide orient="horz" pos="3725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howGuides="1">
      <p:cViewPr varScale="1">
        <p:scale>
          <a:sx n="97" d="100"/>
          <a:sy n="97" d="100"/>
        </p:scale>
        <p:origin x="2574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3508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4021294" y="0"/>
            <a:ext cx="3076363" cy="513508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1250AC80-9589-41A1-8ED2-EC2076B0E8E8}" type="datetimeFigureOut">
              <a:rPr lang="de-DE" smtClean="0"/>
              <a:t>01.03.2024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9721107"/>
            <a:ext cx="3076363" cy="513507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4021294" y="9721107"/>
            <a:ext cx="3076363" cy="513507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C683A726-01A3-41A5-8C71-74C8A626EA48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2616160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3508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3508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74492030-5346-4222-B1C0-77ABA51E04BA}" type="datetimeFigureOut">
              <a:rPr lang="de-DE" smtClean="0"/>
              <a:t>01.03.2024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479425" y="1279525"/>
            <a:ext cx="6140450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709930" y="4925407"/>
            <a:ext cx="5679440" cy="4029879"/>
          </a:xfrm>
          <a:prstGeom prst="rect">
            <a:avLst/>
          </a:prstGeom>
        </p:spPr>
        <p:txBody>
          <a:bodyPr vert="horz" lIns="99048" tIns="49524" rIns="99048" bIns="49524" rtlCol="0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721107"/>
            <a:ext cx="3076363" cy="513507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4021294" y="9721107"/>
            <a:ext cx="3076363" cy="513507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0A1B39C8-6D5D-40E8-8D83-C1E41A39F5E0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643879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171450" indent="-171450" algn="l" defTabSz="914400" rtl="0" eaLnBrk="1" latinLnBrk="0" hangingPunct="1">
      <a:buFont typeface="Arial" panose="020B0604020202020204" pitchFamily="34" charset="0"/>
      <a:buChar char="•"/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628650" indent="-171450" algn="l" defTabSz="914400" rtl="0" eaLnBrk="1" latinLnBrk="0" hangingPunct="1">
      <a:buFont typeface="Arial" panose="020B0604020202020204" pitchFamily="34" charset="0"/>
      <a:buChar char="•"/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1085850" indent="-171450" algn="l" defTabSz="914400" rtl="0" eaLnBrk="1" latinLnBrk="0" hangingPunct="1">
      <a:buFont typeface="Arial" panose="020B0604020202020204" pitchFamily="34" charset="0"/>
      <a:buChar char="•"/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543050" indent="-171450" algn="l" defTabSz="914400" rtl="0" eaLnBrk="1" latinLnBrk="0" hangingPunct="1">
      <a:buFont typeface="Arial" panose="020B0604020202020204" pitchFamily="34" charset="0"/>
      <a:buChar char="•"/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2000250" indent="-171450" algn="l" defTabSz="914400" rtl="0" eaLnBrk="1" latinLnBrk="0" hangingPunct="1">
      <a:buFont typeface="Arial" panose="020B0604020202020204" pitchFamily="34" charset="0"/>
      <a:buChar char="•"/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2000" y="1120776"/>
            <a:ext cx="8039624" cy="1050925"/>
          </a:xfrm>
        </p:spPr>
        <p:txBody>
          <a:bodyPr anchor="b"/>
          <a:lstStyle>
            <a:lvl1pPr algn="l">
              <a:defRPr sz="2800"/>
            </a:lvl1pPr>
          </a:lstStyle>
          <a:p>
            <a:r>
              <a:rPr lang="en-US" noProof="0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23889" y="2583180"/>
            <a:ext cx="8039624" cy="3330258"/>
          </a:xfrm>
        </p:spPr>
        <p:txBody>
          <a:bodyPr/>
          <a:lstStyle>
            <a:lvl1pPr marL="0" indent="0" algn="l">
              <a:spcBef>
                <a:spcPts val="0"/>
              </a:spcBef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noProof="0" dirty="0"/>
              <a:t>Click to edit Master subtitle style</a:t>
            </a:r>
          </a:p>
        </p:txBody>
      </p:sp>
      <p:pic>
        <p:nvPicPr>
          <p:cNvPr id="7" name="Grafik 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44125" y="771527"/>
            <a:ext cx="1423988" cy="1422341"/>
          </a:xfrm>
          <a:prstGeom prst="rect">
            <a:avLst/>
          </a:prstGeom>
        </p:spPr>
      </p:pic>
      <p:pic>
        <p:nvPicPr>
          <p:cNvPr id="6" name="Grafik 5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3888" y="6413956"/>
            <a:ext cx="2275200" cy="1204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83763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Picture,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  <a:endParaRPr lang="en-US" noProof="0" dirty="0"/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2"/>
          </p:nvPr>
        </p:nvSpPr>
        <p:spPr>
          <a:xfrm>
            <a:off x="623888" y="2024064"/>
            <a:ext cx="8101013" cy="3889375"/>
          </a:xfrm>
          <a:noFill/>
        </p:spPr>
        <p:txBody>
          <a:bodyPr anchor="ctr"/>
          <a:lstStyle>
            <a:lvl1pPr marL="0" indent="0" algn="ctr">
              <a:buFont typeface="Arial" panose="020B0604020202020204" pitchFamily="34" charset="0"/>
              <a:buNone/>
              <a:defRPr/>
            </a:lvl1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7" name="Textplatzhalter 4"/>
          <p:cNvSpPr>
            <a:spLocks noGrp="1"/>
          </p:cNvSpPr>
          <p:nvPr>
            <p:ph type="body" sz="quarter" idx="14" hasCustomPrompt="1"/>
          </p:nvPr>
        </p:nvSpPr>
        <p:spPr>
          <a:xfrm>
            <a:off x="623887" y="5913438"/>
            <a:ext cx="8101013" cy="241299"/>
          </a:xfrm>
        </p:spPr>
        <p:txBody>
          <a:bodyPr tIns="36000" rIns="0"/>
          <a:lstStyle>
            <a:lvl1pPr marL="0" indent="0">
              <a:buFont typeface="Arial" panose="020B0604020202020204" pitchFamily="34" charset="0"/>
              <a:buNone/>
              <a:defRPr sz="900"/>
            </a:lvl1pPr>
          </a:lstStyle>
          <a:p>
            <a:pPr lvl="0"/>
            <a:r>
              <a:rPr lang="de-DE" dirty="0"/>
              <a:t>Caption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quarter" idx="15"/>
          </p:nvPr>
        </p:nvSpPr>
        <p:spPr>
          <a:xfrm>
            <a:off x="8934451" y="2033590"/>
            <a:ext cx="2633662" cy="3879847"/>
          </a:xfrm>
        </p:spPr>
        <p:txBody>
          <a:bodyPr/>
          <a:lstStyle>
            <a:lvl1pPr marL="266700" indent="-266700">
              <a:defRPr sz="1400"/>
            </a:lvl1pPr>
            <a:lvl2pPr marL="542925" indent="-276225">
              <a:defRPr sz="1400"/>
            </a:lvl2pPr>
            <a:lvl3pPr marL="809625" indent="-266700">
              <a:defRPr sz="1400"/>
            </a:lvl3pPr>
            <a:lvl4pPr marL="990600" indent="-180975">
              <a:defRPr sz="1400"/>
            </a:lvl4pPr>
            <a:lvl5pPr marL="1162050" indent="-171450"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6900246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  <a:endParaRPr lang="en-US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0230362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hapter brea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6635" y="1552576"/>
            <a:ext cx="10961477" cy="3814764"/>
          </a:xfrm>
        </p:spPr>
        <p:txBody>
          <a:bodyPr anchor="ctr"/>
          <a:lstStyle>
            <a:lvl1pPr>
              <a:defRPr sz="6300">
                <a:solidFill>
                  <a:schemeClr val="tx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  <a:endParaRPr lang="en-US" noProof="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7" y="5448300"/>
            <a:ext cx="10944225" cy="574676"/>
          </a:xfrm>
        </p:spPr>
        <p:txBody>
          <a:bodyPr anchor="b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242296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6411661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986143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Big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  <a:endParaRPr lang="en-US" noProof="0" dirty="0"/>
          </a:p>
        </p:txBody>
      </p:sp>
      <p:sp>
        <p:nvSpPr>
          <p:cNvPr id="5" name="Picture Placeholder 5"/>
          <p:cNvSpPr>
            <a:spLocks noGrp="1"/>
          </p:cNvSpPr>
          <p:nvPr>
            <p:ph type="pic" sz="quarter" idx="12"/>
          </p:nvPr>
        </p:nvSpPr>
        <p:spPr>
          <a:xfrm>
            <a:off x="623888" y="2024063"/>
            <a:ext cx="10944224" cy="3889375"/>
          </a:xfrm>
          <a:noFill/>
        </p:spPr>
        <p:txBody>
          <a:bodyPr anchor="ctr"/>
          <a:lstStyle>
            <a:lvl1pPr marL="0" indent="0" algn="ctr">
              <a:buFont typeface="Arial" panose="020B0604020202020204" pitchFamily="34" charset="0"/>
              <a:buNone/>
              <a:defRPr/>
            </a:lvl1pPr>
          </a:lstStyle>
          <a:p>
            <a:r>
              <a:rPr lang="en-US"/>
              <a:t>Click icon to add picture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913508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g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/>
          <p:cNvSpPr>
            <a:spLocks noGrp="1"/>
          </p:cNvSpPr>
          <p:nvPr>
            <p:ph type="pic" sz="quarter" idx="12"/>
          </p:nvPr>
        </p:nvSpPr>
        <p:spPr>
          <a:xfrm>
            <a:off x="623888" y="828675"/>
            <a:ext cx="10944224" cy="5084763"/>
          </a:xfrm>
          <a:noFill/>
        </p:spPr>
        <p:txBody>
          <a:bodyPr anchor="ctr"/>
          <a:lstStyle>
            <a:lvl1pPr marL="0" indent="0" algn="ctr">
              <a:buFont typeface="Arial" panose="020B0604020202020204" pitchFamily="34" charset="0"/>
              <a:buNone/>
              <a:defRPr/>
            </a:lvl1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13" hasCustomPrompt="1"/>
          </p:nvPr>
        </p:nvSpPr>
        <p:spPr>
          <a:xfrm>
            <a:off x="623887" y="5913438"/>
            <a:ext cx="10944225" cy="241299"/>
          </a:xfrm>
        </p:spPr>
        <p:txBody>
          <a:bodyPr tIns="36000" rIns="0"/>
          <a:lstStyle>
            <a:lvl1pPr marL="0" indent="0">
              <a:buFont typeface="Arial" panose="020B0604020202020204" pitchFamily="34" charset="0"/>
              <a:buNone/>
              <a:defRPr sz="900"/>
            </a:lvl1pPr>
          </a:lstStyle>
          <a:p>
            <a:pPr lvl="0"/>
            <a:r>
              <a:rPr lang="de-DE" dirty="0"/>
              <a:t>Caption</a:t>
            </a:r>
          </a:p>
        </p:txBody>
      </p:sp>
    </p:spTree>
    <p:extLst>
      <p:ext uri="{BB962C8B-B14F-4D97-AF65-F5344CB8AC3E}">
        <p14:creationId xmlns:p14="http://schemas.microsoft.com/office/powerpoint/2010/main" val="21240359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/>
          <p:cNvSpPr>
            <a:spLocks noGrp="1"/>
          </p:cNvSpPr>
          <p:nvPr>
            <p:ph type="pic" sz="quarter" idx="12"/>
          </p:nvPr>
        </p:nvSpPr>
        <p:spPr>
          <a:xfrm>
            <a:off x="623889" y="1196976"/>
            <a:ext cx="5292723" cy="4716463"/>
          </a:xfrm>
          <a:noFill/>
        </p:spPr>
        <p:txBody>
          <a:bodyPr anchor="ctr"/>
          <a:lstStyle>
            <a:lvl1pPr marL="0" indent="0" algn="ctr">
              <a:buFont typeface="Arial" panose="020B0604020202020204" pitchFamily="34" charset="0"/>
              <a:buNone/>
              <a:defRPr/>
            </a:lvl1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7" name="Picture Placeholder 5"/>
          <p:cNvSpPr>
            <a:spLocks noGrp="1"/>
          </p:cNvSpPr>
          <p:nvPr>
            <p:ph type="pic" sz="quarter" idx="13"/>
          </p:nvPr>
        </p:nvSpPr>
        <p:spPr>
          <a:xfrm>
            <a:off x="6275388" y="1196976"/>
            <a:ext cx="5292725" cy="4716463"/>
          </a:xfrm>
          <a:noFill/>
        </p:spPr>
        <p:txBody>
          <a:bodyPr anchor="ctr"/>
          <a:lstStyle>
            <a:lvl1pPr marL="0" indent="0" algn="ctr">
              <a:buFont typeface="Arial" panose="020B0604020202020204" pitchFamily="34" charset="0"/>
              <a:buNone/>
              <a:defRPr/>
            </a:lvl1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8" name="Textplatzhalter 4"/>
          <p:cNvSpPr>
            <a:spLocks noGrp="1"/>
          </p:cNvSpPr>
          <p:nvPr>
            <p:ph type="body" sz="quarter" idx="14" hasCustomPrompt="1"/>
          </p:nvPr>
        </p:nvSpPr>
        <p:spPr>
          <a:xfrm>
            <a:off x="623888" y="5913438"/>
            <a:ext cx="5292726" cy="241299"/>
          </a:xfrm>
        </p:spPr>
        <p:txBody>
          <a:bodyPr tIns="36000" rIns="0"/>
          <a:lstStyle>
            <a:lvl1pPr marL="0" indent="0">
              <a:buFont typeface="Arial" panose="020B0604020202020204" pitchFamily="34" charset="0"/>
              <a:buNone/>
              <a:defRPr sz="900"/>
            </a:lvl1pPr>
          </a:lstStyle>
          <a:p>
            <a:pPr lvl="0"/>
            <a:r>
              <a:rPr lang="de-DE" dirty="0"/>
              <a:t>Caption</a:t>
            </a:r>
          </a:p>
        </p:txBody>
      </p:sp>
      <p:sp>
        <p:nvSpPr>
          <p:cNvPr id="9" name="Textplatzhalter 4"/>
          <p:cNvSpPr>
            <a:spLocks noGrp="1"/>
          </p:cNvSpPr>
          <p:nvPr>
            <p:ph type="body" sz="quarter" idx="15" hasCustomPrompt="1"/>
          </p:nvPr>
        </p:nvSpPr>
        <p:spPr>
          <a:xfrm>
            <a:off x="6275385" y="5913438"/>
            <a:ext cx="5292727" cy="241299"/>
          </a:xfrm>
        </p:spPr>
        <p:txBody>
          <a:bodyPr tIns="36000" rIns="0"/>
          <a:lstStyle>
            <a:lvl1pPr marL="0" indent="0">
              <a:buFont typeface="Arial" panose="020B0604020202020204" pitchFamily="34" charset="0"/>
              <a:buNone/>
              <a:defRPr sz="900"/>
            </a:lvl1pPr>
          </a:lstStyle>
          <a:p>
            <a:pPr lvl="0"/>
            <a:r>
              <a:rPr lang="de-DE" dirty="0"/>
              <a:t>Caption</a:t>
            </a:r>
          </a:p>
        </p:txBody>
      </p:sp>
    </p:spTree>
    <p:extLst>
      <p:ext uri="{BB962C8B-B14F-4D97-AF65-F5344CB8AC3E}">
        <p14:creationId xmlns:p14="http://schemas.microsoft.com/office/powerpoint/2010/main" val="17000349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2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  <a:endParaRPr lang="en-US" noProof="0" dirty="0"/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2"/>
          </p:nvPr>
        </p:nvSpPr>
        <p:spPr>
          <a:xfrm>
            <a:off x="623887" y="2024063"/>
            <a:ext cx="5292725" cy="3062288"/>
          </a:xfrm>
          <a:noFill/>
        </p:spPr>
        <p:txBody>
          <a:bodyPr anchor="ctr"/>
          <a:lstStyle>
            <a:lvl1pPr marL="0" indent="0" algn="ctr">
              <a:buFont typeface="Arial" panose="020B0604020202020204" pitchFamily="34" charset="0"/>
              <a:buNone/>
              <a:defRPr/>
            </a:lvl1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7" name="Picture Placeholder 5"/>
          <p:cNvSpPr>
            <a:spLocks noGrp="1"/>
          </p:cNvSpPr>
          <p:nvPr>
            <p:ph type="pic" sz="quarter" idx="13"/>
          </p:nvPr>
        </p:nvSpPr>
        <p:spPr>
          <a:xfrm>
            <a:off x="6275389" y="2024063"/>
            <a:ext cx="5292724" cy="3062288"/>
          </a:xfrm>
          <a:noFill/>
        </p:spPr>
        <p:txBody>
          <a:bodyPr anchor="ctr"/>
          <a:lstStyle>
            <a:lvl1pPr marL="0" indent="0" algn="ctr">
              <a:buFont typeface="Arial" panose="020B0604020202020204" pitchFamily="34" charset="0"/>
              <a:buNone/>
              <a:defRPr/>
            </a:lvl1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8" name="Textplatzhalter 4"/>
          <p:cNvSpPr>
            <a:spLocks noGrp="1"/>
          </p:cNvSpPr>
          <p:nvPr>
            <p:ph type="body" sz="quarter" idx="14" hasCustomPrompt="1"/>
          </p:nvPr>
        </p:nvSpPr>
        <p:spPr>
          <a:xfrm>
            <a:off x="623888" y="5086351"/>
            <a:ext cx="5292726" cy="241299"/>
          </a:xfrm>
        </p:spPr>
        <p:txBody>
          <a:bodyPr tIns="36000" rIns="0"/>
          <a:lstStyle>
            <a:lvl1pPr marL="0" indent="0">
              <a:buFont typeface="Arial" panose="020B0604020202020204" pitchFamily="34" charset="0"/>
              <a:buNone/>
              <a:defRPr sz="900"/>
            </a:lvl1pPr>
          </a:lstStyle>
          <a:p>
            <a:pPr lvl="0"/>
            <a:r>
              <a:rPr lang="de-DE" dirty="0"/>
              <a:t>Caption</a:t>
            </a:r>
          </a:p>
        </p:txBody>
      </p:sp>
      <p:sp>
        <p:nvSpPr>
          <p:cNvPr id="9" name="Textplatzhalter 4"/>
          <p:cNvSpPr>
            <a:spLocks noGrp="1"/>
          </p:cNvSpPr>
          <p:nvPr>
            <p:ph type="body" sz="quarter" idx="15" hasCustomPrompt="1"/>
          </p:nvPr>
        </p:nvSpPr>
        <p:spPr>
          <a:xfrm>
            <a:off x="6275385" y="5086351"/>
            <a:ext cx="5292727" cy="241299"/>
          </a:xfrm>
        </p:spPr>
        <p:txBody>
          <a:bodyPr tIns="36000" rIns="0"/>
          <a:lstStyle>
            <a:lvl1pPr marL="0" indent="0">
              <a:buFont typeface="Arial" panose="020B0604020202020204" pitchFamily="34" charset="0"/>
              <a:buNone/>
              <a:defRPr sz="900"/>
            </a:lvl1pPr>
          </a:lstStyle>
          <a:p>
            <a:pPr lvl="0"/>
            <a:r>
              <a:rPr lang="de-DE" dirty="0"/>
              <a:t>Caption</a:t>
            </a:r>
          </a:p>
        </p:txBody>
      </p:sp>
    </p:spTree>
    <p:extLst>
      <p:ext uri="{BB962C8B-B14F-4D97-AF65-F5344CB8AC3E}">
        <p14:creationId xmlns:p14="http://schemas.microsoft.com/office/powerpoint/2010/main" val="30082349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emf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11189" y="712232"/>
            <a:ext cx="10956924" cy="780540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/>
          <a:p>
            <a:endParaRPr lang="en-US" noProof="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9" y="2024064"/>
            <a:ext cx="10944224" cy="3889375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/>
            <a:r>
              <a:rPr lang="en-US" noProof="0" dirty="0"/>
              <a:t>Level 1</a:t>
            </a:r>
          </a:p>
          <a:p>
            <a:pPr lvl="1"/>
            <a:r>
              <a:rPr lang="en-US" noProof="0" dirty="0"/>
              <a:t>Level 2</a:t>
            </a:r>
          </a:p>
          <a:p>
            <a:pPr lvl="2"/>
            <a:r>
              <a:rPr lang="en-US" noProof="0" dirty="0"/>
              <a:t>Level 3</a:t>
            </a:r>
          </a:p>
          <a:p>
            <a:pPr lvl="3"/>
            <a:r>
              <a:rPr lang="en-US" noProof="0" dirty="0"/>
              <a:t>Level 4</a:t>
            </a:r>
          </a:p>
          <a:p>
            <a:pPr lvl="4"/>
            <a:r>
              <a:rPr lang="en-US" noProof="0" dirty="0"/>
              <a:t>Level 5</a:t>
            </a:r>
          </a:p>
        </p:txBody>
      </p:sp>
      <p:sp>
        <p:nvSpPr>
          <p:cNvPr id="9" name="Textfeld 8"/>
          <p:cNvSpPr txBox="1"/>
          <p:nvPr/>
        </p:nvSpPr>
        <p:spPr>
          <a:xfrm>
            <a:off x="11377083" y="293577"/>
            <a:ext cx="514351" cy="293798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algn="r"/>
            <a:fld id="{A5DEC3FA-4FB7-4309-A077-6BB31CA8E81A}" type="slidenum">
              <a:rPr lang="en-US" sz="1600" noProof="0" smtClean="0"/>
              <a:pPr algn="r"/>
              <a:t>‹#›</a:t>
            </a:fld>
            <a:endParaRPr lang="en-US" sz="1600" noProof="0" dirty="0"/>
          </a:p>
        </p:txBody>
      </p:sp>
      <p:cxnSp>
        <p:nvCxnSpPr>
          <p:cNvPr id="11" name="Gerader Verbinder 10"/>
          <p:cNvCxnSpPr/>
          <p:nvPr/>
        </p:nvCxnSpPr>
        <p:spPr>
          <a:xfrm>
            <a:off x="623889" y="339297"/>
            <a:ext cx="5292724" cy="0"/>
          </a:xfrm>
          <a:prstGeom prst="line">
            <a:avLst/>
          </a:prstGeom>
          <a:ln w="63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Gerader Verbinder 12"/>
          <p:cNvCxnSpPr/>
          <p:nvPr/>
        </p:nvCxnSpPr>
        <p:spPr>
          <a:xfrm>
            <a:off x="6275389" y="339297"/>
            <a:ext cx="5292726" cy="0"/>
          </a:xfrm>
          <a:prstGeom prst="line">
            <a:avLst/>
          </a:prstGeom>
          <a:ln w="63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Grafik 9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3888" y="6413956"/>
            <a:ext cx="2275200" cy="120448"/>
          </a:xfrm>
          <a:prstGeom prst="rect">
            <a:avLst/>
          </a:prstGeom>
        </p:spPr>
      </p:pic>
      <p:sp>
        <p:nvSpPr>
          <p:cNvPr id="7" name="Rechteck 6"/>
          <p:cNvSpPr/>
          <p:nvPr/>
        </p:nvSpPr>
        <p:spPr>
          <a:xfrm>
            <a:off x="623887" y="381001"/>
            <a:ext cx="5292725" cy="216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/>
            <a:r>
              <a:rPr lang="en-GB" sz="900" dirty="0"/>
              <a:t>Karabo Developer Workshop: Writing </a:t>
            </a:r>
            <a:r>
              <a:rPr lang="en-GB" sz="900" dirty="0" err="1"/>
              <a:t>Middlelayer</a:t>
            </a:r>
            <a:r>
              <a:rPr lang="en-GB" sz="900" dirty="0"/>
              <a:t> Device</a:t>
            </a:r>
            <a:endParaRPr lang="en-US" sz="900" dirty="0"/>
          </a:p>
        </p:txBody>
      </p:sp>
      <p:sp>
        <p:nvSpPr>
          <p:cNvPr id="8" name="Rechteck 7"/>
          <p:cNvSpPr/>
          <p:nvPr/>
        </p:nvSpPr>
        <p:spPr>
          <a:xfrm>
            <a:off x="6275389" y="381001"/>
            <a:ext cx="5292724" cy="216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/>
            <a:r>
              <a:rPr lang="en-US" sz="900" dirty="0"/>
              <a:t>Gero Flucke, Controls Group, March 1</a:t>
            </a:r>
            <a:r>
              <a:rPr lang="en-US" sz="900" baseline="30000" dirty="0"/>
              <a:t>st</a:t>
            </a:r>
            <a:r>
              <a:rPr lang="en-US" sz="900" dirty="0"/>
              <a:t>, 2024</a:t>
            </a:r>
          </a:p>
        </p:txBody>
      </p:sp>
    </p:spTree>
    <p:extLst>
      <p:ext uri="{BB962C8B-B14F-4D97-AF65-F5344CB8AC3E}">
        <p14:creationId xmlns:p14="http://schemas.microsoft.com/office/powerpoint/2010/main" val="9260066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6" r:id="rId4"/>
    <p:sldLayoutId id="2147483667" r:id="rId5"/>
    <p:sldLayoutId id="2147483673" r:id="rId6"/>
    <p:sldLayoutId id="2147483668" r:id="rId7"/>
    <p:sldLayoutId id="2147483669" r:id="rId8"/>
    <p:sldLayoutId id="2147483670" r:id="rId9"/>
    <p:sldLayoutId id="2147483671" r:id="rId10"/>
  </p:sldLayoutIdLst>
  <p:hf sldNum="0"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22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57188" indent="-357188" algn="l" defTabSz="914400" rtl="0" eaLnBrk="1" latinLnBrk="0" hangingPunct="1">
        <a:lnSpc>
          <a:spcPct val="114000"/>
        </a:lnSpc>
        <a:spcBef>
          <a:spcPts val="1800"/>
        </a:spcBef>
        <a:buClr>
          <a:schemeClr val="bg2"/>
        </a:buClr>
        <a:buFontTx/>
        <a:buBlip>
          <a:blip r:embed="rId13"/>
        </a:buBlip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14375" indent="-357188" algn="l" defTabSz="914400" rtl="0" eaLnBrk="1" latinLnBrk="0" hangingPunct="1">
        <a:lnSpc>
          <a:spcPct val="114000"/>
        </a:lnSpc>
        <a:spcBef>
          <a:spcPts val="0"/>
        </a:spcBef>
        <a:buClr>
          <a:schemeClr val="accent2"/>
        </a:buClr>
        <a:buFontTx/>
        <a:buBlip>
          <a:blip r:embed="rId14"/>
        </a:buBlip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82663" indent="-268288" algn="l" defTabSz="914400" rtl="0" eaLnBrk="1" latinLnBrk="0" hangingPunct="1">
        <a:lnSpc>
          <a:spcPct val="114000"/>
        </a:lnSpc>
        <a:spcBef>
          <a:spcPts val="0"/>
        </a:spcBef>
        <a:buFont typeface="Arial" panose="020B0604020202020204" pitchFamily="34" charset="0"/>
        <a:buChar char="►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162050" indent="-173038" algn="l" defTabSz="914400" rtl="0" eaLnBrk="1" latinLnBrk="0" hangingPunct="1">
        <a:lnSpc>
          <a:spcPct val="114000"/>
        </a:lnSpc>
        <a:spcBef>
          <a:spcPts val="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47788" indent="-180975" algn="l" defTabSz="914400" rtl="0" eaLnBrk="1" latinLnBrk="0" hangingPunct="1">
        <a:lnSpc>
          <a:spcPct val="114000"/>
        </a:lnSpc>
        <a:spcBef>
          <a:spcPts val="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1275" userDrawn="1">
          <p15:clr>
            <a:srgbClr val="F26B43"/>
          </p15:clr>
        </p15:guide>
        <p15:guide id="2" pos="3727" userDrawn="1">
          <p15:clr>
            <a:srgbClr val="F26B43"/>
          </p15:clr>
        </p15:guide>
        <p15:guide id="3" pos="3953" userDrawn="1">
          <p15:clr>
            <a:srgbClr val="F26B43"/>
          </p15:clr>
        </p15:guide>
        <p15:guide id="4" pos="393" userDrawn="1">
          <p15:clr>
            <a:srgbClr val="F26B43"/>
          </p15:clr>
        </p15:guide>
        <p15:guide id="5" pos="7287" userDrawn="1">
          <p15:clr>
            <a:srgbClr val="F26B43"/>
          </p15:clr>
        </p15:guide>
        <p15:guide id="6" orient="horz" pos="3725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rtd.xfel.eu/docs/howtomiddlelayer/en/latest/chap1/intro_device.html" TargetMode="External"/><Relationship Id="rId2" Type="http://schemas.openxmlformats.org/officeDocument/2006/relationships/hyperlink" Target="https://docs.python.org/3.11/library/asyncio-task.html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rtd.xfel.eu/docs/howtomiddlelayer/en/latest/chap2/intro_device_proxies.html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git.xfel.eu/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git.xfel.eu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2000" y="1120776"/>
            <a:ext cx="8039624" cy="1197881"/>
          </a:xfrm>
        </p:spPr>
        <p:txBody>
          <a:bodyPr/>
          <a:lstStyle/>
          <a:p>
            <a:r>
              <a:rPr lang="en-GB" dirty="0"/>
              <a:t>Karabo Developer Workshop:</a:t>
            </a:r>
            <a:br>
              <a:rPr lang="en-GB" dirty="0"/>
            </a:br>
            <a:r>
              <a:rPr lang="en-GB" dirty="0"/>
              <a:t>Writing (and Maintaining) a </a:t>
            </a:r>
            <a:r>
              <a:rPr lang="en-GB" dirty="0" err="1"/>
              <a:t>Middlelayer</a:t>
            </a:r>
            <a:r>
              <a:rPr lang="en-GB" dirty="0"/>
              <a:t> Device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23889" y="2939142"/>
            <a:ext cx="8039624" cy="2974295"/>
          </a:xfrm>
        </p:spPr>
        <p:txBody>
          <a:bodyPr/>
          <a:lstStyle/>
          <a:p>
            <a:r>
              <a:rPr lang="en-GB" dirty="0"/>
              <a:t>Gero Flucke</a:t>
            </a:r>
          </a:p>
          <a:p>
            <a:r>
              <a:rPr lang="en-GB" dirty="0"/>
              <a:t>Controls Group</a:t>
            </a:r>
          </a:p>
          <a:p>
            <a:endParaRPr lang="en-GB" dirty="0"/>
          </a:p>
          <a:p>
            <a:r>
              <a:rPr lang="en-GB" dirty="0" err="1"/>
              <a:t>Schenefeld</a:t>
            </a:r>
            <a:r>
              <a:rPr lang="en-GB" dirty="0"/>
              <a:t>, March 1</a:t>
            </a:r>
            <a:r>
              <a:rPr lang="en-GB" baseline="30000" dirty="0"/>
              <a:t>st</a:t>
            </a:r>
            <a:r>
              <a:rPr lang="en-GB" dirty="0"/>
              <a:t>, 2024</a:t>
            </a:r>
          </a:p>
        </p:txBody>
      </p:sp>
    </p:spTree>
    <p:extLst>
      <p:ext uri="{BB962C8B-B14F-4D97-AF65-F5344CB8AC3E}">
        <p14:creationId xmlns:p14="http://schemas.microsoft.com/office/powerpoint/2010/main" val="190192561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C15E58-2873-41D3-B9AF-FF377D87FA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189" y="712233"/>
            <a:ext cx="10956924" cy="302836"/>
          </a:xfrm>
        </p:spPr>
        <p:txBody>
          <a:bodyPr/>
          <a:lstStyle/>
          <a:p>
            <a:r>
              <a:rPr lang="en-US" dirty="0"/>
              <a:t>Command Line Tools for an Activated Karabo Environment			</a:t>
            </a:r>
            <a:r>
              <a:rPr lang="en-US" dirty="0">
                <a:solidFill>
                  <a:srgbClr val="FF0000"/>
                </a:solidFill>
              </a:rPr>
              <a:t>(Skip!)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AADBE6-045C-4F16-995E-F31B838124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0311" y="1098959"/>
            <a:ext cx="11017802" cy="5456962"/>
          </a:xfrm>
        </p:spPr>
        <p:txBody>
          <a:bodyPr/>
          <a:lstStyle/>
          <a:p>
            <a:pPr lvl="1"/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karabo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-check</a:t>
            </a:r>
          </a:p>
          <a:p>
            <a:pPr marL="714375" lvl="2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</a:p>
          <a:p>
            <a:pPr marL="714375" lvl="2" indent="0">
              <a:buNone/>
            </a:pP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714375" lvl="2" indent="0">
              <a:buNone/>
            </a:pP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714375" lvl="2" indent="0">
              <a:buNone/>
            </a:pP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714375" lvl="2" indent="0">
              <a:buNone/>
            </a:pP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714375" lvl="2" indent="0">
              <a:buNone/>
            </a:pP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karabo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-start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mdlServer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/session2_a	</a:t>
            </a:r>
            <a:r>
              <a:rPr lang="en-US" dirty="0"/>
              <a:t>(starts single server)</a:t>
            </a:r>
          </a:p>
          <a:p>
            <a:pPr lvl="1"/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karabo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-start				 </a:t>
            </a:r>
            <a:r>
              <a:rPr lang="en-US" dirty="0">
                <a:cs typeface="Courier New" panose="02070309020205020404" pitchFamily="49" charset="0"/>
              </a:rPr>
              <a:t>(no argument: acts on all servers)</a:t>
            </a:r>
            <a:endParaRPr lang="en-US" dirty="0"/>
          </a:p>
          <a:p>
            <a:pPr lvl="1"/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karabo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-add-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deviceserver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mdlServer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/session2_c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middlelayerserver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dirty="0">
                <a:cs typeface="Courier New" panose="02070309020205020404" pitchFamily="49" charset="0"/>
              </a:rPr>
              <a:t>Creates new (</a:t>
            </a:r>
            <a:r>
              <a:rPr lang="en-US" dirty="0" err="1">
                <a:cs typeface="Courier New" panose="02070309020205020404" pitchFamily="49" charset="0"/>
              </a:rPr>
              <a:t>middlelayer</a:t>
            </a:r>
            <a:r>
              <a:rPr lang="en-US" dirty="0">
                <a:cs typeface="Courier New" panose="02070309020205020404" pitchFamily="49" charset="0"/>
              </a:rPr>
              <a:t>) server</a:t>
            </a:r>
          </a:p>
          <a:p>
            <a:pPr lvl="1"/>
            <a:r>
              <a:rPr lang="en-US" dirty="0">
                <a:cs typeface="Courier New" panose="02070309020205020404" pitchFamily="49" charset="0"/>
              </a:rPr>
              <a:t>Other commands:</a:t>
            </a:r>
          </a:p>
          <a:p>
            <a:pPr lvl="2"/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karabo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-stop                  	(for clean shutdown of all servers)</a:t>
            </a:r>
          </a:p>
          <a:p>
            <a:pPr lvl="2"/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karabo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-kill –t &lt;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serverId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    	(for clean shutdown and restart of one)</a:t>
            </a:r>
            <a:b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dirty="0">
                <a:cs typeface="Courier New" panose="02070309020205020404" pitchFamily="49" charset="0"/>
              </a:rPr>
              <a:t>e.g.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karabo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-kill –t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mdlServer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/session2_a</a:t>
            </a:r>
            <a:endParaRPr lang="en-US" dirty="0">
              <a:cs typeface="Courier New" panose="02070309020205020404" pitchFamily="49" charset="0"/>
            </a:endParaRPr>
          </a:p>
          <a:p>
            <a:pPr lvl="2"/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karabo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-kill –k &lt;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serverId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    	(to ‘kill -9’ a hanging process)</a:t>
            </a:r>
            <a:endParaRPr lang="en-US" dirty="0">
              <a:cs typeface="Courier New" panose="02070309020205020404" pitchFamily="49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1579A50-E344-4BD4-BBA1-DFB6E4BDBCA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65420" y="1098959"/>
            <a:ext cx="8514253" cy="21308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32101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0F2E97E3-17DC-4CBE-B7FE-2AC99DA13490}"/>
              </a:ext>
            </a:extLst>
          </p:cNvPr>
          <p:cNvSpPr/>
          <p:nvPr/>
        </p:nvSpPr>
        <p:spPr>
          <a:xfrm>
            <a:off x="525819" y="6237515"/>
            <a:ext cx="3167743" cy="59599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rtlCol="0" anchor="ctr">
            <a:noAutofit/>
          </a:bodyPr>
          <a:lstStyle/>
          <a:p>
            <a:pPr algn="ctr">
              <a:lnSpc>
                <a:spcPct val="113000"/>
              </a:lnSpc>
            </a:pPr>
            <a:endParaRPr lang="de-DE" sz="1400" dirty="0" err="1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AADBE6-045C-4F16-995E-F31B838124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5819" y="1110343"/>
            <a:ext cx="11017802" cy="5241471"/>
          </a:xfrm>
        </p:spPr>
        <p:txBody>
          <a:bodyPr/>
          <a:lstStyle/>
          <a:p>
            <a:pPr lvl="1"/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cd ~/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karabo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/devices/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karaboWorkshop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git checkout &lt;XXX&gt;</a:t>
            </a:r>
            <a:endParaRPr lang="en-US" b="1" dirty="0">
              <a:solidFill>
                <a:srgbClr val="FF0000"/>
              </a:solidFill>
            </a:endParaRPr>
          </a:p>
          <a:p>
            <a:pPr lvl="1"/>
            <a:r>
              <a:rPr lang="en-US" dirty="0"/>
              <a:t>Restart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mdlServer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/session2_a</a:t>
            </a:r>
            <a:r>
              <a:rPr lang="en-US" dirty="0"/>
              <a:t> </a:t>
            </a:r>
          </a:p>
          <a:p>
            <a:pPr lvl="2"/>
            <a:r>
              <a:rPr lang="en-US" dirty="0"/>
              <a:t>Via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karabo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-kill -t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mdlServer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/session2_a</a:t>
            </a:r>
            <a:r>
              <a:rPr lang="en-US" dirty="0"/>
              <a:t> in a terminal with activated Karabo</a:t>
            </a:r>
          </a:p>
          <a:p>
            <a:pPr lvl="2"/>
            <a:r>
              <a:rPr lang="en-US" dirty="0"/>
              <a:t>Or via GUI</a:t>
            </a:r>
          </a:p>
          <a:p>
            <a:pPr lvl="1"/>
            <a:r>
              <a:rPr lang="en-US" dirty="0"/>
              <a:t>Start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KARABO_TEST/MDL/HELLO_WORLD </a:t>
            </a:r>
            <a:r>
              <a:rPr lang="en-US" dirty="0"/>
              <a:t>from project </a:t>
            </a:r>
            <a:r>
              <a:rPr lang="en-US" b="1" dirty="0"/>
              <a:t>SESSION2</a:t>
            </a:r>
            <a:r>
              <a:rPr lang="en-US" dirty="0"/>
              <a:t> (database </a:t>
            </a:r>
            <a:r>
              <a:rPr lang="en-US" b="1" dirty="0"/>
              <a:t>WORKSHOP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Try out</a:t>
            </a:r>
          </a:p>
          <a:p>
            <a:pPr lvl="1"/>
            <a:r>
              <a:rPr lang="en-US" dirty="0"/>
              <a:t>Repeat until happy:</a:t>
            </a:r>
          </a:p>
          <a:p>
            <a:pPr lvl="2"/>
            <a:r>
              <a:rPr lang="en-US" dirty="0"/>
              <a:t>Edit: ~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/karabo/devices/karaboWorkshop/src/karaboWorkshop/HelloWorld.py</a:t>
            </a:r>
            <a:endParaRPr lang="en-US" b="1" dirty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dirty="0"/>
              <a:t>Restart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mdlServer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/session2_a</a:t>
            </a:r>
          </a:p>
          <a:p>
            <a:pPr lvl="2"/>
            <a:r>
              <a:rPr lang="en-US" dirty="0"/>
              <a:t>Start device again from project</a:t>
            </a:r>
          </a:p>
          <a:p>
            <a:pPr lvl="2"/>
            <a:r>
              <a:rPr lang="en-US" dirty="0"/>
              <a:t>Try out</a:t>
            </a:r>
          </a:p>
          <a:p>
            <a:pPr lvl="1"/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git diff &lt;XXX&gt;_done</a:t>
            </a:r>
            <a:r>
              <a:rPr lang="en-US" dirty="0"/>
              <a:t> to compare with my solution</a:t>
            </a:r>
          </a:p>
          <a:p>
            <a:pPr lvl="1"/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git stash</a:t>
            </a:r>
            <a:r>
              <a:rPr lang="en-US" dirty="0"/>
              <a:t> to hide your code, but keep it available</a:t>
            </a:r>
          </a:p>
          <a:p>
            <a:pPr lvl="1"/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git checkout &lt;YYY&gt;</a:t>
            </a:r>
          </a:p>
          <a:p>
            <a:pPr lvl="1"/>
            <a:r>
              <a:rPr lang="en-US" dirty="0">
                <a:cs typeface="Courier New" panose="02070309020205020404" pitchFamily="49" charset="0"/>
              </a:rPr>
              <a:t>Try out, edit code, …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2C15E58-2873-41D3-B9AF-FF377D87FA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189" y="571500"/>
            <a:ext cx="10956924" cy="473529"/>
          </a:xfrm>
        </p:spPr>
        <p:txBody>
          <a:bodyPr/>
          <a:lstStyle/>
          <a:p>
            <a:r>
              <a:rPr lang="en-US" dirty="0"/>
              <a:t>General Procedure for this Tutorial						</a:t>
            </a:r>
            <a:r>
              <a:rPr lang="en-US" dirty="0">
                <a:solidFill>
                  <a:srgbClr val="FF0000"/>
                </a:solidFill>
              </a:rPr>
              <a:t>(Skip!)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593523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6FEC109C-B4F3-4C58-A4F3-949C5ECA663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16006" y="4121391"/>
            <a:ext cx="4114800" cy="2333625"/>
          </a:xfrm>
          <a:prstGeom prst="rect">
            <a:avLst/>
          </a:prstGeom>
        </p:spPr>
      </p:pic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B2AA7F00-B29C-4587-A2B1-E9A08F96650A}"/>
              </a:ext>
            </a:extLst>
          </p:cNvPr>
          <p:cNvCxnSpPr>
            <a:cxnSpLocks/>
          </p:cNvCxnSpPr>
          <p:nvPr/>
        </p:nvCxnSpPr>
        <p:spPr>
          <a:xfrm>
            <a:off x="7470321" y="4016829"/>
            <a:ext cx="1200150" cy="1755321"/>
          </a:xfrm>
          <a:prstGeom prst="straightConnector1">
            <a:avLst/>
          </a:prstGeom>
          <a:ln w="38100">
            <a:solidFill>
              <a:schemeClr val="bg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>
            <a:extLst>
              <a:ext uri="{FF2B5EF4-FFF2-40B4-BE49-F238E27FC236}">
                <a16:creationId xmlns:a16="http://schemas.microsoft.com/office/drawing/2014/main" id="{32C15E58-2873-41D3-B9AF-FF377D87FA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189" y="712232"/>
            <a:ext cx="10956924" cy="373618"/>
          </a:xfrm>
        </p:spPr>
        <p:txBody>
          <a:bodyPr/>
          <a:lstStyle/>
          <a:p>
            <a:r>
              <a:rPr lang="en-US" dirty="0"/>
              <a:t>Hands-on in VISA: Start Our First Device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AADBE6-045C-4F16-995E-F31B838124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0311" y="1191986"/>
            <a:ext cx="11017802" cy="5388428"/>
          </a:xfrm>
        </p:spPr>
        <p:txBody>
          <a:bodyPr/>
          <a:lstStyle/>
          <a:p>
            <a:r>
              <a:rPr lang="en-US" b="1" i="1" dirty="0">
                <a:cs typeface="Courier New" panose="02070309020205020404" pitchFamily="49" charset="0"/>
              </a:rPr>
              <a:t>Do now</a:t>
            </a:r>
            <a:r>
              <a:rPr lang="en-US" dirty="0">
                <a:cs typeface="Courier New" panose="02070309020205020404" pitchFamily="49" charset="0"/>
              </a:rPr>
              <a:t> in command line shell:</a:t>
            </a:r>
          </a:p>
          <a:p>
            <a:pPr lvl="1"/>
            <a:r>
              <a:rPr lang="en-US" dirty="0">
                <a:cs typeface="Courier New" panose="02070309020205020404" pitchFamily="49" charset="0"/>
              </a:rPr>
              <a:t>Note: all commands are attached to session in </a:t>
            </a:r>
            <a:r>
              <a:rPr lang="en-US" dirty="0" err="1">
                <a:cs typeface="Courier New" panose="02070309020205020404" pitchFamily="49" charset="0"/>
              </a:rPr>
              <a:t>indico</a:t>
            </a:r>
            <a:r>
              <a:rPr lang="en-US" dirty="0">
                <a:cs typeface="Courier New" panose="02070309020205020404" pitchFamily="49" charset="0"/>
              </a:rPr>
              <a:t> to copy/paste</a:t>
            </a:r>
          </a:p>
          <a:p>
            <a:pPr lvl="1"/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source ~/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karabo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/activate</a:t>
            </a:r>
          </a:p>
          <a:p>
            <a:pPr lvl="1"/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cd ~/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karabo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/devices/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karaboWorkshop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/</a:t>
            </a:r>
          </a:p>
          <a:p>
            <a:pPr lvl="1"/>
            <a:r>
              <a:rPr lang="en-US" dirty="0"/>
              <a:t>Sorry - please fix up the installation (see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session2_copypaste.txt </a:t>
            </a:r>
            <a:r>
              <a:rPr lang="en-US" dirty="0"/>
              <a:t>attached to hands-on):</a:t>
            </a:r>
          </a:p>
          <a:p>
            <a:pPr lvl="2"/>
            <a:r>
              <a:rPr lang="sv-SE" b="1" dirty="0"/>
              <a:t>git tag –d 1_initHello</a:t>
            </a:r>
          </a:p>
          <a:p>
            <a:pPr lvl="2"/>
            <a:r>
              <a:rPr lang="de-DE" b="1" dirty="0" err="1"/>
              <a:t>pip</a:t>
            </a:r>
            <a:r>
              <a:rPr lang="de-DE" b="1" dirty="0"/>
              <a:t> </a:t>
            </a:r>
            <a:r>
              <a:rPr lang="de-DE" b="1" dirty="0" err="1"/>
              <a:t>install</a:t>
            </a:r>
            <a:r>
              <a:rPr lang="de-DE" b="1" dirty="0"/>
              <a:t> -e .</a:t>
            </a:r>
          </a:p>
          <a:p>
            <a:pPr lvl="2"/>
            <a:r>
              <a:rPr lang="de-DE" b="1" dirty="0" err="1"/>
              <a:t>git</a:t>
            </a:r>
            <a:r>
              <a:rPr lang="de-DE" b="1" dirty="0"/>
              <a:t> tag 1_initHello	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dirty="0">
                <a:cs typeface="Courier New" panose="02070309020205020404" pitchFamily="49" charset="0"/>
              </a:rPr>
              <a:t>Open file in editor, e.g. via visual studio code (just click “Yes I trust…” and “</a:t>
            </a:r>
            <a:r>
              <a:rPr lang="en-US" dirty="0"/>
              <a:t>Install” if these pop up</a:t>
            </a:r>
            <a:r>
              <a:rPr lang="en-US" dirty="0">
                <a:cs typeface="Courier New" panose="02070309020205020404" pitchFamily="49" charset="0"/>
              </a:rPr>
              <a:t>)</a:t>
            </a:r>
          </a:p>
          <a:p>
            <a:pPr lvl="2"/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code .</a:t>
            </a:r>
          </a:p>
          <a:p>
            <a:pPr lvl="2"/>
            <a:r>
              <a:rPr lang="en-US" dirty="0">
                <a:cs typeface="Courier New" panose="02070309020205020404" pitchFamily="49" charset="0"/>
              </a:rPr>
              <a:t>navigate to edit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src/karaboWorkshop/HelloWorld.py </a:t>
            </a:r>
            <a:endParaRPr lang="en-US" b="1" dirty="0">
              <a:solidFill>
                <a:srgbClr val="FF0000"/>
              </a:solidFill>
              <a:latin typeface="+mj-lt"/>
              <a:cs typeface="Courier New" panose="02070309020205020404" pitchFamily="49" charset="0"/>
            </a:endParaRPr>
          </a:p>
          <a:p>
            <a:pPr lvl="1"/>
            <a:r>
              <a:rPr lang="en-US" dirty="0">
                <a:cs typeface="Courier New" panose="02070309020205020404" pitchFamily="49" charset="0"/>
              </a:rPr>
              <a:t>Optional: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karabo-xterm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mdlServer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/session2_a</a:t>
            </a:r>
            <a:b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dirty="0"/>
              <a:t>to see log files</a:t>
            </a:r>
          </a:p>
          <a:p>
            <a:pPr lvl="2"/>
            <a:r>
              <a:rPr lang="en-US" dirty="0"/>
              <a:t>Some bugs prevent that the device starts,</a:t>
            </a:r>
            <a:br>
              <a:rPr lang="en-US" dirty="0"/>
            </a:br>
            <a:r>
              <a:rPr lang="en-US" dirty="0"/>
              <a:t>but show up only in these logs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karabo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-start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842633C-0D93-424E-B75E-98A66BDFCFC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55589" y="1262403"/>
            <a:ext cx="3086100" cy="733425"/>
          </a:xfrm>
          <a:prstGeom prst="rect">
            <a:avLst/>
          </a:prstGeom>
        </p:spPr>
      </p:pic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2AEECC2E-EFA5-4C8A-8F2E-309758063851}"/>
              </a:ext>
            </a:extLst>
          </p:cNvPr>
          <p:cNvCxnSpPr>
            <a:cxnSpLocks/>
          </p:cNvCxnSpPr>
          <p:nvPr/>
        </p:nvCxnSpPr>
        <p:spPr>
          <a:xfrm flipV="1">
            <a:off x="9135836" y="1942763"/>
            <a:ext cx="796440" cy="1755658"/>
          </a:xfrm>
          <a:prstGeom prst="straightConnector1">
            <a:avLst/>
          </a:prstGeom>
          <a:ln w="38100">
            <a:solidFill>
              <a:schemeClr val="bg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5352628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C15E58-2873-41D3-B9AF-FF377D87FA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189" y="712232"/>
            <a:ext cx="10956924" cy="373618"/>
          </a:xfrm>
        </p:spPr>
        <p:txBody>
          <a:bodyPr/>
          <a:lstStyle/>
          <a:p>
            <a:r>
              <a:rPr lang="en-US" dirty="0"/>
              <a:t>Hands-on in VISA: Start Our First Device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AADBE6-045C-4F16-995E-F31B838124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0311" y="1191986"/>
            <a:ext cx="11017802" cy="5388428"/>
          </a:xfrm>
        </p:spPr>
        <p:txBody>
          <a:bodyPr/>
          <a:lstStyle/>
          <a:p>
            <a:r>
              <a:rPr lang="en-US" b="1" i="1">
                <a:cs typeface="Courier New" panose="02070309020205020404" pitchFamily="49" charset="0"/>
              </a:rPr>
              <a:t>Now</a:t>
            </a:r>
            <a:r>
              <a:rPr lang="en-US">
                <a:cs typeface="Courier New" panose="02070309020205020404" pitchFamily="49" charset="0"/>
              </a:rPr>
              <a:t> </a:t>
            </a:r>
            <a:r>
              <a:rPr lang="en-US" dirty="0">
                <a:cs typeface="Courier New" panose="02070309020205020404" pitchFamily="49" charset="0"/>
              </a:rPr>
              <a:t>use GUI:</a:t>
            </a:r>
          </a:p>
          <a:p>
            <a:pPr lvl="1"/>
            <a:r>
              <a:rPr lang="en-US" dirty="0">
                <a:cs typeface="Courier New" panose="02070309020205020404" pitchFamily="49" charset="0"/>
              </a:rPr>
              <a:t>Start GUI from icon, connect to </a:t>
            </a:r>
            <a:r>
              <a:rPr lang="en-US" i="1" dirty="0">
                <a:cs typeface="Courier New" panose="02070309020205020404" pitchFamily="49" charset="0"/>
              </a:rPr>
              <a:t>localhost:44444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dirty="0"/>
              <a:t>Open project </a:t>
            </a:r>
            <a:r>
              <a:rPr lang="en-US" b="1" dirty="0"/>
              <a:t>SESSION2</a:t>
            </a:r>
            <a:r>
              <a:rPr lang="en-US" dirty="0"/>
              <a:t> (from database </a:t>
            </a:r>
            <a:r>
              <a:rPr lang="en-US" b="1" dirty="0"/>
              <a:t>CAS_INTERNAL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Start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KARABO_TEST/MDL/HELLO_WORLD </a:t>
            </a:r>
            <a:r>
              <a:rPr lang="en-US" dirty="0"/>
              <a:t>from</a:t>
            </a:r>
          </a:p>
          <a:p>
            <a:pPr lvl="1"/>
            <a:r>
              <a:rPr lang="en-US" dirty="0"/>
              <a:t>Press execute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hello</a:t>
            </a:r>
            <a:r>
              <a:rPr lang="en-US" dirty="0"/>
              <a:t> slot in Configuration editor </a:t>
            </a:r>
          </a:p>
          <a:p>
            <a:pPr lvl="2"/>
            <a:r>
              <a:rPr lang="en-US" dirty="0"/>
              <a:t>Watch how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greeting</a:t>
            </a:r>
            <a:r>
              <a:rPr lang="en-US" dirty="0"/>
              <a:t> property changes</a:t>
            </a:r>
          </a:p>
        </p:txBody>
      </p:sp>
    </p:spTree>
    <p:extLst>
      <p:ext uri="{BB962C8B-B14F-4D97-AF65-F5344CB8AC3E}">
        <p14:creationId xmlns:p14="http://schemas.microsoft.com/office/powerpoint/2010/main" val="127064103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48FB0CD5-4750-4B52-9692-AA0EC517C0D0}"/>
              </a:ext>
            </a:extLst>
          </p:cNvPr>
          <p:cNvSpPr/>
          <p:nvPr/>
        </p:nvSpPr>
        <p:spPr>
          <a:xfrm>
            <a:off x="611189" y="6286500"/>
            <a:ext cx="2393268" cy="375557"/>
          </a:xfrm>
          <a:prstGeom prst="rect">
            <a:avLst/>
          </a:prstGeom>
          <a:solidFill>
            <a:schemeClr val="bg1"/>
          </a:solidFill>
        </p:spPr>
        <p:txBody>
          <a:bodyPr rtlCol="0" anchor="ctr">
            <a:noAutofit/>
          </a:bodyPr>
          <a:lstStyle/>
          <a:p>
            <a:pPr algn="ctr">
              <a:lnSpc>
                <a:spcPct val="113000"/>
              </a:lnSpc>
            </a:pPr>
            <a:endParaRPr lang="de-DE" sz="1400" dirty="0" err="1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BC6BBAD-4D0B-4F0B-BFAA-CD69B6364D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189" y="571500"/>
            <a:ext cx="10956924" cy="432707"/>
          </a:xfrm>
        </p:spPr>
        <p:txBody>
          <a:bodyPr/>
          <a:lstStyle/>
          <a:p>
            <a:r>
              <a:rPr lang="en-US" dirty="0"/>
              <a:t>Hands-on: The Device Code</a:t>
            </a:r>
            <a:endParaRPr lang="de-D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384A5E-82B4-4193-89C3-1FCF2DE77D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9228" y="1232807"/>
            <a:ext cx="5290457" cy="5293827"/>
          </a:xfrm>
        </p:spPr>
        <p:txBody>
          <a:bodyPr/>
          <a:lstStyle/>
          <a:p>
            <a:r>
              <a:rPr lang="en-US" dirty="0"/>
              <a:t>This is the skeleton – almost as you get it from the templates via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karabo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new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helloWorld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…</a:t>
            </a:r>
          </a:p>
          <a:p>
            <a:r>
              <a:rPr lang="en-US" dirty="0"/>
              <a:t>You will now work on your own</a:t>
            </a:r>
          </a:p>
          <a:p>
            <a:pPr lvl="1"/>
            <a:r>
              <a:rPr lang="en-US" dirty="0"/>
              <a:t>Extend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HelloWorld.py</a:t>
            </a:r>
            <a:r>
              <a:rPr lang="en-US" dirty="0"/>
              <a:t> in three exercises.</a:t>
            </a:r>
          </a:p>
          <a:p>
            <a:pPr lvl="1"/>
            <a:r>
              <a:rPr lang="en-US" dirty="0"/>
              <a:t>Then follow more exercises on a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MotorProcedure.py</a:t>
            </a:r>
            <a:r>
              <a:rPr lang="en-US" dirty="0"/>
              <a:t>.</a:t>
            </a:r>
            <a:endParaRPr lang="de-DE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dirty="0"/>
              <a:t>Raise your hand if you need help.</a:t>
            </a:r>
          </a:p>
          <a:p>
            <a:pPr lvl="1"/>
            <a:r>
              <a:rPr lang="en-US" dirty="0"/>
              <a:t>To get your code changes active, save and shutdown </a:t>
            </a:r>
            <a:r>
              <a:rPr lang="en-US" b="1" dirty="0" err="1"/>
              <a:t>mdlServer</a:t>
            </a:r>
            <a:r>
              <a:rPr lang="en-US" b="1" dirty="0"/>
              <a:t>/session2_a</a:t>
            </a:r>
          </a:p>
          <a:p>
            <a:r>
              <a:rPr lang="en-US" dirty="0"/>
              <a:t>Not all code needs to be typed by you:</a:t>
            </a:r>
          </a:p>
          <a:p>
            <a:pPr lvl="1"/>
            <a:r>
              <a:rPr lang="en-US" dirty="0"/>
              <a:t>All steps are prepared for you via </a:t>
            </a:r>
            <a:r>
              <a:rPr lang="en-US" i="1" dirty="0"/>
              <a:t>tags</a:t>
            </a:r>
          </a:p>
          <a:p>
            <a:pPr lvl="2"/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git checkout &lt;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someTag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pPr lvl="2"/>
            <a:r>
              <a:rPr lang="en-US" dirty="0">
                <a:cs typeface="Courier New" panose="02070309020205020404" pitchFamily="49" charset="0"/>
              </a:rPr>
              <a:t>if it complaints since you edited changes:  	first do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git stash</a:t>
            </a:r>
          </a:p>
          <a:p>
            <a:pPr lvl="2"/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git diff &lt;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aTag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 &lt;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nextTag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B6DEB96-BC53-436C-B208-A4AF19B4AFD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12734" y="644978"/>
            <a:ext cx="6778424" cy="60170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20910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C15E58-2873-41D3-B9AF-FF377D87FA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189" y="587829"/>
            <a:ext cx="10956924" cy="391885"/>
          </a:xfrm>
        </p:spPr>
        <p:txBody>
          <a:bodyPr/>
          <a:lstStyle/>
          <a:p>
            <a:r>
              <a:rPr lang="en-US" dirty="0"/>
              <a:t>Hands-on: Property and Slot with Attributes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AADBE6-045C-4F16-995E-F31B838124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0311" y="1053194"/>
            <a:ext cx="11017802" cy="5527220"/>
          </a:xfrm>
        </p:spPr>
        <p:txBody>
          <a:bodyPr/>
          <a:lstStyle/>
          <a:p>
            <a:r>
              <a:rPr lang="en-US" dirty="0"/>
              <a:t>It is good practice to</a:t>
            </a:r>
          </a:p>
          <a:p>
            <a:pPr lvl="1"/>
            <a:r>
              <a:rPr lang="en-US" dirty="0"/>
              <a:t>make properties and slots appear in GUI as full, capitalized words,</a:t>
            </a:r>
          </a:p>
          <a:p>
            <a:pPr lvl="1"/>
            <a:r>
              <a:rPr lang="en-US" dirty="0"/>
              <a:t>add a description,</a:t>
            </a:r>
          </a:p>
          <a:p>
            <a:pPr lvl="1"/>
            <a:r>
              <a:rPr lang="en-US" dirty="0"/>
              <a:t>provide defaults where it makes sense.</a:t>
            </a:r>
          </a:p>
          <a:p>
            <a:r>
              <a:rPr lang="en-US" dirty="0">
                <a:cs typeface="Courier New" panose="02070309020205020404" pitchFamily="49" charset="0"/>
              </a:rPr>
              <a:t>Exercise: </a:t>
            </a:r>
          </a:p>
          <a:p>
            <a:pPr lvl="1"/>
            <a:r>
              <a:rPr lang="en-US" dirty="0">
                <a:cs typeface="Courier New" panose="02070309020205020404" pitchFamily="49" charset="0"/>
              </a:rPr>
              <a:t>Add </a:t>
            </a:r>
            <a:r>
              <a:rPr lang="en-US" b="1" dirty="0" err="1">
                <a:cs typeface="Courier New" panose="02070309020205020404" pitchFamily="49" charset="0"/>
              </a:rPr>
              <a:t>displayedName</a:t>
            </a:r>
            <a:r>
              <a:rPr lang="en-US" dirty="0">
                <a:cs typeface="Courier New" panose="02070309020205020404" pitchFamily="49" charset="0"/>
              </a:rPr>
              <a:t>, </a:t>
            </a:r>
            <a:r>
              <a:rPr lang="en-US" b="1" dirty="0">
                <a:cs typeface="Courier New" panose="02070309020205020404" pitchFamily="49" charset="0"/>
              </a:rPr>
              <a:t>description</a:t>
            </a:r>
            <a:r>
              <a:rPr lang="en-US" dirty="0">
                <a:cs typeface="Courier New" panose="02070309020205020404" pitchFamily="49" charset="0"/>
              </a:rPr>
              <a:t> attributes to property and slots</a:t>
            </a:r>
            <a:r>
              <a:rPr lang="en-US" b="1" dirty="0">
                <a:cs typeface="Courier New" panose="02070309020205020404" pitchFamily="49" charset="0"/>
              </a:rPr>
              <a:t> </a:t>
            </a:r>
            <a:r>
              <a:rPr lang="en-US" dirty="0">
                <a:cs typeface="Courier New" panose="02070309020205020404" pitchFamily="49" charset="0"/>
              </a:rPr>
              <a:t>and </a:t>
            </a:r>
            <a:r>
              <a:rPr lang="en-US" b="1" dirty="0" err="1">
                <a:cs typeface="Courier New" panose="02070309020205020404" pitchFamily="49" charset="0"/>
              </a:rPr>
              <a:t>defaultValue</a:t>
            </a:r>
            <a:r>
              <a:rPr lang="en-US" dirty="0">
                <a:cs typeface="Courier New" panose="02070309020205020404" pitchFamily="49" charset="0"/>
              </a:rPr>
              <a:t> for property </a:t>
            </a:r>
          </a:p>
          <a:p>
            <a:r>
              <a:rPr lang="en-US" dirty="0">
                <a:cs typeface="Courier New" panose="02070309020205020404" pitchFamily="49" charset="0"/>
              </a:rPr>
              <a:t>Simple hands-on (just to warm up):</a:t>
            </a:r>
          </a:p>
          <a:p>
            <a:pPr lvl="1"/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git checkout 2_decorate</a:t>
            </a:r>
            <a:endParaRPr lang="en-US" dirty="0">
              <a:cs typeface="Courier New" panose="02070309020205020404" pitchFamily="49" charset="0"/>
            </a:endParaRPr>
          </a:p>
          <a:p>
            <a:pPr lvl="1"/>
            <a:r>
              <a:rPr lang="en-US" dirty="0"/>
              <a:t>See how all but </a:t>
            </a:r>
            <a:r>
              <a:rPr lang="en-US" b="1" dirty="0" err="1">
                <a:cs typeface="Courier New" panose="02070309020205020404" pitchFamily="49" charset="0"/>
              </a:rPr>
              <a:t>displayedName</a:t>
            </a:r>
            <a:r>
              <a:rPr lang="en-US" dirty="0"/>
              <a:t> for slot </a:t>
            </a:r>
            <a:r>
              <a:rPr lang="en-US" b="1" dirty="0"/>
              <a:t>hello</a:t>
            </a:r>
            <a:r>
              <a:rPr lang="en-US" dirty="0"/>
              <a:t> is achieved</a:t>
            </a:r>
          </a:p>
          <a:p>
            <a:pPr lvl="2"/>
            <a:r>
              <a:rPr lang="en-US" dirty="0"/>
              <a:t>E.g.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git diff 1_initHello 2_decorate</a:t>
            </a:r>
          </a:p>
          <a:p>
            <a:pPr lvl="1"/>
            <a:r>
              <a:rPr lang="en-US" dirty="0"/>
              <a:t>Start device again and try out (Do not forget to restart the server!)</a:t>
            </a:r>
            <a:endParaRPr lang="en-US" dirty="0">
              <a:cs typeface="Courier New" panose="02070309020205020404" pitchFamily="49" charset="0"/>
            </a:endParaRPr>
          </a:p>
          <a:p>
            <a:pPr lvl="1"/>
            <a:r>
              <a:rPr lang="en-US" dirty="0">
                <a:cs typeface="Courier New" panose="02070309020205020404" pitchFamily="49" charset="0"/>
              </a:rPr>
              <a:t>Edit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HelloWorld.py</a:t>
            </a:r>
            <a:endParaRPr lang="en-US" dirty="0">
              <a:cs typeface="Courier New" panose="02070309020205020404" pitchFamily="49" charset="0"/>
            </a:endParaRPr>
          </a:p>
          <a:p>
            <a:pPr lvl="1"/>
            <a:r>
              <a:rPr lang="en-US" dirty="0">
                <a:cs typeface="Courier New" panose="02070309020205020404" pitchFamily="49" charset="0"/>
              </a:rPr>
              <a:t>Add the missing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displayedName</a:t>
            </a:r>
            <a:r>
              <a:rPr lang="en-US" dirty="0">
                <a:cs typeface="Courier New" panose="02070309020205020404" pitchFamily="49" charset="0"/>
              </a:rPr>
              <a:t> (e.g. “Hello Procedure”) for slot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hello</a:t>
            </a:r>
          </a:p>
          <a:p>
            <a:pPr lvl="1"/>
            <a:r>
              <a:rPr lang="en-US" dirty="0">
                <a:cs typeface="Courier New" panose="02070309020205020404" pitchFamily="49" charset="0"/>
              </a:rPr>
              <a:t>In doubt,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git diff 2_decorate 2_decorate_done</a:t>
            </a:r>
            <a:r>
              <a:rPr lang="en-US" dirty="0">
                <a:cs typeface="Courier New" panose="02070309020205020404" pitchFamily="49" charset="0"/>
              </a:rPr>
              <a:t> shows what to do</a:t>
            </a:r>
          </a:p>
          <a:p>
            <a:pPr lvl="1"/>
            <a:r>
              <a:rPr lang="en-US" dirty="0">
                <a:cs typeface="Courier New" panose="02070309020205020404" pitchFamily="49" charset="0"/>
              </a:rPr>
              <a:t>Try out the device after your changes!</a:t>
            </a:r>
          </a:p>
        </p:txBody>
      </p:sp>
    </p:spTree>
    <p:extLst>
      <p:ext uri="{BB962C8B-B14F-4D97-AF65-F5344CB8AC3E}">
        <p14:creationId xmlns:p14="http://schemas.microsoft.com/office/powerpoint/2010/main" val="121209801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C15E58-2873-41D3-B9AF-FF377D87FA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189" y="522515"/>
            <a:ext cx="10956924" cy="344588"/>
          </a:xfrm>
        </p:spPr>
        <p:txBody>
          <a:bodyPr/>
          <a:lstStyle/>
          <a:p>
            <a:r>
              <a:rPr lang="en-US" dirty="0"/>
              <a:t>Hands-on: State Handling for Slots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AADBE6-045C-4F16-995E-F31B838124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0311" y="930729"/>
            <a:ext cx="11017802" cy="5617028"/>
          </a:xfrm>
        </p:spPr>
        <p:txBody>
          <a:bodyPr/>
          <a:lstStyle/>
          <a:p>
            <a:r>
              <a:rPr lang="en-US" dirty="0"/>
              <a:t>Karabo devices should be in a well defined </a:t>
            </a:r>
            <a:r>
              <a:rPr lang="en-US" i="1" dirty="0"/>
              <a:t>state</a:t>
            </a:r>
          </a:p>
          <a:p>
            <a:pPr lvl="1"/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UNKNOWN</a:t>
            </a:r>
            <a:r>
              <a:rPr lang="en-US" dirty="0"/>
              <a:t> (the default) means: lost contact to resources, e.g. hardware</a:t>
            </a:r>
          </a:p>
          <a:p>
            <a:pPr lvl="1"/>
            <a:r>
              <a:rPr lang="en-US" dirty="0"/>
              <a:t>The device base class defines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self.state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/>
              <a:t>variable</a:t>
            </a:r>
          </a:p>
          <a:p>
            <a:pPr lvl="2"/>
            <a:r>
              <a:rPr lang="en-US" dirty="0"/>
              <a:t>Predefined (long…) list: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State.ON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State.OFF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State.MOVING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State.ERROR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, …</a:t>
            </a:r>
          </a:p>
          <a:p>
            <a:pPr lvl="1"/>
            <a:r>
              <a:rPr lang="en-US" dirty="0"/>
              <a:t>Depending on its state, actions on the device are allowed or not</a:t>
            </a:r>
          </a:p>
          <a:p>
            <a:r>
              <a:rPr lang="en-US" dirty="0">
                <a:cs typeface="Courier New" panose="02070309020205020404" pitchFamily="49" charset="0"/>
              </a:rPr>
              <a:t>Exercise:</a:t>
            </a:r>
          </a:p>
          <a:p>
            <a:pPr lvl="1"/>
            <a:r>
              <a:rPr lang="en-US" dirty="0">
                <a:cs typeface="Courier New" panose="02070309020205020404" pitchFamily="49" charset="0"/>
              </a:rPr>
              <a:t>Set device to </a:t>
            </a:r>
            <a:r>
              <a:rPr lang="en-US" b="1" dirty="0">
                <a:cs typeface="Courier New" panose="02070309020205020404" pitchFamily="49" charset="0"/>
              </a:rPr>
              <a:t>OFF</a:t>
            </a:r>
            <a:r>
              <a:rPr lang="en-US" dirty="0">
                <a:cs typeface="Courier New" panose="02070309020205020404" pitchFamily="49" charset="0"/>
              </a:rPr>
              <a:t> (or </a:t>
            </a:r>
            <a:r>
              <a:rPr lang="en-US" b="1" dirty="0">
                <a:cs typeface="Courier New" panose="02070309020205020404" pitchFamily="49" charset="0"/>
              </a:rPr>
              <a:t>ON</a:t>
            </a:r>
            <a:r>
              <a:rPr lang="en-US" dirty="0">
                <a:cs typeface="Courier New" panose="02070309020205020404" pitchFamily="49" charset="0"/>
              </a:rPr>
              <a:t>) in the beginning</a:t>
            </a:r>
          </a:p>
          <a:p>
            <a:pPr lvl="1"/>
            <a:r>
              <a:rPr lang="en-US" dirty="0">
                <a:cs typeface="Courier New" panose="02070309020205020404" pitchFamily="49" charset="0"/>
              </a:rPr>
              <a:t>Add slots </a:t>
            </a:r>
            <a:r>
              <a:rPr lang="en-US" b="1" dirty="0">
                <a:cs typeface="Courier New" panose="02070309020205020404" pitchFamily="49" charset="0"/>
              </a:rPr>
              <a:t>off</a:t>
            </a:r>
            <a:r>
              <a:rPr lang="en-US" dirty="0">
                <a:cs typeface="Courier New" panose="02070309020205020404" pitchFamily="49" charset="0"/>
              </a:rPr>
              <a:t> and </a:t>
            </a:r>
            <a:r>
              <a:rPr lang="en-US" b="1" dirty="0">
                <a:cs typeface="Courier New" panose="02070309020205020404" pitchFamily="49" charset="0"/>
              </a:rPr>
              <a:t>on</a:t>
            </a:r>
            <a:r>
              <a:rPr lang="en-US" dirty="0">
                <a:cs typeface="Courier New" panose="02070309020205020404" pitchFamily="49" charset="0"/>
              </a:rPr>
              <a:t> that switch to the corresponding states </a:t>
            </a:r>
            <a:r>
              <a:rPr lang="en-US" b="1" dirty="0">
                <a:cs typeface="Courier New" panose="02070309020205020404" pitchFamily="49" charset="0"/>
              </a:rPr>
              <a:t>OFF</a:t>
            </a:r>
            <a:r>
              <a:rPr lang="en-US" dirty="0">
                <a:cs typeface="Courier New" panose="02070309020205020404" pitchFamily="49" charset="0"/>
              </a:rPr>
              <a:t> and </a:t>
            </a:r>
            <a:r>
              <a:rPr lang="en-US" b="1" dirty="0">
                <a:cs typeface="Courier New" panose="02070309020205020404" pitchFamily="49" charset="0"/>
              </a:rPr>
              <a:t>ON</a:t>
            </a:r>
          </a:p>
          <a:p>
            <a:pPr lvl="2"/>
            <a:r>
              <a:rPr lang="en-US" dirty="0">
                <a:cs typeface="Courier New" panose="02070309020205020404" pitchFamily="49" charset="0"/>
              </a:rPr>
              <a:t>But define </a:t>
            </a:r>
            <a:r>
              <a:rPr lang="en-US" b="1" dirty="0" err="1">
                <a:cs typeface="Courier New" panose="02070309020205020404" pitchFamily="49" charset="0"/>
              </a:rPr>
              <a:t>allowedStates</a:t>
            </a:r>
            <a:r>
              <a:rPr lang="en-US" dirty="0">
                <a:cs typeface="Courier New" panose="02070309020205020404" pitchFamily="49" charset="0"/>
              </a:rPr>
              <a:t> such that </a:t>
            </a:r>
            <a:r>
              <a:rPr lang="en-US" b="1" dirty="0">
                <a:cs typeface="Courier New" panose="02070309020205020404" pitchFamily="49" charset="0"/>
              </a:rPr>
              <a:t>off</a:t>
            </a:r>
            <a:r>
              <a:rPr lang="en-US" dirty="0">
                <a:cs typeface="Courier New" panose="02070309020205020404" pitchFamily="49" charset="0"/>
              </a:rPr>
              <a:t> slot can only be called if in </a:t>
            </a:r>
            <a:r>
              <a:rPr lang="en-US" b="1" dirty="0">
                <a:cs typeface="Courier New" panose="02070309020205020404" pitchFamily="49" charset="0"/>
              </a:rPr>
              <a:t>ON</a:t>
            </a:r>
            <a:r>
              <a:rPr lang="en-US" dirty="0">
                <a:cs typeface="Courier New" panose="02070309020205020404" pitchFamily="49" charset="0"/>
              </a:rPr>
              <a:t> state and vice versa</a:t>
            </a:r>
          </a:p>
          <a:p>
            <a:pPr lvl="2"/>
            <a:r>
              <a:rPr lang="en-US" dirty="0">
                <a:cs typeface="Courier New" panose="02070309020205020404" pitchFamily="49" charset="0"/>
              </a:rPr>
              <a:t>Also </a:t>
            </a:r>
            <a:r>
              <a:rPr lang="en-US" b="1" dirty="0">
                <a:cs typeface="Courier New" panose="02070309020205020404" pitchFamily="49" charset="0"/>
              </a:rPr>
              <a:t>hello</a:t>
            </a:r>
            <a:r>
              <a:rPr lang="en-US" dirty="0">
                <a:cs typeface="Courier New" panose="02070309020205020404" pitchFamily="49" charset="0"/>
              </a:rPr>
              <a:t> slot should only be callable in </a:t>
            </a:r>
            <a:r>
              <a:rPr lang="en-US" b="1" dirty="0">
                <a:cs typeface="Courier New" panose="02070309020205020404" pitchFamily="49" charset="0"/>
              </a:rPr>
              <a:t>ON</a:t>
            </a:r>
            <a:r>
              <a:rPr lang="en-US" dirty="0">
                <a:cs typeface="Courier New" panose="02070309020205020404" pitchFamily="49" charset="0"/>
              </a:rPr>
              <a:t> state</a:t>
            </a:r>
          </a:p>
          <a:p>
            <a:pPr lvl="1"/>
            <a:r>
              <a:rPr lang="en-US" dirty="0"/>
              <a:t>See how that is achieved for all but the </a:t>
            </a:r>
            <a:r>
              <a:rPr lang="en-US" b="1" dirty="0"/>
              <a:t>on</a:t>
            </a:r>
            <a:r>
              <a:rPr lang="en-US" dirty="0"/>
              <a:t> slot</a:t>
            </a:r>
          </a:p>
          <a:p>
            <a:pPr lvl="2"/>
            <a:r>
              <a:rPr lang="en-US" dirty="0"/>
              <a:t>E.g.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git diff 2_decorate_done 3_states</a:t>
            </a:r>
          </a:p>
          <a:p>
            <a:r>
              <a:rPr lang="en-US" dirty="0">
                <a:cs typeface="Courier New" panose="02070309020205020404" pitchFamily="49" charset="0"/>
              </a:rPr>
              <a:t>Hands-on:</a:t>
            </a:r>
          </a:p>
          <a:p>
            <a:pPr lvl="1"/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git checkout 3_states </a:t>
            </a:r>
            <a:r>
              <a:rPr lang="en-US" dirty="0">
                <a:cs typeface="Courier New" panose="02070309020205020404" pitchFamily="49" charset="0"/>
              </a:rPr>
              <a:t>(if git complains since you edited: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git stash </a:t>
            </a:r>
            <a:r>
              <a:rPr lang="en-US" dirty="0">
                <a:cs typeface="Courier New" panose="02070309020205020404" pitchFamily="49" charset="0"/>
              </a:rPr>
              <a:t>before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lvl="1"/>
            <a:r>
              <a:rPr lang="en-US" dirty="0">
                <a:cs typeface="Courier New" panose="02070309020205020404" pitchFamily="49" charset="0"/>
              </a:rPr>
              <a:t>Restart device, try out and add the missing </a:t>
            </a:r>
            <a:r>
              <a:rPr lang="en-US" b="1" dirty="0">
                <a:cs typeface="Courier New" panose="02070309020205020404" pitchFamily="49" charset="0"/>
              </a:rPr>
              <a:t>on </a:t>
            </a:r>
            <a:r>
              <a:rPr lang="en-US" dirty="0">
                <a:cs typeface="Courier New" panose="02070309020205020404" pitchFamily="49" charset="0"/>
              </a:rPr>
              <a:t>slot (</a:t>
            </a:r>
            <a:r>
              <a:rPr lang="en-US" dirty="0"/>
              <a:t>Do not forget to restart the server!)</a:t>
            </a:r>
          </a:p>
          <a:p>
            <a:pPr lvl="1"/>
            <a:r>
              <a:rPr lang="en-US" dirty="0">
                <a:cs typeface="Courier New" panose="02070309020205020404" pitchFamily="49" charset="0"/>
              </a:rPr>
              <a:t>In doubt,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git diff 3_states 3_states_done</a:t>
            </a:r>
            <a:r>
              <a:rPr lang="en-US" dirty="0">
                <a:cs typeface="Courier New" panose="02070309020205020404" pitchFamily="49" charset="0"/>
              </a:rPr>
              <a:t> shows what to do</a:t>
            </a:r>
          </a:p>
        </p:txBody>
      </p:sp>
    </p:spTree>
    <p:extLst>
      <p:ext uri="{BB962C8B-B14F-4D97-AF65-F5344CB8AC3E}">
        <p14:creationId xmlns:p14="http://schemas.microsoft.com/office/powerpoint/2010/main" val="323691764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C15E58-2873-41D3-B9AF-FF377D87FA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189" y="712232"/>
            <a:ext cx="10956924" cy="332797"/>
          </a:xfrm>
        </p:spPr>
        <p:txBody>
          <a:bodyPr/>
          <a:lstStyle/>
          <a:p>
            <a:r>
              <a:rPr lang="en-US" dirty="0"/>
              <a:t>Hands-on: Reconfigurable Properties with State Handling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AADBE6-045C-4F16-995E-F31B838124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0311" y="1175658"/>
            <a:ext cx="11017802" cy="4815240"/>
          </a:xfrm>
        </p:spPr>
        <p:txBody>
          <a:bodyPr/>
          <a:lstStyle/>
          <a:p>
            <a:r>
              <a:rPr lang="en-US" dirty="0"/>
              <a:t>So far, our property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greeting </a:t>
            </a:r>
            <a:r>
              <a:rPr lang="en-US" dirty="0"/>
              <a:t>could only be set from inside device code (since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READONLY</a:t>
            </a:r>
            <a:r>
              <a:rPr lang="en-US" dirty="0"/>
              <a:t>)</a:t>
            </a:r>
          </a:p>
          <a:p>
            <a:r>
              <a:rPr lang="en-US" dirty="0"/>
              <a:t>Exercise:</a:t>
            </a:r>
            <a:endParaRPr lang="en-US" b="1" dirty="0">
              <a:solidFill>
                <a:srgbClr val="FF0000"/>
              </a:solidFill>
            </a:endParaRPr>
          </a:p>
          <a:p>
            <a:pPr lvl="1"/>
            <a:r>
              <a:rPr lang="en-US" dirty="0"/>
              <a:t>explicitly mark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greeting </a:t>
            </a:r>
            <a:r>
              <a:rPr lang="en-US" dirty="0"/>
              <a:t>as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reconfigurable</a:t>
            </a:r>
            <a:r>
              <a:rPr lang="en-US" dirty="0"/>
              <a:t> at run time</a:t>
            </a:r>
            <a:br>
              <a:rPr lang="en-US" dirty="0"/>
            </a:br>
            <a:r>
              <a:rPr lang="en-US" dirty="0"/>
              <a:t>(that would have been the MDL default…),</a:t>
            </a:r>
          </a:p>
          <a:p>
            <a:pPr lvl="1"/>
            <a:r>
              <a:rPr lang="en-US" dirty="0"/>
              <a:t>but only if in state </a:t>
            </a:r>
            <a:r>
              <a:rPr lang="en-US" b="1" dirty="0"/>
              <a:t>OFF</a:t>
            </a:r>
            <a:endParaRPr lang="en-US" dirty="0">
              <a:cs typeface="Courier New" panose="02070309020205020404" pitchFamily="49" charset="0"/>
            </a:endParaRPr>
          </a:p>
          <a:p>
            <a:r>
              <a:rPr lang="en-US" dirty="0"/>
              <a:t>Hands-on:</a:t>
            </a:r>
          </a:p>
          <a:p>
            <a:pPr lvl="1"/>
            <a:r>
              <a:rPr lang="en-US" dirty="0"/>
              <a:t>See how making it reconfigurable is achieved</a:t>
            </a:r>
          </a:p>
          <a:p>
            <a:pPr lvl="2"/>
            <a:r>
              <a:rPr lang="en-US" dirty="0"/>
              <a:t>E.g.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git diff 3_states_done 4_reconfig</a:t>
            </a:r>
          </a:p>
          <a:p>
            <a:pPr lvl="1"/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git checkout 4_reconfig </a:t>
            </a:r>
            <a:r>
              <a:rPr lang="en-US" dirty="0">
                <a:cs typeface="Courier New" panose="02070309020205020404" pitchFamily="49" charset="0"/>
              </a:rPr>
              <a:t>(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git stash</a:t>
            </a:r>
            <a:r>
              <a:rPr lang="en-US" dirty="0">
                <a:cs typeface="Courier New" panose="02070309020205020404" pitchFamily="49" charset="0"/>
              </a:rPr>
              <a:t> before?)</a:t>
            </a:r>
          </a:p>
          <a:p>
            <a:pPr lvl="1"/>
            <a:r>
              <a:rPr lang="en-US" dirty="0">
                <a:cs typeface="Courier New" panose="02070309020205020404" pitchFamily="49" charset="0"/>
              </a:rPr>
              <a:t>Try out and add the restriction of the </a:t>
            </a:r>
            <a:r>
              <a:rPr lang="en-US" b="1" dirty="0">
                <a:cs typeface="Courier New" panose="02070309020205020404" pitchFamily="49" charset="0"/>
              </a:rPr>
              <a:t>OFF</a:t>
            </a:r>
            <a:r>
              <a:rPr lang="en-US" dirty="0">
                <a:cs typeface="Courier New" panose="02070309020205020404" pitchFamily="49" charset="0"/>
              </a:rPr>
              <a:t> state</a:t>
            </a:r>
          </a:p>
          <a:p>
            <a:pPr lvl="1"/>
            <a:r>
              <a:rPr lang="en-US" dirty="0">
                <a:cs typeface="Courier New" panose="02070309020205020404" pitchFamily="49" charset="0"/>
              </a:rPr>
              <a:t>In doubt,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git diff 4_reconfig 4_reconfig_done</a:t>
            </a:r>
            <a:r>
              <a:rPr lang="en-US" dirty="0">
                <a:cs typeface="Courier New" panose="02070309020205020404" pitchFamily="49" charset="0"/>
              </a:rPr>
              <a:t> shows what to do</a:t>
            </a:r>
          </a:p>
        </p:txBody>
      </p:sp>
    </p:spTree>
    <p:extLst>
      <p:ext uri="{BB962C8B-B14F-4D97-AF65-F5344CB8AC3E}">
        <p14:creationId xmlns:p14="http://schemas.microsoft.com/office/powerpoint/2010/main" val="24219362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C18F73-3874-41D9-99A6-C7B08BDCDC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3889" y="2000250"/>
            <a:ext cx="10944224" cy="3913189"/>
          </a:xfrm>
        </p:spPr>
        <p:txBody>
          <a:bodyPr/>
          <a:lstStyle/>
          <a:p>
            <a:pPr marL="0" indent="0" algn="ctr">
              <a:buNone/>
            </a:pPr>
            <a:r>
              <a:rPr lang="en-US" sz="7200" b="1" dirty="0"/>
              <a:t>H</a:t>
            </a:r>
            <a:r>
              <a:rPr lang="de-DE" sz="7200" b="1" dirty="0" err="1"/>
              <a:t>ands</a:t>
            </a:r>
            <a:r>
              <a:rPr lang="de-DE" sz="7200" b="1" dirty="0"/>
              <a:t>-On</a:t>
            </a:r>
          </a:p>
          <a:p>
            <a:pPr marL="0" indent="0" algn="ctr">
              <a:buNone/>
            </a:pPr>
            <a:r>
              <a:rPr lang="de-DE" sz="7200" b="1" dirty="0"/>
              <a:t>Part 2</a:t>
            </a:r>
          </a:p>
        </p:txBody>
      </p:sp>
    </p:spTree>
    <p:extLst>
      <p:ext uri="{BB962C8B-B14F-4D97-AF65-F5344CB8AC3E}">
        <p14:creationId xmlns:p14="http://schemas.microsoft.com/office/powerpoint/2010/main" val="10943563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C15E58-2873-41D3-B9AF-FF377D87FA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189" y="712232"/>
            <a:ext cx="10956924" cy="332797"/>
          </a:xfrm>
        </p:spPr>
        <p:txBody>
          <a:bodyPr/>
          <a:lstStyle/>
          <a:p>
            <a:r>
              <a:rPr lang="en-US" dirty="0"/>
              <a:t>More on States and Slots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AADBE6-045C-4F16-995E-F31B838124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0311" y="1175658"/>
            <a:ext cx="11017802" cy="4815240"/>
          </a:xfrm>
        </p:spPr>
        <p:txBody>
          <a:bodyPr/>
          <a:lstStyle/>
          <a:p>
            <a:r>
              <a:rPr lang="en-US" dirty="0"/>
              <a:t>So far, our slots did not do much:</a:t>
            </a:r>
          </a:p>
          <a:p>
            <a:pPr lvl="1"/>
            <a:r>
              <a:rPr lang="en-US" dirty="0"/>
              <a:t>Their execution did not take long</a:t>
            </a:r>
          </a:p>
          <a:p>
            <a:pPr lvl="1"/>
            <a:r>
              <a:rPr lang="en-US" dirty="0"/>
              <a:t>and therefore their success (or failure) was quickly reported to the GUI (or whoever called them)</a:t>
            </a:r>
          </a:p>
          <a:p>
            <a:r>
              <a:rPr lang="en-US" dirty="0"/>
              <a:t>A procedure is different by nature:</a:t>
            </a:r>
          </a:p>
          <a:p>
            <a:pPr lvl="1"/>
            <a:r>
              <a:rPr lang="en-US" dirty="0"/>
              <a:t>First do something, then another thing, then wait a bit and finally do a third thing, …</a:t>
            </a:r>
          </a:p>
          <a:p>
            <a:pPr lvl="1"/>
            <a:r>
              <a:rPr lang="en-US" dirty="0"/>
              <a:t>If all this is directly programmed into a slot, it would time out</a:t>
            </a:r>
          </a:p>
          <a:p>
            <a:pPr lvl="2"/>
            <a:r>
              <a:rPr lang="en-US" dirty="0"/>
              <a:t>For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@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MacroSlot</a:t>
            </a:r>
            <a:r>
              <a:rPr lang="en-US" dirty="0"/>
              <a:t> used in macros, the timeout is essentially swallowed</a:t>
            </a:r>
          </a:p>
          <a:p>
            <a:r>
              <a:rPr lang="en-US" dirty="0">
                <a:sym typeface="Wingdings" panose="05000000000000000000" pitchFamily="2" charset="2"/>
              </a:rPr>
              <a:t></a:t>
            </a:r>
            <a:r>
              <a:rPr lang="en-US" dirty="0"/>
              <a:t> Longer procedures (even like simple motor movement) have this pattern in Karabo:</a:t>
            </a:r>
          </a:p>
          <a:p>
            <a:pPr lvl="1"/>
            <a:r>
              <a:rPr lang="en-US" dirty="0"/>
              <a:t>A slot only </a:t>
            </a:r>
            <a:r>
              <a:rPr lang="en-US" i="1" dirty="0"/>
              <a:t>triggers</a:t>
            </a:r>
            <a:r>
              <a:rPr lang="en-US" dirty="0"/>
              <a:t> the procedure, i.e.</a:t>
            </a:r>
          </a:p>
          <a:p>
            <a:pPr lvl="2"/>
            <a:r>
              <a:rPr lang="en-US" i="1" dirty="0"/>
              <a:t>switches</a:t>
            </a:r>
            <a:r>
              <a:rPr lang="en-US" dirty="0"/>
              <a:t> to some </a:t>
            </a:r>
            <a:r>
              <a:rPr lang="en-US" b="1" dirty="0"/>
              <a:t>“*ING</a:t>
            </a:r>
            <a:r>
              <a:rPr lang="en-US" dirty="0"/>
              <a:t>” state (e.g. </a:t>
            </a:r>
            <a:r>
              <a:rPr lang="en-US" b="1" dirty="0"/>
              <a:t>MOVING</a:t>
            </a:r>
            <a:r>
              <a:rPr lang="en-US" dirty="0"/>
              <a:t>, </a:t>
            </a:r>
            <a:r>
              <a:rPr lang="en-US" b="1" dirty="0"/>
              <a:t>PROCESSING</a:t>
            </a:r>
            <a:r>
              <a:rPr lang="en-US" dirty="0"/>
              <a:t>, </a:t>
            </a:r>
            <a:r>
              <a:rPr lang="en-US" b="1" dirty="0"/>
              <a:t>CHANGING</a:t>
            </a:r>
            <a:r>
              <a:rPr lang="en-US" dirty="0"/>
              <a:t>, </a:t>
            </a:r>
            <a:r>
              <a:rPr lang="en-US" b="1" dirty="0"/>
              <a:t>STARTING</a:t>
            </a:r>
            <a:r>
              <a:rPr lang="en-US" dirty="0"/>
              <a:t>, …)</a:t>
            </a:r>
          </a:p>
          <a:p>
            <a:pPr lvl="2"/>
            <a:r>
              <a:rPr lang="en-US" dirty="0"/>
              <a:t>and </a:t>
            </a:r>
            <a:r>
              <a:rPr lang="en-US" i="1" dirty="0"/>
              <a:t>triggers</a:t>
            </a:r>
            <a:r>
              <a:rPr lang="en-US" dirty="0"/>
              <a:t> the procedure, i.e. in MDL puts it into the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background</a:t>
            </a:r>
            <a:endParaRPr lang="en-US" dirty="0"/>
          </a:p>
          <a:p>
            <a:pPr lvl="1"/>
            <a:r>
              <a:rPr lang="en-US" dirty="0"/>
              <a:t>If procedure done, leave “</a:t>
            </a:r>
            <a:r>
              <a:rPr lang="en-US" b="1" dirty="0"/>
              <a:t>*ING</a:t>
            </a:r>
            <a:r>
              <a:rPr lang="en-US" dirty="0"/>
              <a:t>” state again</a:t>
            </a:r>
          </a:p>
          <a:p>
            <a:pPr lvl="2"/>
            <a:r>
              <a:rPr lang="en-US" dirty="0"/>
              <a:t>Often to the state in which the slot can again be executed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72415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84993E-1CF6-4D20-81FF-5DEB978596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189" y="546538"/>
            <a:ext cx="10956924" cy="451945"/>
          </a:xfrm>
        </p:spPr>
        <p:txBody>
          <a:bodyPr/>
          <a:lstStyle/>
          <a:p>
            <a:r>
              <a:rPr lang="en-US" dirty="0"/>
              <a:t>Python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asyncio</a:t>
            </a:r>
            <a:r>
              <a:rPr lang="en-US" dirty="0"/>
              <a:t> as Foundation of the Karabo </a:t>
            </a:r>
            <a:r>
              <a:rPr lang="en-US" dirty="0" err="1"/>
              <a:t>Middlelayer</a:t>
            </a:r>
            <a:r>
              <a:rPr lang="en-US" dirty="0"/>
              <a:t> API </a:t>
            </a:r>
            <a:endParaRPr lang="de-D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1439E0-C20E-4C09-8CC3-EDBC6B4561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3889" y="1082567"/>
            <a:ext cx="10944224" cy="5528440"/>
          </a:xfrm>
        </p:spPr>
        <p:txBody>
          <a:bodyPr/>
          <a:lstStyle/>
          <a:p>
            <a:r>
              <a:rPr lang="en-US" dirty="0"/>
              <a:t>This tutorial is about writing a Karabo device using the </a:t>
            </a:r>
            <a:r>
              <a:rPr lang="en-US" dirty="0" err="1"/>
              <a:t>Middlelayer</a:t>
            </a:r>
            <a:r>
              <a:rPr lang="en-US" dirty="0"/>
              <a:t> (MDL) API</a:t>
            </a:r>
          </a:p>
          <a:p>
            <a:pPr lvl="1"/>
            <a:r>
              <a:rPr lang="en-US" dirty="0"/>
              <a:t>MDL is written in Python,</a:t>
            </a:r>
          </a:p>
          <a:p>
            <a:pPr lvl="1"/>
            <a:r>
              <a:rPr lang="en-US" dirty="0"/>
              <a:t>Largely relying on the advanced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asyncio</a:t>
            </a:r>
            <a:r>
              <a:rPr lang="en-US" dirty="0"/>
              <a:t> package – main take away:</a:t>
            </a:r>
          </a:p>
          <a:p>
            <a:pPr lvl="2"/>
            <a:r>
              <a:rPr lang="en-US" dirty="0">
                <a:cs typeface="Courier New" panose="02070309020205020404" pitchFamily="49" charset="0"/>
              </a:rPr>
              <a:t>coroutines, declared with</a:t>
            </a:r>
            <a:r>
              <a:rPr lang="en-US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async def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asyncFunction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(..):</a:t>
            </a:r>
            <a:endParaRPr lang="en-US" dirty="0">
              <a:cs typeface="Courier New" panose="02070309020205020404" pitchFamily="49" charset="0"/>
            </a:endParaRPr>
          </a:p>
          <a:p>
            <a:pPr lvl="2"/>
            <a:r>
              <a:rPr lang="en-US" dirty="0">
                <a:cs typeface="Courier New" panose="02070309020205020404" pitchFamily="49" charset="0"/>
              </a:rPr>
              <a:t>to directly execute them, call with </a:t>
            </a:r>
            <a:r>
              <a:rPr lang="en-US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await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asyncFunction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(arguments)</a:t>
            </a:r>
          </a:p>
          <a:p>
            <a:pPr lvl="3"/>
            <a:r>
              <a:rPr lang="en-US" dirty="0">
                <a:cs typeface="Courier New" panose="02070309020205020404" pitchFamily="49" charset="0"/>
              </a:rPr>
              <a:t>(for experts: or use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gather,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allCompleted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, background</a:t>
            </a:r>
            <a:r>
              <a:rPr lang="en-US" dirty="0">
                <a:cs typeface="Courier New" panose="02070309020205020404" pitchFamily="49" charset="0"/>
              </a:rPr>
              <a:t>, etc.)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dirty="0">
                <a:cs typeface="Courier New" panose="02070309020205020404" pitchFamily="49" charset="0"/>
              </a:rPr>
              <a:t>Technically, this allows cooperative multi-tasking in a single thread:</a:t>
            </a:r>
            <a:br>
              <a:rPr lang="en-US" dirty="0">
                <a:cs typeface="Courier New" panose="02070309020205020404" pitchFamily="49" charset="0"/>
              </a:rPr>
            </a:br>
            <a:r>
              <a:rPr lang="en-US" dirty="0">
                <a:cs typeface="Courier New" panose="02070309020205020404" pitchFamily="49" charset="0"/>
              </a:rPr>
              <a:t>at any </a:t>
            </a:r>
            <a:r>
              <a:rPr lang="en-US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await</a:t>
            </a:r>
            <a:r>
              <a:rPr lang="en-US" dirty="0">
                <a:cs typeface="Courier New" panose="02070309020205020404" pitchFamily="49" charset="0"/>
              </a:rPr>
              <a:t>, other code can be executed before your coroutine continues</a:t>
            </a:r>
          </a:p>
          <a:p>
            <a:r>
              <a:rPr lang="en-US" dirty="0">
                <a:cs typeface="Courier New" panose="02070309020205020404" pitchFamily="49" charset="0"/>
              </a:rPr>
              <a:t>Note that also macros are based on MDL, but hide the async nature</a:t>
            </a:r>
          </a:p>
          <a:p>
            <a:pPr lvl="1"/>
            <a:r>
              <a:rPr lang="en-US" dirty="0">
                <a:cs typeface="Courier New" panose="02070309020205020404" pitchFamily="49" charset="0"/>
              </a:rPr>
              <a:t>“</a:t>
            </a:r>
            <a:r>
              <a:rPr lang="en-US" dirty="0" err="1">
                <a:cs typeface="Courier New" panose="02070309020205020404" pitchFamily="49" charset="0"/>
              </a:rPr>
              <a:t>Synchronised</a:t>
            </a:r>
            <a:r>
              <a:rPr lang="en-US" dirty="0">
                <a:cs typeface="Courier New" panose="02070309020205020404" pitchFamily="49" charset="0"/>
              </a:rPr>
              <a:t> coroutines” (a Karabo feature of many Karabo methods)</a:t>
            </a:r>
          </a:p>
          <a:p>
            <a:pPr lvl="2"/>
            <a:r>
              <a:rPr lang="en-US" dirty="0">
                <a:cs typeface="Courier New" panose="02070309020205020404" pitchFamily="49" charset="0"/>
              </a:rPr>
              <a:t>just work without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await</a:t>
            </a:r>
            <a:r>
              <a:rPr lang="en-US" dirty="0">
                <a:cs typeface="Courier New" panose="02070309020205020404" pitchFamily="49" charset="0"/>
              </a:rPr>
              <a:t> if used in a normal method (i.e. </a:t>
            </a:r>
            <a:r>
              <a:rPr lang="en-US" i="1" dirty="0">
                <a:cs typeface="Courier New" panose="02070309020205020404" pitchFamily="49" charset="0"/>
              </a:rPr>
              <a:t>not</a:t>
            </a:r>
            <a:r>
              <a:rPr lang="en-US" dirty="0">
                <a:cs typeface="Courier New" panose="02070309020205020404" pitchFamily="49" charset="0"/>
              </a:rPr>
              <a:t> in a coroutine),</a:t>
            </a:r>
          </a:p>
          <a:p>
            <a:pPr lvl="2"/>
            <a:r>
              <a:rPr lang="en-US" dirty="0">
                <a:cs typeface="Courier New" panose="02070309020205020404" pitchFamily="49" charset="0"/>
              </a:rPr>
              <a:t>but if used in a coroutine, the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await</a:t>
            </a:r>
            <a:r>
              <a:rPr lang="en-US" dirty="0">
                <a:cs typeface="Courier New" panose="02070309020205020404" pitchFamily="49" charset="0"/>
              </a:rPr>
              <a:t> has to be added</a:t>
            </a:r>
            <a:br>
              <a:rPr lang="en-US" dirty="0">
                <a:cs typeface="Courier New" panose="02070309020205020404" pitchFamily="49" charset="0"/>
              </a:rPr>
            </a:br>
            <a:r>
              <a:rPr lang="en-US" dirty="0">
                <a:cs typeface="Courier New" panose="02070309020205020404" pitchFamily="49" charset="0"/>
              </a:rPr>
              <a:t>(</a:t>
            </a:r>
            <a:r>
              <a:rPr lang="en-US" b="1" dirty="0">
                <a:solidFill>
                  <a:srgbClr val="FF0000"/>
                </a:solidFill>
                <a:cs typeface="Courier New" panose="02070309020205020404" pitchFamily="49" charset="0"/>
              </a:rPr>
              <a:t>Caveat</a:t>
            </a:r>
            <a:r>
              <a:rPr lang="en-US" dirty="0">
                <a:cs typeface="Courier New" panose="02070309020205020404" pitchFamily="49" charset="0"/>
              </a:rPr>
              <a:t> when converting a macro to a device!)</a:t>
            </a:r>
          </a:p>
        </p:txBody>
      </p:sp>
    </p:spTree>
    <p:extLst>
      <p:ext uri="{BB962C8B-B14F-4D97-AF65-F5344CB8AC3E}">
        <p14:creationId xmlns:p14="http://schemas.microsoft.com/office/powerpoint/2010/main" val="140650387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C15E58-2873-41D3-B9AF-FF377D87FA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189" y="712232"/>
            <a:ext cx="10956924" cy="332797"/>
          </a:xfrm>
        </p:spPr>
        <p:txBody>
          <a:bodyPr/>
          <a:lstStyle/>
          <a:p>
            <a:r>
              <a:rPr lang="en-US" dirty="0"/>
              <a:t>Hands-on: Simple Motor Procedure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AADBE6-045C-4F16-995E-F31B838124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0311" y="1175657"/>
            <a:ext cx="11017802" cy="5086349"/>
          </a:xfrm>
        </p:spPr>
        <p:txBody>
          <a:bodyPr/>
          <a:lstStyle/>
          <a:p>
            <a:r>
              <a:rPr lang="en-US" dirty="0"/>
              <a:t>Exercise:</a:t>
            </a:r>
          </a:p>
          <a:p>
            <a:pPr lvl="1"/>
            <a:r>
              <a:rPr lang="en-US" dirty="0"/>
              <a:t>A new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MotorProcedure</a:t>
            </a:r>
            <a:r>
              <a:rPr lang="en-US" dirty="0"/>
              <a:t> device in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~/karabo/devices/karaboWorkshop/src/karaboWorkshop/MotorProcedure.py</a:t>
            </a:r>
            <a:endParaRPr lang="en-US" dirty="0"/>
          </a:p>
          <a:p>
            <a:pPr lvl="1"/>
            <a:r>
              <a:rPr lang="en-US" dirty="0"/>
              <a:t>Its slot </a:t>
            </a:r>
            <a:r>
              <a:rPr lang="en-US" b="1" dirty="0" err="1"/>
              <a:t>moveMotor</a:t>
            </a:r>
            <a:endParaRPr lang="en-US" b="1" dirty="0"/>
          </a:p>
          <a:p>
            <a:pPr lvl="2"/>
            <a:r>
              <a:rPr lang="en-US" dirty="0"/>
              <a:t>connects to another device,</a:t>
            </a:r>
          </a:p>
          <a:p>
            <a:pPr lvl="2"/>
            <a:r>
              <a:rPr lang="en-US" dirty="0"/>
              <a:t>sets its </a:t>
            </a:r>
            <a:r>
              <a:rPr lang="en-US" b="1" dirty="0" err="1"/>
              <a:t>targetPosition</a:t>
            </a:r>
            <a:r>
              <a:rPr lang="en-US" dirty="0"/>
              <a:t>,</a:t>
            </a:r>
          </a:p>
          <a:p>
            <a:pPr lvl="2"/>
            <a:r>
              <a:rPr lang="en-US" dirty="0"/>
              <a:t>lets it </a:t>
            </a:r>
            <a:r>
              <a:rPr lang="en-US" b="1" dirty="0"/>
              <a:t>move</a:t>
            </a:r>
            <a:r>
              <a:rPr lang="en-US" dirty="0"/>
              <a:t>,</a:t>
            </a:r>
            <a:endParaRPr lang="en-US" b="1" dirty="0"/>
          </a:p>
          <a:p>
            <a:pPr lvl="2"/>
            <a:r>
              <a:rPr lang="en-US" dirty="0"/>
              <a:t>and waits until motor movement is done (i.e. motor not in 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State.MOVING</a:t>
            </a:r>
            <a:r>
              <a:rPr lang="en-US" dirty="0"/>
              <a:t> anymore)</a:t>
            </a:r>
          </a:p>
          <a:p>
            <a:r>
              <a:rPr lang="en-US" dirty="0"/>
              <a:t>Hands-on:</a:t>
            </a:r>
          </a:p>
          <a:p>
            <a:pPr lvl="1"/>
            <a:r>
              <a:rPr lang="en-US" dirty="0"/>
              <a:t>Start device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KARABO_TEST/MOTOR/X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/>
              <a:t>from project </a:t>
            </a:r>
            <a:r>
              <a:rPr lang="en-US" b="1" dirty="0"/>
              <a:t>SESSION_2</a:t>
            </a:r>
          </a:p>
          <a:p>
            <a:pPr lvl="1"/>
            <a:r>
              <a:rPr lang="en-US" dirty="0"/>
              <a:t>Look at source code and the interplay between slot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moveMotor</a:t>
            </a:r>
            <a:r>
              <a:rPr lang="en-US" dirty="0"/>
              <a:t> and method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motor_procedure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dirty="0">
                <a:cs typeface="Courier New" panose="02070309020205020404" pitchFamily="49" charset="0"/>
              </a:rPr>
              <a:t>Add the three missing steps and try out (tip: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await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waitUntil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(…)</a:t>
            </a:r>
            <a:r>
              <a:rPr lang="en-US" dirty="0">
                <a:cs typeface="Courier New" panose="02070309020205020404" pitchFamily="49" charset="0"/>
              </a:rPr>
              <a:t>) </a:t>
            </a:r>
          </a:p>
          <a:p>
            <a:pPr lvl="2"/>
            <a:r>
              <a:rPr lang="en-US" dirty="0">
                <a:cs typeface="Courier New" panose="02070309020205020404" pitchFamily="49" charset="0"/>
              </a:rPr>
              <a:t>You may monitor a bit what goes on with the scene </a:t>
            </a:r>
            <a:r>
              <a:rPr lang="en-US" b="1" dirty="0" err="1">
                <a:cs typeface="Courier New" panose="02070309020205020404" pitchFamily="49" charset="0"/>
              </a:rPr>
              <a:t>SteerMotor</a:t>
            </a:r>
            <a:br>
              <a:rPr lang="en-US" b="1" dirty="0">
                <a:cs typeface="Courier New" panose="02070309020205020404" pitchFamily="49" charset="0"/>
              </a:rPr>
            </a:br>
            <a:r>
              <a:rPr lang="en-US" dirty="0">
                <a:cs typeface="Courier New" panose="02070309020205020404" pitchFamily="49" charset="0"/>
              </a:rPr>
              <a:t>(not everything on the scene is already available)</a:t>
            </a:r>
          </a:p>
          <a:p>
            <a:pPr lvl="1"/>
            <a:r>
              <a:rPr lang="en-US" dirty="0">
                <a:cs typeface="Courier New" panose="02070309020205020404" pitchFamily="49" charset="0"/>
              </a:rPr>
              <a:t>In doubt,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git diff 4_reconfig_done 5_simple_done</a:t>
            </a:r>
            <a:r>
              <a:rPr lang="en-US" dirty="0">
                <a:cs typeface="Courier New" panose="02070309020205020404" pitchFamily="49" charset="0"/>
              </a:rPr>
              <a:t> shows what to do</a:t>
            </a:r>
          </a:p>
        </p:txBody>
      </p:sp>
    </p:spTree>
    <p:extLst>
      <p:ext uri="{BB962C8B-B14F-4D97-AF65-F5344CB8AC3E}">
        <p14:creationId xmlns:p14="http://schemas.microsoft.com/office/powerpoint/2010/main" val="248085360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C15E58-2873-41D3-B9AF-FF377D87FA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189" y="712232"/>
            <a:ext cx="10956924" cy="332797"/>
          </a:xfrm>
        </p:spPr>
        <p:txBody>
          <a:bodyPr/>
          <a:lstStyle/>
          <a:p>
            <a:r>
              <a:rPr lang="en-US" dirty="0"/>
              <a:t>Hands-on: Monitoring Another Device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AADBE6-045C-4F16-995E-F31B838124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0311" y="1175658"/>
            <a:ext cx="11017802" cy="4815240"/>
          </a:xfrm>
        </p:spPr>
        <p:txBody>
          <a:bodyPr/>
          <a:lstStyle/>
          <a:p>
            <a:r>
              <a:rPr lang="en-US" dirty="0"/>
              <a:t>A device may want to constantly monitor another device and react on changes</a:t>
            </a:r>
          </a:p>
          <a:p>
            <a:r>
              <a:rPr lang="en-US" dirty="0"/>
              <a:t>Exercise:</a:t>
            </a:r>
          </a:p>
          <a:p>
            <a:pPr lvl="1"/>
            <a:r>
              <a:rPr lang="en-US" dirty="0"/>
              <a:t>Extend the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MotorProcedure</a:t>
            </a:r>
            <a:r>
              <a:rPr lang="en-US" dirty="0"/>
              <a:t> device:</a:t>
            </a:r>
          </a:p>
          <a:p>
            <a:pPr lvl="2"/>
            <a:r>
              <a:rPr lang="en-US" dirty="0"/>
              <a:t>add a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Double</a:t>
            </a:r>
            <a:r>
              <a:rPr lang="en-US" dirty="0"/>
              <a:t> property </a:t>
            </a:r>
            <a:r>
              <a:rPr lang="en-US" b="1" dirty="0" err="1"/>
              <a:t>distanceToTarget</a:t>
            </a:r>
            <a:r>
              <a:rPr lang="en-US" dirty="0"/>
              <a:t> </a:t>
            </a:r>
          </a:p>
          <a:p>
            <a:pPr lvl="2"/>
            <a:r>
              <a:rPr lang="en-US" dirty="0"/>
              <a:t>add a coroutine 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monitor_task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lvl="2"/>
            <a:r>
              <a:rPr lang="en-US" dirty="0"/>
              <a:t>put that into the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background</a:t>
            </a:r>
            <a:r>
              <a:rPr lang="en-US" dirty="0"/>
              <a:t> (in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onInitialization</a:t>
            </a:r>
            <a:r>
              <a:rPr lang="en-US" dirty="0"/>
              <a:t>)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monitor_task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/>
              <a:t>should</a:t>
            </a:r>
          </a:p>
          <a:p>
            <a:pPr lvl="2"/>
            <a:r>
              <a:rPr lang="en-US" dirty="0"/>
              <a:t>connect to the motor device,</a:t>
            </a:r>
          </a:p>
          <a:p>
            <a:pPr lvl="2"/>
            <a:r>
              <a:rPr lang="en-US" dirty="0"/>
              <a:t>whenever its </a:t>
            </a:r>
            <a:r>
              <a:rPr lang="en-US" b="1" dirty="0" err="1"/>
              <a:t>targetPosition</a:t>
            </a:r>
            <a:r>
              <a:rPr lang="en-US" dirty="0"/>
              <a:t> or </a:t>
            </a:r>
            <a:r>
              <a:rPr lang="en-US" b="1" dirty="0" err="1"/>
              <a:t>actualPosition</a:t>
            </a:r>
            <a:r>
              <a:rPr lang="en-US" dirty="0"/>
              <a:t> change, assign the difference to</a:t>
            </a:r>
            <a:r>
              <a:rPr lang="en-US" b="1" dirty="0"/>
              <a:t> </a:t>
            </a:r>
            <a:r>
              <a:rPr lang="en-US" b="1" dirty="0" err="1"/>
              <a:t>distanceToTarget</a:t>
            </a:r>
            <a:endParaRPr lang="en-US" b="1" dirty="0"/>
          </a:p>
          <a:p>
            <a:r>
              <a:rPr lang="en-US" dirty="0"/>
              <a:t>Hands-on:</a:t>
            </a:r>
          </a:p>
          <a:p>
            <a:pPr lvl="1"/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git checkout 5_simple_done</a:t>
            </a:r>
            <a:endParaRPr lang="en-US" dirty="0"/>
          </a:p>
          <a:p>
            <a:pPr lvl="1"/>
            <a:r>
              <a:rPr lang="en-US" dirty="0"/>
              <a:t>Try to implement this (</a:t>
            </a:r>
            <a:r>
              <a:rPr lang="en-US" dirty="0" err="1"/>
              <a:t>tipp</a:t>
            </a:r>
            <a:r>
              <a:rPr lang="en-US" dirty="0"/>
              <a:t>: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await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waitUntilNew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(..)</a:t>
            </a:r>
            <a:r>
              <a:rPr lang="en-US" dirty="0"/>
              <a:t>)</a:t>
            </a:r>
          </a:p>
          <a:p>
            <a:pPr lvl="1"/>
            <a:r>
              <a:rPr lang="en-US" dirty="0">
                <a:cs typeface="Courier New" panose="02070309020205020404" pitchFamily="49" charset="0"/>
              </a:rPr>
              <a:t>In doubt,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git diff 5_simple_done 6_monitor_done</a:t>
            </a:r>
            <a:r>
              <a:rPr lang="en-US" dirty="0">
                <a:cs typeface="Courier New" panose="02070309020205020404" pitchFamily="49" charset="0"/>
              </a:rPr>
              <a:t> shows what to do</a:t>
            </a:r>
          </a:p>
          <a:p>
            <a:pPr lvl="2"/>
            <a:r>
              <a:rPr lang="en-US" dirty="0">
                <a:cs typeface="Courier New" panose="02070309020205020404" pitchFamily="49" charset="0"/>
              </a:rPr>
              <a:t>or just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git checkout 6_monitor_done</a:t>
            </a:r>
            <a:r>
              <a:rPr lang="en-US" dirty="0">
                <a:cs typeface="Courier New" panose="02070309020205020404" pitchFamily="49" charset="0"/>
              </a:rPr>
              <a:t>, try out and  investigate</a:t>
            </a:r>
          </a:p>
        </p:txBody>
      </p:sp>
    </p:spTree>
    <p:extLst>
      <p:ext uri="{BB962C8B-B14F-4D97-AF65-F5344CB8AC3E}">
        <p14:creationId xmlns:p14="http://schemas.microsoft.com/office/powerpoint/2010/main" val="316521199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C15E58-2873-41D3-B9AF-FF377D87FA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189" y="712232"/>
            <a:ext cx="10956924" cy="332797"/>
          </a:xfrm>
        </p:spPr>
        <p:txBody>
          <a:bodyPr/>
          <a:lstStyle/>
          <a:p>
            <a:r>
              <a:rPr lang="en-US" dirty="0"/>
              <a:t>Hands-on: Extend Motor Procedure to Three Steps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AADBE6-045C-4F16-995E-F31B838124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0311" y="1175658"/>
            <a:ext cx="11017802" cy="4815240"/>
          </a:xfrm>
        </p:spPr>
        <p:txBody>
          <a:bodyPr/>
          <a:lstStyle/>
          <a:p>
            <a:r>
              <a:rPr lang="en-US" dirty="0"/>
              <a:t>So far we just moved the motor</a:t>
            </a:r>
          </a:p>
          <a:p>
            <a:pPr lvl="1"/>
            <a:r>
              <a:rPr lang="en-US" dirty="0"/>
              <a:t>Could have done using the motor directly.</a:t>
            </a:r>
          </a:p>
          <a:p>
            <a:pPr lvl="1"/>
            <a:r>
              <a:rPr lang="en-US" dirty="0"/>
              <a:t>Now let’s have more steps in our procedure!</a:t>
            </a:r>
          </a:p>
          <a:p>
            <a:r>
              <a:rPr lang="en-US" dirty="0"/>
              <a:t>Exercise:</a:t>
            </a:r>
          </a:p>
          <a:p>
            <a:pPr lvl="1"/>
            <a:r>
              <a:rPr lang="en-US" dirty="0"/>
              <a:t>Extend to the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motor_procedure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/>
              <a:t> to</a:t>
            </a:r>
          </a:p>
          <a:p>
            <a:pPr lvl="2"/>
            <a:r>
              <a:rPr lang="en-US" dirty="0"/>
              <a:t>cache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actualPosition</a:t>
            </a:r>
            <a:r>
              <a:rPr lang="en-US" dirty="0"/>
              <a:t> and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targetVelocity</a:t>
            </a:r>
            <a:r>
              <a:rPr lang="en-US" dirty="0">
                <a:cs typeface="Courier New" panose="02070309020205020404" pitchFamily="49" charset="0"/>
              </a:rPr>
              <a:t> of the motor</a:t>
            </a:r>
            <a:r>
              <a:rPr lang="en-US" dirty="0"/>
              <a:t>,</a:t>
            </a:r>
          </a:p>
          <a:p>
            <a:pPr lvl="2"/>
            <a:r>
              <a:rPr lang="en-US" dirty="0"/>
              <a:t>after first movement,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sleep</a:t>
            </a:r>
            <a:r>
              <a:rPr lang="en-US" dirty="0"/>
              <a:t> 5 seconds, move back at half speed, reset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targetVelocity</a:t>
            </a:r>
            <a:endParaRPr lang="en-US" dirty="0"/>
          </a:p>
          <a:p>
            <a:pPr lvl="2"/>
            <a:r>
              <a:rPr lang="en-US" dirty="0"/>
              <a:t>(Extra: inform operators about what is going on by updating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self.status</a:t>
            </a:r>
            <a:r>
              <a:rPr lang="en-US" dirty="0"/>
              <a:t>)</a:t>
            </a:r>
          </a:p>
          <a:p>
            <a:r>
              <a:rPr lang="en-US" dirty="0"/>
              <a:t>Hands-on:</a:t>
            </a:r>
          </a:p>
          <a:p>
            <a:pPr lvl="1"/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git checkout 6_monitor_done</a:t>
            </a:r>
            <a:endParaRPr lang="en-US" dirty="0"/>
          </a:p>
          <a:p>
            <a:pPr lvl="1"/>
            <a:r>
              <a:rPr lang="en-US" dirty="0"/>
              <a:t>Try to implement exercise</a:t>
            </a:r>
          </a:p>
          <a:p>
            <a:pPr lvl="1"/>
            <a:r>
              <a:rPr lang="en-US" dirty="0">
                <a:cs typeface="Courier New" panose="02070309020205020404" pitchFamily="49" charset="0"/>
              </a:rPr>
              <a:t>In doubt,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git diff 6_monitor_done 7_3steps_done</a:t>
            </a:r>
            <a:r>
              <a:rPr lang="en-US" dirty="0">
                <a:cs typeface="Courier New" panose="02070309020205020404" pitchFamily="49" charset="0"/>
              </a:rPr>
              <a:t> shows what to do</a:t>
            </a:r>
          </a:p>
          <a:p>
            <a:pPr lvl="2"/>
            <a:r>
              <a:rPr lang="en-US" dirty="0">
                <a:cs typeface="Courier New" panose="02070309020205020404" pitchFamily="49" charset="0"/>
              </a:rPr>
              <a:t>or just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git checkout 7_3steps_done</a:t>
            </a:r>
            <a:r>
              <a:rPr lang="en-US" dirty="0">
                <a:cs typeface="Courier New" panose="02070309020205020404" pitchFamily="49" charset="0"/>
              </a:rPr>
              <a:t>, try out and  investigate</a:t>
            </a:r>
          </a:p>
        </p:txBody>
      </p:sp>
    </p:spTree>
    <p:extLst>
      <p:ext uri="{BB962C8B-B14F-4D97-AF65-F5344CB8AC3E}">
        <p14:creationId xmlns:p14="http://schemas.microsoft.com/office/powerpoint/2010/main" val="207530491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C15E58-2873-41D3-B9AF-FF377D87FA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189" y="712232"/>
            <a:ext cx="10956924" cy="332797"/>
          </a:xfrm>
        </p:spPr>
        <p:txBody>
          <a:bodyPr/>
          <a:lstStyle/>
          <a:p>
            <a:r>
              <a:rPr lang="en-US" dirty="0"/>
              <a:t>Hands-on: Cancel a Procedure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AADBE6-045C-4F16-995E-F31B838124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0311" y="1175658"/>
            <a:ext cx="11017802" cy="5225142"/>
          </a:xfrm>
        </p:spPr>
        <p:txBody>
          <a:bodyPr/>
          <a:lstStyle/>
          <a:p>
            <a:r>
              <a:rPr lang="en-US" dirty="0"/>
              <a:t>While a long running procedure executes, you may notice that things go wrong</a:t>
            </a:r>
          </a:p>
          <a:p>
            <a:pPr lvl="1"/>
            <a:r>
              <a:rPr lang="en-US" dirty="0"/>
              <a:t>We need something to cancel the procedure! </a:t>
            </a:r>
          </a:p>
          <a:p>
            <a:r>
              <a:rPr lang="en-US" dirty="0"/>
              <a:t>Exercise:</a:t>
            </a:r>
          </a:p>
          <a:p>
            <a:pPr lvl="1"/>
            <a:r>
              <a:rPr lang="en-US" dirty="0"/>
              <a:t>The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background</a:t>
            </a:r>
            <a:r>
              <a:rPr lang="en-US" dirty="0"/>
              <a:t> actually returns a </a:t>
            </a:r>
            <a:r>
              <a:rPr lang="en-US" i="1" dirty="0"/>
              <a:t>future</a:t>
            </a:r>
            <a:r>
              <a:rPr lang="en-US" dirty="0"/>
              <a:t> with that one can handle an ongoing procedure</a:t>
            </a:r>
          </a:p>
          <a:p>
            <a:pPr lvl="1"/>
            <a:r>
              <a:rPr lang="en-US" dirty="0"/>
              <a:t>Keep track of that in a member variable (e.g.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self.task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Add slot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cancelMoveMotor</a:t>
            </a:r>
            <a:r>
              <a:rPr lang="en-US" dirty="0"/>
              <a:t> that </a:t>
            </a:r>
          </a:p>
          <a:p>
            <a:pPr lvl="2"/>
            <a:r>
              <a:rPr lang="en-US" dirty="0"/>
              <a:t>has the proper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allowedStates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dirty="0"/>
              <a:t>calls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cancel()</a:t>
            </a:r>
            <a:r>
              <a:rPr lang="en-US" dirty="0"/>
              <a:t> of the </a:t>
            </a:r>
            <a:r>
              <a:rPr lang="en-US" i="1" dirty="0"/>
              <a:t>future</a:t>
            </a:r>
            <a:r>
              <a:rPr lang="en-US" dirty="0"/>
              <a:t> (and resets the holding the variable)</a:t>
            </a:r>
          </a:p>
          <a:p>
            <a:pPr lvl="2"/>
            <a:r>
              <a:rPr lang="en-US" dirty="0"/>
              <a:t>resets the state of the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MotorProcedure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>
                <a:cs typeface="Courier New" panose="02070309020205020404" pitchFamily="49" charset="0"/>
              </a:rPr>
              <a:t>to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State.ON</a:t>
            </a:r>
            <a:endParaRPr lang="en-US" dirty="0"/>
          </a:p>
          <a:p>
            <a:pPr lvl="2"/>
            <a:r>
              <a:rPr lang="en-US" dirty="0"/>
              <a:t>(Extra: inform operators about cancellation by updating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self.status</a:t>
            </a:r>
            <a:r>
              <a:rPr lang="en-US" dirty="0"/>
              <a:t>)</a:t>
            </a:r>
          </a:p>
          <a:p>
            <a:r>
              <a:rPr lang="en-US" dirty="0"/>
              <a:t>Hands-on:</a:t>
            </a:r>
          </a:p>
          <a:p>
            <a:pPr lvl="1"/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git checkout 7_3steps_done</a:t>
            </a:r>
            <a:endParaRPr lang="en-US" dirty="0"/>
          </a:p>
          <a:p>
            <a:pPr lvl="1"/>
            <a:r>
              <a:rPr lang="en-US" dirty="0"/>
              <a:t>Try to implement this</a:t>
            </a:r>
          </a:p>
          <a:p>
            <a:pPr lvl="1"/>
            <a:r>
              <a:rPr lang="en-US" dirty="0">
                <a:cs typeface="Courier New" panose="02070309020205020404" pitchFamily="49" charset="0"/>
              </a:rPr>
              <a:t>In doubt,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git diff 7_3steps_done 8_cancel_done</a:t>
            </a:r>
            <a:r>
              <a:rPr lang="en-US" dirty="0">
                <a:cs typeface="Courier New" panose="02070309020205020404" pitchFamily="49" charset="0"/>
              </a:rPr>
              <a:t> shows what to do</a:t>
            </a:r>
          </a:p>
          <a:p>
            <a:pPr lvl="2"/>
            <a:r>
              <a:rPr lang="en-US" dirty="0">
                <a:cs typeface="Courier New" panose="02070309020205020404" pitchFamily="49" charset="0"/>
              </a:rPr>
              <a:t>or just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git checkout 8_cancel_done</a:t>
            </a:r>
            <a:r>
              <a:rPr lang="en-US" dirty="0">
                <a:cs typeface="Courier New" panose="02070309020205020404" pitchFamily="49" charset="0"/>
              </a:rPr>
              <a:t>, try out and  investigate</a:t>
            </a:r>
          </a:p>
        </p:txBody>
      </p:sp>
    </p:spTree>
    <p:extLst>
      <p:ext uri="{BB962C8B-B14F-4D97-AF65-F5344CB8AC3E}">
        <p14:creationId xmlns:p14="http://schemas.microsoft.com/office/powerpoint/2010/main" val="290425419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C15E58-2873-41D3-B9AF-FF377D87FA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189" y="712232"/>
            <a:ext cx="10956924" cy="332797"/>
          </a:xfrm>
        </p:spPr>
        <p:txBody>
          <a:bodyPr/>
          <a:lstStyle/>
          <a:p>
            <a:r>
              <a:rPr lang="en-US" dirty="0"/>
              <a:t>Hands-on: Make the Cancel Clean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AADBE6-045C-4F16-995E-F31B838124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0311" y="1175658"/>
            <a:ext cx="11017802" cy="5225142"/>
          </a:xfrm>
        </p:spPr>
        <p:txBody>
          <a:bodyPr/>
          <a:lstStyle/>
          <a:p>
            <a:r>
              <a:rPr lang="en-US" dirty="0"/>
              <a:t>Did you notice:</a:t>
            </a:r>
          </a:p>
          <a:p>
            <a:pPr lvl="1"/>
            <a:r>
              <a:rPr lang="en-US" dirty="0"/>
              <a:t>When we cancel our procedure while the motor moves, the motor just goes on!</a:t>
            </a:r>
          </a:p>
          <a:p>
            <a:pPr lvl="1"/>
            <a:r>
              <a:rPr lang="en-US" dirty="0"/>
              <a:t>If we cancel when moving back at half speed, the </a:t>
            </a:r>
            <a:r>
              <a:rPr lang="en-US" b="1" dirty="0" err="1"/>
              <a:t>actualVelocity</a:t>
            </a:r>
            <a:r>
              <a:rPr lang="en-US" dirty="0"/>
              <a:t> stays at half speed</a:t>
            </a:r>
          </a:p>
          <a:p>
            <a:r>
              <a:rPr lang="en-US" dirty="0"/>
              <a:t>Exercise:</a:t>
            </a:r>
          </a:p>
          <a:p>
            <a:pPr lvl="1"/>
            <a:r>
              <a:rPr lang="en-US" dirty="0"/>
              <a:t>Cancelling a future actually injects an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asyncio.CancelledError</a:t>
            </a:r>
            <a:r>
              <a:rPr lang="en-US" dirty="0"/>
              <a:t>, so better</a:t>
            </a:r>
          </a:p>
          <a:p>
            <a:pPr lvl="2"/>
            <a:r>
              <a:rPr lang="en-US" dirty="0"/>
              <a:t>protect the procedure with </a:t>
            </a:r>
            <a:r>
              <a:rPr lang="en-US" b="1" dirty="0"/>
              <a:t>try:</a:t>
            </a:r>
            <a:r>
              <a:rPr lang="en-US" dirty="0"/>
              <a:t>,</a:t>
            </a:r>
          </a:p>
          <a:p>
            <a:pPr lvl="2"/>
            <a:r>
              <a:rPr lang="en-US" dirty="0"/>
              <a:t>use </a:t>
            </a:r>
            <a:r>
              <a:rPr lang="en-US" b="1" dirty="0"/>
              <a:t>finally:</a:t>
            </a:r>
            <a:r>
              <a:rPr lang="en-US" dirty="0"/>
              <a:t> to do everything that needs to be cleaned-up (no matter if cancelled or not),</a:t>
            </a:r>
          </a:p>
          <a:p>
            <a:pPr lvl="2"/>
            <a:r>
              <a:rPr lang="en-US" dirty="0"/>
              <a:t>in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except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CancelledError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  <a:r>
              <a:rPr lang="en-US" dirty="0"/>
              <a:t> take care that motor stops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dirty="0"/>
              <a:t>Caveat:  if cancelled while we sleep, motor cannot be stopped since not moving!</a:t>
            </a:r>
          </a:p>
          <a:p>
            <a:r>
              <a:rPr lang="en-US" dirty="0"/>
              <a:t>Hands-on:</a:t>
            </a:r>
          </a:p>
          <a:p>
            <a:pPr lvl="1"/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git checkout 8_cancel_done</a:t>
            </a:r>
            <a:endParaRPr lang="en-US" dirty="0"/>
          </a:p>
          <a:p>
            <a:pPr lvl="1"/>
            <a:r>
              <a:rPr lang="en-US" dirty="0"/>
              <a:t>Try to implement this</a:t>
            </a:r>
          </a:p>
          <a:p>
            <a:pPr lvl="1"/>
            <a:r>
              <a:rPr lang="en-US" dirty="0">
                <a:cs typeface="Courier New" panose="02070309020205020404" pitchFamily="49" charset="0"/>
              </a:rPr>
              <a:t>In doubt,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git diff</a:t>
            </a:r>
            <a:r>
              <a:rPr lang="en-US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–b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8_cancel_done 9_cancelClean_done</a:t>
            </a:r>
            <a:r>
              <a:rPr lang="en-US" dirty="0">
                <a:cs typeface="Courier New" panose="02070309020205020404" pitchFamily="49" charset="0"/>
              </a:rPr>
              <a:t> shows what to do</a:t>
            </a:r>
          </a:p>
          <a:p>
            <a:pPr lvl="3"/>
            <a:r>
              <a:rPr lang="en-US" dirty="0">
                <a:cs typeface="Courier New" panose="02070309020205020404" pitchFamily="49" charset="0"/>
              </a:rPr>
              <a:t>‘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-b</a:t>
            </a:r>
            <a:r>
              <a:rPr lang="en-US" dirty="0">
                <a:cs typeface="Courier New" panose="02070309020205020404" pitchFamily="49" charset="0"/>
              </a:rPr>
              <a:t>’ ignores changes of whitespace</a:t>
            </a:r>
          </a:p>
          <a:p>
            <a:pPr lvl="2"/>
            <a:r>
              <a:rPr lang="en-US" dirty="0">
                <a:cs typeface="Courier New" panose="02070309020205020404" pitchFamily="49" charset="0"/>
              </a:rPr>
              <a:t>or just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git checkout 9_cancelClean_done</a:t>
            </a:r>
            <a:r>
              <a:rPr lang="en-US" dirty="0">
                <a:cs typeface="Courier New" panose="02070309020205020404" pitchFamily="49" charset="0"/>
              </a:rPr>
              <a:t>, try out and  investigate</a:t>
            </a:r>
          </a:p>
        </p:txBody>
      </p:sp>
    </p:spTree>
    <p:extLst>
      <p:ext uri="{BB962C8B-B14F-4D97-AF65-F5344CB8AC3E}">
        <p14:creationId xmlns:p14="http://schemas.microsoft.com/office/powerpoint/2010/main" val="117927177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59193E3E-95DE-4FC1-8F82-3C99851BB1F0}"/>
              </a:ext>
            </a:extLst>
          </p:cNvPr>
          <p:cNvSpPr/>
          <p:nvPr/>
        </p:nvSpPr>
        <p:spPr>
          <a:xfrm>
            <a:off x="622466" y="6229350"/>
            <a:ext cx="2571750" cy="481693"/>
          </a:xfrm>
          <a:prstGeom prst="rect">
            <a:avLst/>
          </a:prstGeom>
          <a:solidFill>
            <a:schemeClr val="bg1"/>
          </a:solidFill>
        </p:spPr>
        <p:txBody>
          <a:bodyPr rtlCol="0" anchor="ctr">
            <a:noAutofit/>
          </a:bodyPr>
          <a:lstStyle/>
          <a:p>
            <a:pPr algn="ctr">
              <a:lnSpc>
                <a:spcPct val="113000"/>
              </a:lnSpc>
            </a:pPr>
            <a:endParaRPr lang="de-DE" sz="1400" dirty="0" err="1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2C15E58-2873-41D3-B9AF-FF377D87FA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189" y="712232"/>
            <a:ext cx="10956924" cy="332797"/>
          </a:xfrm>
        </p:spPr>
        <p:txBody>
          <a:bodyPr/>
          <a:lstStyle/>
          <a:p>
            <a:r>
              <a:rPr lang="en-US" dirty="0"/>
              <a:t>Hands-on: Basic Testing as Good Developer Practice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AADBE6-045C-4F16-995E-F31B838124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0311" y="1175658"/>
            <a:ext cx="11017802" cy="5225142"/>
          </a:xfrm>
        </p:spPr>
        <p:txBody>
          <a:bodyPr/>
          <a:lstStyle/>
          <a:p>
            <a:r>
              <a:rPr lang="en-US" dirty="0"/>
              <a:t>A device is something long lived and probably will be developed further</a:t>
            </a:r>
          </a:p>
          <a:p>
            <a:pPr lvl="1"/>
            <a:r>
              <a:rPr lang="en-US" dirty="0"/>
              <a:t>How to make sure that a new feature does not break an existing one that you carefully tested?</a:t>
            </a:r>
          </a:p>
          <a:p>
            <a:pPr lvl="1"/>
            <a:r>
              <a:rPr lang="en-US" dirty="0"/>
              <a:t>You tested with the current Karabo version (and that of other libraries).</a:t>
            </a:r>
          </a:p>
          <a:p>
            <a:pPr lvl="2"/>
            <a:r>
              <a:rPr lang="en-US" dirty="0"/>
              <a:t>How to ensure that newer versions do not break your code?</a:t>
            </a:r>
          </a:p>
          <a:p>
            <a:r>
              <a:rPr lang="en-US" dirty="0"/>
              <a:t>Exercise:</a:t>
            </a:r>
          </a:p>
          <a:p>
            <a:pPr lvl="1"/>
            <a:r>
              <a:rPr lang="en-US" dirty="0"/>
              <a:t>Automated test procedures are needed!</a:t>
            </a:r>
          </a:p>
          <a:p>
            <a:pPr lvl="2"/>
            <a:r>
              <a:rPr lang="en-US" dirty="0"/>
              <a:t>tests should reside in …/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src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/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karaboWorkshop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/tests</a:t>
            </a:r>
            <a:endParaRPr lang="en-US" dirty="0"/>
          </a:p>
          <a:p>
            <a:pPr lvl="2"/>
            <a:r>
              <a:rPr lang="en-US" dirty="0"/>
              <a:t>We use the </a:t>
            </a:r>
            <a:r>
              <a:rPr lang="en-US" b="1" dirty="0" err="1"/>
              <a:t>pytest</a:t>
            </a:r>
            <a:r>
              <a:rPr lang="en-US" dirty="0"/>
              <a:t> and the “continuous integration” (CI) of GitLab</a:t>
            </a:r>
          </a:p>
          <a:p>
            <a:r>
              <a:rPr lang="en-US" dirty="0"/>
              <a:t>Hands-on:</a:t>
            </a:r>
          </a:p>
          <a:p>
            <a:pPr lvl="1"/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git checkout 9_cancelClean_done</a:t>
            </a:r>
          </a:p>
          <a:p>
            <a:pPr lvl="1"/>
            <a:r>
              <a:rPr lang="en-US" dirty="0">
                <a:cs typeface="Courier New" panose="02070309020205020404" pitchFamily="49" charset="0"/>
              </a:rPr>
              <a:t>Have look at </a:t>
            </a:r>
            <a:r>
              <a:rPr lang="en-US" dirty="0"/>
              <a:t>…/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tests/test_helloworld.py</a:t>
            </a:r>
          </a:p>
          <a:p>
            <a:pPr lvl="2"/>
            <a:r>
              <a:rPr lang="en-US" dirty="0">
                <a:cs typeface="Courier New" panose="02070309020205020404" pitchFamily="49" charset="0"/>
              </a:rPr>
              <a:t>It is close to what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karabo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new …</a:t>
            </a:r>
            <a:r>
              <a:rPr lang="en-US" dirty="0">
                <a:cs typeface="Courier New" panose="02070309020205020404" pitchFamily="49" charset="0"/>
              </a:rPr>
              <a:t> creates for you</a:t>
            </a:r>
          </a:p>
          <a:p>
            <a:pPr lvl="1"/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pytest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src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/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karaboWorkshop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/tests/</a:t>
            </a:r>
            <a:endParaRPr lang="en-US" dirty="0"/>
          </a:p>
          <a:p>
            <a:pPr lvl="1"/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git checkout 10_withTests_done </a:t>
            </a:r>
            <a:r>
              <a:rPr lang="en-US" dirty="0">
                <a:cs typeface="Courier New" panose="02070309020205020404" pitchFamily="49" charset="0"/>
              </a:rPr>
              <a:t>and see how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…/tests/test_motorProcedure.py</a:t>
            </a:r>
            <a:r>
              <a:rPr lang="en-US" dirty="0">
                <a:cs typeface="Courier New" panose="02070309020205020404" pitchFamily="49" charset="0"/>
              </a:rPr>
              <a:t> tests basics of the procedure</a:t>
            </a:r>
          </a:p>
          <a:p>
            <a:pPr lvl="2"/>
            <a:r>
              <a:rPr lang="en-US" dirty="0">
                <a:cs typeface="Courier New" panose="02070309020205020404" pitchFamily="49" charset="0"/>
              </a:rPr>
              <a:t>In practice, it is tough to fully test </a:t>
            </a:r>
            <a:r>
              <a:rPr lang="en-US" dirty="0" err="1">
                <a:cs typeface="Courier New" panose="02070309020205020404" pitchFamily="49" charset="0"/>
              </a:rPr>
              <a:t>procedurse</a:t>
            </a:r>
            <a:r>
              <a:rPr lang="en-US" dirty="0">
                <a:cs typeface="Courier New" panose="02070309020205020404" pitchFamily="49" charset="0"/>
              </a:rPr>
              <a:t> since interacting with other devices… </a:t>
            </a:r>
          </a:p>
        </p:txBody>
      </p:sp>
    </p:spTree>
    <p:extLst>
      <p:ext uri="{BB962C8B-B14F-4D97-AF65-F5344CB8AC3E}">
        <p14:creationId xmlns:p14="http://schemas.microsoft.com/office/powerpoint/2010/main" val="251410875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59193E3E-95DE-4FC1-8F82-3C99851BB1F0}"/>
              </a:ext>
            </a:extLst>
          </p:cNvPr>
          <p:cNvSpPr/>
          <p:nvPr/>
        </p:nvSpPr>
        <p:spPr>
          <a:xfrm>
            <a:off x="622466" y="6229350"/>
            <a:ext cx="2571750" cy="481693"/>
          </a:xfrm>
          <a:prstGeom prst="rect">
            <a:avLst/>
          </a:prstGeom>
          <a:solidFill>
            <a:schemeClr val="bg1"/>
          </a:solidFill>
        </p:spPr>
        <p:txBody>
          <a:bodyPr rtlCol="0" anchor="ctr">
            <a:noAutofit/>
          </a:bodyPr>
          <a:lstStyle/>
          <a:p>
            <a:pPr algn="ctr">
              <a:lnSpc>
                <a:spcPct val="113000"/>
              </a:lnSpc>
            </a:pPr>
            <a:endParaRPr lang="de-DE" sz="1400" dirty="0" err="1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2C15E58-2873-41D3-B9AF-FF377D87FA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189" y="712232"/>
            <a:ext cx="10956924" cy="332797"/>
          </a:xfrm>
        </p:spPr>
        <p:txBody>
          <a:bodyPr/>
          <a:lstStyle/>
          <a:p>
            <a:r>
              <a:rPr lang="en-US" dirty="0"/>
              <a:t>Hands-on: Cancellation Still Has Loop Holes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AADBE6-045C-4F16-995E-F31B838124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0311" y="1175658"/>
            <a:ext cx="11017802" cy="5225142"/>
          </a:xfrm>
        </p:spPr>
        <p:txBody>
          <a:bodyPr/>
          <a:lstStyle/>
          <a:p>
            <a:r>
              <a:rPr lang="en-US" dirty="0"/>
              <a:t>Did you try to shutdown the motor during the procedure?</a:t>
            </a:r>
          </a:p>
          <a:p>
            <a:pPr lvl="1"/>
            <a:r>
              <a:rPr lang="en-US" dirty="0"/>
              <a:t>During the first movement?</a:t>
            </a:r>
          </a:p>
          <a:p>
            <a:pPr lvl="1"/>
            <a:r>
              <a:rPr lang="en-US" dirty="0"/>
              <a:t>During the sleep?</a:t>
            </a:r>
          </a:p>
          <a:p>
            <a:pPr lvl="1"/>
            <a:r>
              <a:rPr lang="en-US" dirty="0"/>
              <a:t>During the second movement?</a:t>
            </a:r>
          </a:p>
          <a:p>
            <a:r>
              <a:rPr lang="en-US" dirty="0"/>
              <a:t>Exercise:</a:t>
            </a:r>
          </a:p>
          <a:p>
            <a:pPr lvl="1"/>
            <a:r>
              <a:rPr lang="en-US" dirty="0"/>
              <a:t>Make use of the feature that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dev.state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/>
              <a:t>will become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State.UNKNOWN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/>
              <a:t>if the device behind proxy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dev</a:t>
            </a:r>
            <a:r>
              <a:rPr lang="en-US" dirty="0"/>
              <a:t> shuts down.</a:t>
            </a:r>
          </a:p>
          <a:p>
            <a:pPr lvl="1"/>
            <a:r>
              <a:rPr lang="en-US" dirty="0"/>
              <a:t>But since that is also a valid state for a device, check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isAlive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(dev)</a:t>
            </a:r>
            <a:r>
              <a:rPr lang="en-US" dirty="0">
                <a:cs typeface="Courier New" panose="02070309020205020404" pitchFamily="49" charset="0"/>
              </a:rPr>
              <a:t>to take care of the device shutdown</a:t>
            </a:r>
          </a:p>
          <a:p>
            <a:r>
              <a:rPr lang="en-US" dirty="0"/>
              <a:t>Hands-on:</a:t>
            </a:r>
          </a:p>
          <a:p>
            <a:pPr lvl="1"/>
            <a:r>
              <a:rPr lang="en-US" dirty="0">
                <a:cs typeface="Courier New" panose="02070309020205020404" pitchFamily="49" charset="0"/>
              </a:rPr>
              <a:t>Do on your own now…</a:t>
            </a:r>
          </a:p>
        </p:txBody>
      </p:sp>
    </p:spTree>
    <p:extLst>
      <p:ext uri="{BB962C8B-B14F-4D97-AF65-F5344CB8AC3E}">
        <p14:creationId xmlns:p14="http://schemas.microsoft.com/office/powerpoint/2010/main" val="202426980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27099A-15E3-4357-A03B-1541E1EC81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3889" y="1363436"/>
            <a:ext cx="10944224" cy="4550003"/>
          </a:xfrm>
        </p:spPr>
        <p:txBody>
          <a:bodyPr/>
          <a:lstStyle/>
          <a:p>
            <a:pPr marL="0" indent="0" algn="ctr">
              <a:buNone/>
            </a:pPr>
            <a:r>
              <a:rPr lang="en-US" sz="7200" b="1" dirty="0"/>
              <a:t>T</a:t>
            </a:r>
            <a:r>
              <a:rPr lang="de-DE" sz="7200" b="1" dirty="0"/>
              <a:t>HE END:</a:t>
            </a:r>
            <a:br>
              <a:rPr lang="de-DE" sz="7200" b="1" dirty="0"/>
            </a:br>
            <a:r>
              <a:rPr lang="de-DE" sz="7200" b="1" dirty="0"/>
              <a:t>ENJOY YOUR</a:t>
            </a:r>
            <a:br>
              <a:rPr lang="de-DE" sz="7200" b="1" dirty="0"/>
            </a:br>
            <a:r>
              <a:rPr lang="de-DE" sz="7200" b="1" dirty="0"/>
              <a:t>LUNCH BREAK</a:t>
            </a:r>
          </a:p>
        </p:txBody>
      </p:sp>
    </p:spTree>
    <p:extLst>
      <p:ext uri="{BB962C8B-B14F-4D97-AF65-F5344CB8AC3E}">
        <p14:creationId xmlns:p14="http://schemas.microsoft.com/office/powerpoint/2010/main" val="11084338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84993E-1CF6-4D20-81FF-5DEB978596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189" y="546538"/>
            <a:ext cx="10956924" cy="451945"/>
          </a:xfrm>
        </p:spPr>
        <p:txBody>
          <a:bodyPr/>
          <a:lstStyle/>
          <a:p>
            <a:r>
              <a:rPr lang="en-US" dirty="0"/>
              <a:t>Karabo </a:t>
            </a:r>
            <a:r>
              <a:rPr lang="en-US" dirty="0" err="1"/>
              <a:t>Middlelayer</a:t>
            </a:r>
            <a:r>
              <a:rPr lang="en-US" dirty="0"/>
              <a:t> Device Basics</a:t>
            </a:r>
            <a:endParaRPr lang="de-D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1439E0-C20E-4C09-8CC3-EDBC6B4561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3889" y="1082567"/>
            <a:ext cx="10944224" cy="5528440"/>
          </a:xfrm>
        </p:spPr>
        <p:txBody>
          <a:bodyPr/>
          <a:lstStyle/>
          <a:p>
            <a:r>
              <a:rPr lang="en-US" dirty="0"/>
              <a:t>A Karabo MDL device is a class inheriting from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karabo.middlelayer.Device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dirty="0">
                <a:cs typeface="Courier New" panose="02070309020205020404" pitchFamily="49" charset="0"/>
              </a:rPr>
              <a:t>also other MDL classes and function should be imported from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karabo.middlelayer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dirty="0">
                <a:cs typeface="Courier New" panose="02070309020205020404" pitchFamily="49" charset="0"/>
              </a:rPr>
              <a:t>Do not mix with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karabo.bound_api</a:t>
            </a:r>
            <a:r>
              <a:rPr lang="en-US" dirty="0">
                <a:cs typeface="Courier New" panose="02070309020205020404" pitchFamily="49" charset="0"/>
              </a:rPr>
              <a:t>!</a:t>
            </a:r>
          </a:p>
          <a:p>
            <a:r>
              <a:rPr lang="en-US" dirty="0"/>
              <a:t>The simplest way to add a property is by adding something like this to the class:</a:t>
            </a:r>
          </a:p>
          <a:p>
            <a:pPr lvl="1"/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propertyName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PropertyType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(attribute1=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aValue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, attribute2=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anotherValue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, …)</a:t>
            </a:r>
          </a:p>
          <a:p>
            <a:pPr lvl="2"/>
            <a:r>
              <a:rPr lang="en-US" dirty="0"/>
              <a:t>Property types are e.g.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String, Double, Int64,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VectorBool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  <a:r>
              <a:rPr lang="en-US" dirty="0"/>
              <a:t> …</a:t>
            </a:r>
          </a:p>
          <a:p>
            <a:pPr lvl="2"/>
            <a:r>
              <a:rPr lang="en-US" dirty="0"/>
              <a:t>In this tutorial we will touch these attributes: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displayedName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, description,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defaultValue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allowedStates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accessMode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unitSymbol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metricPrefixSymbol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dirty="0"/>
              <a:t>E.g.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myString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= String(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accessMode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AccessMode.READONLY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defaultValue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=“Text”)</a:t>
            </a:r>
          </a:p>
          <a:p>
            <a:r>
              <a:rPr lang="en-US" dirty="0"/>
              <a:t>A slot is a coroutine with the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@Slot </a:t>
            </a:r>
            <a:r>
              <a:rPr lang="en-US" dirty="0"/>
              <a:t>decorator – the decorator can take attributes, e.g.</a:t>
            </a:r>
          </a:p>
          <a:p>
            <a:pPr lvl="1"/>
            <a:endParaRPr lang="de-DE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395835F-9E32-4EF4-A39C-0F6C0718E17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8048" y="4783521"/>
            <a:ext cx="7729584" cy="15279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36984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84993E-1CF6-4D20-81FF-5DEB978596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189" y="546538"/>
            <a:ext cx="10956924" cy="451945"/>
          </a:xfrm>
        </p:spPr>
        <p:txBody>
          <a:bodyPr/>
          <a:lstStyle/>
          <a:p>
            <a:r>
              <a:rPr lang="en-US" dirty="0"/>
              <a:t>Selected </a:t>
            </a:r>
            <a:r>
              <a:rPr lang="en-US" dirty="0" err="1"/>
              <a:t>Middlelayer</a:t>
            </a:r>
            <a:r>
              <a:rPr lang="en-US" dirty="0"/>
              <a:t> Device Members</a:t>
            </a:r>
            <a:endParaRPr lang="de-D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1439E0-C20E-4C09-8CC3-EDBC6B4561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3889" y="1082567"/>
            <a:ext cx="10944224" cy="5528440"/>
          </a:xfrm>
        </p:spPr>
        <p:txBody>
          <a:bodyPr/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def __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init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__(self, config)</a:t>
            </a:r>
            <a:r>
              <a:rPr lang="en-US" dirty="0">
                <a:cs typeface="Courier New" panose="02070309020205020404" pitchFamily="49" charset="0"/>
              </a:rPr>
              <a:t>: If implemented, do not forget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super().__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init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__(config)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async def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onInitialization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(self)</a:t>
            </a:r>
            <a:r>
              <a:rPr lang="en-US" dirty="0">
                <a:cs typeface="Courier New" panose="02070309020205020404" pitchFamily="49" charset="0"/>
              </a:rPr>
              <a:t>:</a:t>
            </a:r>
          </a:p>
          <a:p>
            <a:pPr lvl="1"/>
            <a:r>
              <a:rPr lang="en-US" dirty="0">
                <a:cs typeface="Courier New" panose="02070309020205020404" pitchFamily="49" charset="0"/>
              </a:rPr>
              <a:t>called once the device is up and participating in communication</a:t>
            </a:r>
          </a:p>
          <a:p>
            <a:pPr lvl="1"/>
            <a:r>
              <a:rPr lang="en-US" dirty="0">
                <a:cs typeface="Courier New" panose="02070309020205020404" pitchFamily="49" charset="0"/>
              </a:rPr>
              <a:t>use to connect to hardware or remote devices</a:t>
            </a:r>
          </a:p>
          <a:p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self.state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>
                <a:cs typeface="Courier New" panose="02070309020205020404" pitchFamily="49" charset="0"/>
              </a:rPr>
              <a:t>property: any of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State.UNKNOWN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State.INIT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, ...ON,...OFF,...MOVING,...</a:t>
            </a:r>
            <a:endParaRPr lang="en-US" dirty="0">
              <a:cs typeface="Courier New" panose="02070309020205020404" pitchFamily="49" charset="0"/>
            </a:endParaRPr>
          </a:p>
          <a:p>
            <a:pPr lvl="1"/>
            <a:r>
              <a:rPr lang="en-US" dirty="0">
                <a:cs typeface="Courier New" panose="02070309020205020404" pitchFamily="49" charset="0"/>
              </a:rPr>
              <a:t>governs the state machine restrictions, i.e. what can/cannot be done when</a:t>
            </a:r>
          </a:p>
          <a:p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self.status</a:t>
            </a:r>
            <a:r>
              <a:rPr lang="en-US" dirty="0">
                <a:cs typeface="Courier New" panose="02070309020205020404" pitchFamily="49" charset="0"/>
              </a:rPr>
              <a:t>, a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String</a:t>
            </a:r>
            <a:r>
              <a:rPr lang="en-US" dirty="0">
                <a:cs typeface="Courier New" panose="02070309020205020404" pitchFamily="49" charset="0"/>
              </a:rPr>
              <a:t> property to convey information to the operator via Text Log widget of the GUI</a:t>
            </a:r>
          </a:p>
          <a:p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self.logger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.[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info|warn|error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](“message”)</a:t>
            </a:r>
            <a:r>
              <a:rPr lang="en-US" dirty="0">
                <a:cs typeface="Courier New" panose="02070309020205020404" pitchFamily="49" charset="0"/>
              </a:rPr>
              <a:t>leaves message with timestamp etc. in log file</a:t>
            </a:r>
          </a:p>
          <a:p>
            <a:r>
              <a:rPr lang="en-US" dirty="0">
                <a:cs typeface="Courier New" panose="02070309020205020404" pitchFamily="49" charset="0"/>
              </a:rPr>
              <a:t>A note on setting properties:</a:t>
            </a:r>
          </a:p>
          <a:p>
            <a:pPr lvl="1"/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self.property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= value </a:t>
            </a:r>
            <a:r>
              <a:rPr lang="en-US" dirty="0">
                <a:cs typeface="Courier New" panose="02070309020205020404" pitchFamily="49" charset="0"/>
              </a:rPr>
              <a:t>does not immediately publish the update.</a:t>
            </a:r>
          </a:p>
          <a:p>
            <a:pPr lvl="2"/>
            <a:r>
              <a:rPr lang="en-US" dirty="0">
                <a:cs typeface="Courier New" panose="02070309020205020404" pitchFamily="49" charset="0"/>
              </a:rPr>
              <a:t>Done at next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await</a:t>
            </a:r>
          </a:p>
          <a:p>
            <a:pPr lvl="1"/>
            <a:r>
              <a:rPr lang="en-US" dirty="0">
                <a:cs typeface="Courier New" panose="02070309020205020404" pitchFamily="49" charset="0"/>
              </a:rPr>
              <a:t>But even if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self.property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>
                <a:cs typeface="Courier New" panose="02070309020205020404" pitchFamily="49" charset="0"/>
              </a:rPr>
              <a:t>is identical to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value</a:t>
            </a:r>
            <a:r>
              <a:rPr lang="en-US" dirty="0">
                <a:cs typeface="Courier New" panose="02070309020205020404" pitchFamily="49" charset="0"/>
              </a:rPr>
              <a:t>, a message is sent!</a:t>
            </a:r>
          </a:p>
          <a:p>
            <a:pPr lvl="2"/>
            <a:r>
              <a:rPr lang="en-US" dirty="0">
                <a:cs typeface="Courier New" panose="02070309020205020404" pitchFamily="49" charset="0"/>
              </a:rPr>
              <a:t>Often one may not want that, i.e. better check against equality before setting</a:t>
            </a:r>
          </a:p>
        </p:txBody>
      </p:sp>
    </p:spTree>
    <p:extLst>
      <p:ext uri="{BB962C8B-B14F-4D97-AF65-F5344CB8AC3E}">
        <p14:creationId xmlns:p14="http://schemas.microsoft.com/office/powerpoint/2010/main" val="37061455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84993E-1CF6-4D20-81FF-5DEB978596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189" y="546538"/>
            <a:ext cx="10956924" cy="451945"/>
          </a:xfrm>
        </p:spPr>
        <p:txBody>
          <a:bodyPr/>
          <a:lstStyle/>
          <a:p>
            <a:r>
              <a:rPr lang="en-US" dirty="0"/>
              <a:t>Selected Tools for Interaction with Other Devices</a:t>
            </a:r>
            <a:endParaRPr lang="de-D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1439E0-C20E-4C09-8CC3-EDBC6B4561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3889" y="1082567"/>
            <a:ext cx="10944224" cy="5528440"/>
          </a:xfrm>
        </p:spPr>
        <p:txBody>
          <a:bodyPr/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dev = await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connectDevice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remoteDeviceId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r>
              <a:rPr lang="en-US" dirty="0">
                <a:cs typeface="Courier New" panose="02070309020205020404" pitchFamily="49" charset="0"/>
              </a:rPr>
              <a:t>:</a:t>
            </a:r>
          </a:p>
          <a:p>
            <a:pPr lvl="1"/>
            <a:r>
              <a:rPr lang="en-US" dirty="0">
                <a:cs typeface="Courier New" panose="02070309020205020404" pitchFamily="49" charset="0"/>
              </a:rPr>
              <a:t>an always up-to-date </a:t>
            </a:r>
            <a:r>
              <a:rPr lang="en-US" i="1" dirty="0">
                <a:cs typeface="Courier New" panose="02070309020205020404" pitchFamily="49" charset="0"/>
              </a:rPr>
              <a:t>proxy</a:t>
            </a:r>
            <a:r>
              <a:rPr lang="en-US" dirty="0">
                <a:cs typeface="Courier New" panose="02070309020205020404" pitchFamily="49" charset="0"/>
              </a:rPr>
              <a:t> to the remote device</a:t>
            </a:r>
          </a:p>
          <a:p>
            <a:pPr lvl="1"/>
            <a:r>
              <a:rPr lang="en-US" dirty="0">
                <a:cs typeface="Courier New" panose="02070309020205020404" pitchFamily="49" charset="0"/>
              </a:rPr>
              <a:t>to access remote device properties: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remoteValue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dev.remoteProperty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dirty="0">
                <a:cs typeface="Courier New" panose="02070309020205020404" pitchFamily="49" charset="0"/>
              </a:rPr>
              <a:t>to set remote properties: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dev.remoteProperty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newValue</a:t>
            </a:r>
            <a:r>
              <a:rPr lang="en-US" dirty="0">
                <a:cs typeface="Courier New" panose="02070309020205020404" pitchFamily="49" charset="0"/>
              </a:rPr>
              <a:t> </a:t>
            </a:r>
          </a:p>
          <a:p>
            <a:pPr lvl="2"/>
            <a:r>
              <a:rPr lang="en-US" dirty="0">
                <a:cs typeface="Courier New" panose="02070309020205020404" pitchFamily="49" charset="0"/>
              </a:rPr>
              <a:t>note: again, message to actually set the property is not sent immediately, but at next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await</a:t>
            </a:r>
            <a:endParaRPr lang="en-US" dirty="0">
              <a:cs typeface="Courier New" panose="02070309020205020404" pitchFamily="49" charset="0"/>
            </a:endParaRPr>
          </a:p>
          <a:p>
            <a:pPr lvl="1"/>
            <a:r>
              <a:rPr lang="en-US" dirty="0">
                <a:cs typeface="Courier New" panose="02070309020205020404" pitchFamily="49" charset="0"/>
              </a:rPr>
              <a:t>to call remote slot, e.g.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await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dev.move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lvl="1"/>
            <a:r>
              <a:rPr lang="en-US" dirty="0">
                <a:cs typeface="Courier New" panose="02070309020205020404" pitchFamily="49" charset="0"/>
              </a:rPr>
              <a:t>Lighter variant (not always up-to-date):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await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getDevice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remoteDeviceId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await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waitUntilNew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dev.state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dev.propertyA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dev.propertyB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, …)</a:t>
            </a:r>
            <a:r>
              <a:rPr lang="en-US" dirty="0">
                <a:cs typeface="Courier New" panose="02070309020205020404" pitchFamily="49" charset="0"/>
              </a:rPr>
              <a:t>: </a:t>
            </a:r>
          </a:p>
          <a:p>
            <a:pPr lvl="1"/>
            <a:r>
              <a:rPr lang="en-US" dirty="0">
                <a:cs typeface="Courier New" panose="02070309020205020404" pitchFamily="49" charset="0"/>
              </a:rPr>
              <a:t>wait until any of the given properties has a new value 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await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waitUntil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(function)</a:t>
            </a:r>
            <a:r>
              <a:rPr lang="en-US" dirty="0">
                <a:cs typeface="Courier New" panose="02070309020205020404" pitchFamily="49" charset="0"/>
              </a:rPr>
              <a:t>:</a:t>
            </a:r>
          </a:p>
          <a:p>
            <a:pPr lvl="1"/>
            <a:r>
              <a:rPr lang="en-US" dirty="0">
                <a:cs typeface="Courier New" panose="02070309020205020404" pitchFamily="49" charset="0"/>
              </a:rPr>
              <a:t>wait until the given function (e.g. lambda) containing remote device properties returns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True</a:t>
            </a:r>
          </a:p>
          <a:p>
            <a:pPr lvl="1"/>
            <a:r>
              <a:rPr lang="en-US" dirty="0">
                <a:cs typeface="Courier New" panose="02070309020205020404" pitchFamily="49" charset="0"/>
              </a:rPr>
              <a:t>E.g.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await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waitUntil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(lambda: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dev.state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==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State.ON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357187" lvl="1" indent="0">
              <a:buNone/>
            </a:pPr>
            <a:endParaRPr lang="en-US" dirty="0"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98414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84993E-1CF6-4D20-81FF-5DEB978596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189" y="546538"/>
            <a:ext cx="10956924" cy="451945"/>
          </a:xfrm>
        </p:spPr>
        <p:txBody>
          <a:bodyPr/>
          <a:lstStyle/>
          <a:p>
            <a:r>
              <a:rPr lang="en-US" dirty="0"/>
              <a:t>Documentation</a:t>
            </a:r>
            <a:endParaRPr lang="de-D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1439E0-C20E-4C09-8CC3-EDBC6B4561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3889" y="1082567"/>
            <a:ext cx="10944224" cy="5528440"/>
          </a:xfrm>
        </p:spPr>
        <p:txBody>
          <a:bodyPr/>
          <a:lstStyle/>
          <a:p>
            <a:r>
              <a:rPr lang="en-US" dirty="0"/>
              <a:t>If you want a deeper insight into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coroutines</a:t>
            </a:r>
            <a:r>
              <a:rPr lang="en-US" dirty="0"/>
              <a:t> and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await</a:t>
            </a:r>
            <a:r>
              <a:rPr lang="en-US" dirty="0"/>
              <a:t>: Read Python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asyncio</a:t>
            </a:r>
            <a:r>
              <a:rPr lang="en-US" dirty="0"/>
              <a:t> documentation</a:t>
            </a:r>
          </a:p>
          <a:p>
            <a:pPr lvl="1"/>
            <a:r>
              <a:rPr lang="de-DE" dirty="0">
                <a:hlinkClick r:id="rId2"/>
              </a:rPr>
              <a:t>https://docs.python.org/3.11/library/asyncio-task.html</a:t>
            </a:r>
            <a:r>
              <a:rPr lang="de-DE" dirty="0"/>
              <a:t> </a:t>
            </a:r>
          </a:p>
          <a:p>
            <a:r>
              <a:rPr lang="de-DE" dirty="0" err="1"/>
              <a:t>Middlelayer</a:t>
            </a:r>
            <a:r>
              <a:rPr lang="de-DE" dirty="0"/>
              <a:t> </a:t>
            </a:r>
            <a:r>
              <a:rPr lang="de-DE" dirty="0" err="1"/>
              <a:t>how-to</a:t>
            </a:r>
            <a:r>
              <a:rPr lang="de-DE" dirty="0"/>
              <a:t> </a:t>
            </a:r>
            <a:r>
              <a:rPr lang="de-DE" dirty="0" err="1"/>
              <a:t>documentation</a:t>
            </a:r>
            <a:r>
              <a:rPr lang="de-DE" dirty="0"/>
              <a:t>:</a:t>
            </a:r>
            <a:endParaRPr lang="de-DE" dirty="0">
              <a:hlinkClick r:id="rId3"/>
            </a:endParaRPr>
          </a:p>
          <a:p>
            <a:pPr lvl="1"/>
            <a:r>
              <a:rPr lang="de-DE" dirty="0">
                <a:hlinkClick r:id="rId3"/>
              </a:rPr>
              <a:t>https://rtd.xfel.eu/docs/howtomiddlelayer/en/latest/chap1/intro_device.html</a:t>
            </a:r>
            <a:endParaRPr lang="de-DE" dirty="0"/>
          </a:p>
          <a:p>
            <a:pPr lvl="1"/>
            <a:r>
              <a:rPr lang="de-DE" dirty="0">
                <a:hlinkClick r:id="rId4"/>
              </a:rPr>
              <a:t>https://rtd.xfel.eu/docs/howtomiddlelayer/en/latest/chap2/intro_device_proxies.html</a:t>
            </a:r>
            <a:endParaRPr lang="de-DE" dirty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7464323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094FC2-B3D7-42C9-82FC-03BDEA0110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189" y="712232"/>
            <a:ext cx="10956924" cy="463425"/>
          </a:xfrm>
        </p:spPr>
        <p:txBody>
          <a:bodyPr/>
          <a:lstStyle/>
          <a:p>
            <a:r>
              <a:rPr lang="en-US" dirty="0"/>
              <a:t>Development Tools and Procedures</a:t>
            </a:r>
            <a:endParaRPr lang="de-D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7D07E0-162E-459E-8838-CBEE08C427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3572" y="1347107"/>
            <a:ext cx="10944224" cy="4923064"/>
          </a:xfrm>
        </p:spPr>
        <p:txBody>
          <a:bodyPr/>
          <a:lstStyle/>
          <a:p>
            <a:r>
              <a:rPr lang="en-US" dirty="0"/>
              <a:t>Uniform coding style eases code readability and thus serves maintainability</a:t>
            </a:r>
          </a:p>
          <a:p>
            <a:pPr lvl="1"/>
            <a:r>
              <a:rPr lang="en-US" dirty="0"/>
              <a:t>We use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flake8</a:t>
            </a:r>
            <a:r>
              <a:rPr lang="en-US" dirty="0"/>
              <a:t> and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isort</a:t>
            </a:r>
            <a:endParaRPr lang="en-US" dirty="0"/>
          </a:p>
          <a:p>
            <a:r>
              <a:rPr lang="en-US" dirty="0"/>
              <a:t>Our git/GitLab development cycle for any new feature, bug fix or first implementation:</a:t>
            </a:r>
          </a:p>
          <a:p>
            <a:pPr lvl="1"/>
            <a:r>
              <a:rPr lang="en-US" dirty="0"/>
              <a:t>Start development by creating new branch from main branch: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git checkout –b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newBranch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dirty="0"/>
              <a:t>Local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git add changed_or_new_file.py</a:t>
            </a:r>
            <a:r>
              <a:rPr lang="en-US" dirty="0"/>
              <a:t> and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git commit</a:t>
            </a:r>
          </a:p>
          <a:p>
            <a:pPr lvl="1"/>
            <a:r>
              <a:rPr lang="en-US" dirty="0"/>
              <a:t>Push to GitLab: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git push origin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newBranch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dirty="0"/>
              <a:t>Create “Merge Request” (MR) in GitLab (</a:t>
            </a:r>
            <a:r>
              <a:rPr lang="en-US" dirty="0">
                <a:hlinkClick r:id="rId2"/>
              </a:rPr>
              <a:t>https://git.xfel.eu</a:t>
            </a:r>
            <a:r>
              <a:rPr lang="en-US" dirty="0"/>
              <a:t>)</a:t>
            </a:r>
          </a:p>
          <a:p>
            <a:pPr lvl="2"/>
            <a:r>
              <a:rPr lang="en-US" dirty="0"/>
              <a:t>Should trigger tests of package (“Continuous Integration”, CI) in GitLab</a:t>
            </a:r>
          </a:p>
          <a:p>
            <a:pPr lvl="1"/>
            <a:r>
              <a:rPr lang="en-US" dirty="0"/>
              <a:t>Code review via GitLab (</a:t>
            </a:r>
            <a:r>
              <a:rPr lang="en-US" dirty="0">
                <a:hlinkClick r:id="rId2"/>
              </a:rPr>
              <a:t>https://git.xfel.eu</a:t>
            </a:r>
            <a:r>
              <a:rPr lang="en-US" dirty="0"/>
              <a:t>)</a:t>
            </a:r>
          </a:p>
          <a:p>
            <a:pPr lvl="2"/>
            <a:r>
              <a:rPr lang="en-US" dirty="0"/>
              <a:t>probably iterate with further push and review</a:t>
            </a:r>
          </a:p>
          <a:p>
            <a:pPr lvl="1"/>
            <a:r>
              <a:rPr lang="en-US" dirty="0"/>
              <a:t>Once review receives LGTM (“looks good to me”): merge via GitLab interface</a:t>
            </a:r>
          </a:p>
          <a:p>
            <a:pPr lvl="1"/>
            <a:r>
              <a:rPr lang="en-US" dirty="0"/>
              <a:t>Go back to main branch and pull the updates</a:t>
            </a:r>
          </a:p>
          <a:p>
            <a:pPr lvl="2"/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git checkout main</a:t>
            </a:r>
          </a:p>
          <a:p>
            <a:pPr lvl="2"/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git pull --prune --tags</a:t>
            </a:r>
          </a:p>
          <a:p>
            <a:pPr lvl="1"/>
            <a:r>
              <a:rPr lang="en-US" dirty="0">
                <a:cs typeface="Courier New" panose="02070309020205020404" pitchFamily="49" charset="0"/>
              </a:rPr>
              <a:t>Only tagged versions should be deployed (format: MAJOR.MINOR.PATCH, e.g. 2.19.3)</a:t>
            </a:r>
            <a:endParaRPr lang="de-DE" dirty="0"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80602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57A553-AF95-4EF2-99D9-31D0E684A5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3889" y="2473779"/>
            <a:ext cx="10944224" cy="3439660"/>
          </a:xfrm>
        </p:spPr>
        <p:txBody>
          <a:bodyPr/>
          <a:lstStyle/>
          <a:p>
            <a:pPr marL="0" indent="0" algn="ctr">
              <a:buNone/>
            </a:pPr>
            <a:r>
              <a:rPr lang="en-US" sz="7200" b="1" dirty="0"/>
              <a:t>Hands-On</a:t>
            </a:r>
          </a:p>
          <a:p>
            <a:pPr marL="0" indent="0" algn="ctr">
              <a:buNone/>
            </a:pPr>
            <a:r>
              <a:rPr lang="en-US" sz="7200" b="1" dirty="0"/>
              <a:t>Part 1</a:t>
            </a:r>
            <a:endParaRPr lang="de-DE" sz="7200" b="1" dirty="0"/>
          </a:p>
        </p:txBody>
      </p:sp>
    </p:spTree>
    <p:extLst>
      <p:ext uri="{BB962C8B-B14F-4D97-AF65-F5344CB8AC3E}">
        <p14:creationId xmlns:p14="http://schemas.microsoft.com/office/powerpoint/2010/main" val="40533083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C15E58-2873-41D3-B9AF-FF377D87FA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189" y="712232"/>
            <a:ext cx="10956924" cy="349125"/>
          </a:xfrm>
        </p:spPr>
        <p:txBody>
          <a:bodyPr/>
          <a:lstStyle/>
          <a:p>
            <a:r>
              <a:rPr lang="en-US" dirty="0"/>
              <a:t>Developing a Karabo Device: Prerequisites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AADBE6-045C-4F16-995E-F31B838124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0311" y="1061357"/>
            <a:ext cx="11017802" cy="5494563"/>
          </a:xfrm>
        </p:spPr>
        <p:txBody>
          <a:bodyPr/>
          <a:lstStyle/>
          <a:p>
            <a:r>
              <a:rPr lang="en-US" dirty="0"/>
              <a:t>What you need:</a:t>
            </a:r>
          </a:p>
          <a:p>
            <a:pPr lvl="1"/>
            <a:r>
              <a:rPr lang="en-US" dirty="0"/>
              <a:t>A running Karabo installation</a:t>
            </a:r>
          </a:p>
          <a:p>
            <a:pPr lvl="2"/>
            <a:r>
              <a:rPr lang="en-US" dirty="0"/>
              <a:t>Not a production installation!</a:t>
            </a:r>
          </a:p>
          <a:p>
            <a:pPr lvl="2"/>
            <a:r>
              <a:rPr lang="en-US" dirty="0"/>
              <a:t>Best is a local standalone one as in our VISA virtual machine.</a:t>
            </a:r>
          </a:p>
          <a:p>
            <a:pPr lvl="1"/>
            <a:r>
              <a:rPr lang="en-US" dirty="0"/>
              <a:t>A running Karabo GUI</a:t>
            </a:r>
          </a:p>
          <a:p>
            <a:pPr lvl="1"/>
            <a:r>
              <a:rPr lang="en-US" dirty="0"/>
              <a:t>A command line terminal with a Linux shell</a:t>
            </a:r>
          </a:p>
          <a:p>
            <a:pPr lvl="1"/>
            <a:r>
              <a:rPr lang="en-US" dirty="0"/>
              <a:t>An editor (</a:t>
            </a:r>
            <a:r>
              <a:rPr lang="en-US" dirty="0" err="1"/>
              <a:t>vscode</a:t>
            </a:r>
            <a:r>
              <a:rPr lang="en-US" dirty="0"/>
              <a:t>, PyCharm, emacs, </a:t>
            </a:r>
            <a:r>
              <a:rPr lang="en-US" dirty="0" err="1"/>
              <a:t>gedit</a:t>
            </a:r>
            <a:r>
              <a:rPr lang="en-US" dirty="0"/>
              <a:t>, vim, …)</a:t>
            </a:r>
          </a:p>
          <a:p>
            <a:pPr lvl="1"/>
            <a:r>
              <a:rPr lang="en-US" dirty="0"/>
              <a:t>For version control, a git installation is needed</a:t>
            </a:r>
          </a:p>
          <a:p>
            <a:pPr lvl="2"/>
            <a:r>
              <a:rPr lang="en-US" dirty="0"/>
              <a:t>Best with access to our </a:t>
            </a:r>
            <a:r>
              <a:rPr lang="en-US" dirty="0" err="1"/>
              <a:t>EuXFEL</a:t>
            </a:r>
            <a:r>
              <a:rPr lang="en-US" dirty="0"/>
              <a:t> GitLab </a:t>
            </a:r>
            <a:r>
              <a:rPr lang="en-US" dirty="0">
                <a:hlinkClick r:id="rId2"/>
              </a:rPr>
              <a:t>https://git.xfel.eu/</a:t>
            </a:r>
            <a:r>
              <a:rPr lang="en-US" dirty="0"/>
              <a:t> </a:t>
            </a:r>
          </a:p>
          <a:p>
            <a:r>
              <a:rPr lang="en-US" dirty="0"/>
              <a:t>First steps in terminal (not now!)</a:t>
            </a:r>
          </a:p>
          <a:p>
            <a:pPr lvl="1"/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source ~/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karabo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/activate </a:t>
            </a:r>
            <a:r>
              <a:rPr lang="en-US" dirty="0">
                <a:cs typeface="Courier New" panose="02070309020205020404" pitchFamily="49" charset="0"/>
              </a:rPr>
              <a:t>(in each new shell)</a:t>
            </a:r>
          </a:p>
          <a:p>
            <a:pPr lvl="1"/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karabo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-start </a:t>
            </a:r>
            <a:r>
              <a:rPr lang="en-US" dirty="0">
                <a:cs typeface="Courier New" panose="02070309020205020404" pitchFamily="49" charset="0"/>
              </a:rPr>
              <a:t>(to start various Karabo servers)</a:t>
            </a:r>
          </a:p>
          <a:p>
            <a:pPr lvl="1"/>
            <a:r>
              <a:rPr lang="en-US" dirty="0">
                <a:cs typeface="Courier New" panose="02070309020205020404" pitchFamily="49" charset="0"/>
              </a:rPr>
              <a:t>Some code to start with</a:t>
            </a:r>
          </a:p>
          <a:p>
            <a:pPr lvl="2"/>
            <a:r>
              <a:rPr lang="en-US" dirty="0">
                <a:cs typeface="Courier New" panose="02070309020205020404" pitchFamily="49" charset="0"/>
              </a:rPr>
              <a:t>Create package from scratch </a:t>
            </a:r>
            <a:r>
              <a:rPr lang="en-US" i="1" dirty="0">
                <a:cs typeface="Courier New" panose="02070309020205020404" pitchFamily="49" charset="0"/>
              </a:rPr>
              <a:t>(not now)</a:t>
            </a:r>
            <a:r>
              <a:rPr lang="en-US" dirty="0">
                <a:cs typeface="Courier New" panose="02070309020205020404" pitchFamily="49" charset="0"/>
              </a:rPr>
              <a:t>: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karabo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new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thePackageName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middlelayer</a:t>
            </a:r>
            <a:endParaRPr lang="en-US" b="1" dirty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dirty="0"/>
              <a:t>Or start from an existing one </a:t>
            </a:r>
            <a:r>
              <a:rPr lang="en-US" i="1" dirty="0"/>
              <a:t>(already done in the virtual machine)</a:t>
            </a:r>
            <a:r>
              <a:rPr lang="en-US" dirty="0"/>
              <a:t>:</a:t>
            </a:r>
            <a:br>
              <a:rPr lang="en-US" dirty="0"/>
            </a:b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karabo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develop –b 1_initHello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karaboWorkshop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452370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theme/theme1.xml><?xml version="1.0" encoding="utf-8"?>
<a:theme xmlns:a="http://schemas.openxmlformats.org/drawingml/2006/main" name="European_XFEL_Template_Presentation_16x9 (1)">
  <a:themeElements>
    <a:clrScheme name="Benutzerdefiniert 59">
      <a:dk1>
        <a:srgbClr val="000000"/>
      </a:dk1>
      <a:lt1>
        <a:sysClr val="window" lastClr="FFFFFF"/>
      </a:lt1>
      <a:dk2>
        <a:srgbClr val="B2B2B2"/>
      </a:dk2>
      <a:lt2>
        <a:srgbClr val="F39200"/>
      </a:lt2>
      <a:accent1>
        <a:srgbClr val="0D1546"/>
      </a:accent1>
      <a:accent2>
        <a:srgbClr val="559DBB"/>
      </a:accent2>
      <a:accent3>
        <a:srgbClr val="81B0C8"/>
      </a:accent3>
      <a:accent4>
        <a:srgbClr val="A4C3D6"/>
      </a:accent4>
      <a:accent5>
        <a:srgbClr val="C5D6E4"/>
      </a:accent5>
      <a:accent6>
        <a:srgbClr val="E3EBF2"/>
      </a:accent6>
      <a:hlink>
        <a:srgbClr val="000000"/>
      </a:hlink>
      <a:folHlink>
        <a:srgbClr val="000000"/>
      </a:folHlink>
    </a:clrScheme>
    <a:fontScheme name="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6"/>
        </a:solidFill>
      </a:spPr>
      <a:bodyPr rtlCol="0" anchor="ctr">
        <a:noAutofit/>
      </a:bodyPr>
      <a:lstStyle>
        <a:defPPr algn="ctr">
          <a:lnSpc>
            <a:spcPct val="113000"/>
          </a:lnSpc>
          <a:defRPr sz="1400" dirty="0" err="1" smtClean="0"/>
        </a:defPPr>
      </a:lstStyle>
    </a:spDef>
    <a:lnDef>
      <a:spPr>
        <a:ln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noAutofit/>
      </a:bodyPr>
      <a:lstStyle>
        <a:defPPr marL="269875" indent="-269875">
          <a:lnSpc>
            <a:spcPct val="112000"/>
          </a:lnSpc>
          <a:buBlip>
            <a:blip xmlns:r="http://schemas.openxmlformats.org/officeDocument/2006/relationships" r:embed="rId1"/>
          </a:buBlip>
          <a:defRPr sz="1400"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XFEL_PowerPoint_16x9.potx" id="{5D9E4C7F-CF90-47AA-9B5A-D1B8A1F64B49}" vid="{107EC11D-EED3-47DC-89A2-C8C245B9F565}"/>
    </a:ext>
  </a:extLst>
</a:theme>
</file>

<file path=ppt/theme/theme2.xml><?xml version="1.0" encoding="utf-8"?>
<a:theme xmlns:a="http://schemas.openxmlformats.org/drawingml/2006/main" name="Office">
  <a:themeElements>
    <a:clrScheme name="Benutzerdefiniert 59">
      <a:dk1>
        <a:srgbClr val="000000"/>
      </a:dk1>
      <a:lt1>
        <a:sysClr val="window" lastClr="FFFFFF"/>
      </a:lt1>
      <a:dk2>
        <a:srgbClr val="B2B2B2"/>
      </a:dk2>
      <a:lt2>
        <a:srgbClr val="F39200"/>
      </a:lt2>
      <a:accent1>
        <a:srgbClr val="0D1546"/>
      </a:accent1>
      <a:accent2>
        <a:srgbClr val="559DBB"/>
      </a:accent2>
      <a:accent3>
        <a:srgbClr val="81B0C8"/>
      </a:accent3>
      <a:accent4>
        <a:srgbClr val="A4C3D6"/>
      </a:accent4>
      <a:accent5>
        <a:srgbClr val="C5D6E4"/>
      </a:accent5>
      <a:accent6>
        <a:srgbClr val="E3EBF2"/>
      </a:accent6>
      <a:hlink>
        <a:srgbClr val="000000"/>
      </a:hlink>
      <a:folHlink>
        <a:srgbClr val="000000"/>
      </a:folHlink>
    </a:clrScheme>
    <a:fontScheme name="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">
  <a:themeElements>
    <a:clrScheme name="Benutzerdefiniert 59">
      <a:dk1>
        <a:srgbClr val="000000"/>
      </a:dk1>
      <a:lt1>
        <a:sysClr val="window" lastClr="FFFFFF"/>
      </a:lt1>
      <a:dk2>
        <a:srgbClr val="B2B2B2"/>
      </a:dk2>
      <a:lt2>
        <a:srgbClr val="F39200"/>
      </a:lt2>
      <a:accent1>
        <a:srgbClr val="0D1546"/>
      </a:accent1>
      <a:accent2>
        <a:srgbClr val="559DBB"/>
      </a:accent2>
      <a:accent3>
        <a:srgbClr val="81B0C8"/>
      </a:accent3>
      <a:accent4>
        <a:srgbClr val="A4C3D6"/>
      </a:accent4>
      <a:accent5>
        <a:srgbClr val="C5D6E4"/>
      </a:accent5>
      <a:accent6>
        <a:srgbClr val="E3EBF2"/>
      </a:accent6>
      <a:hlink>
        <a:srgbClr val="000000"/>
      </a:hlink>
      <a:folHlink>
        <a:srgbClr val="000000"/>
      </a:folHlink>
    </a:clrScheme>
    <a:fontScheme name="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European_XFEL_Template_Presentation_16x9 (1)</Template>
  <TotalTime>0</TotalTime>
  <Words>3296</Words>
  <Application>Microsoft Office PowerPoint</Application>
  <PresentationFormat>Widescreen</PresentationFormat>
  <Paragraphs>323</Paragraphs>
  <Slides>27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1" baseType="lpstr">
      <vt:lpstr>Arial</vt:lpstr>
      <vt:lpstr>Courier New</vt:lpstr>
      <vt:lpstr>Wingdings</vt:lpstr>
      <vt:lpstr>European_XFEL_Template_Presentation_16x9 (1)</vt:lpstr>
      <vt:lpstr>Karabo Developer Workshop: Writing (and Maintaining) a Middlelayer Device</vt:lpstr>
      <vt:lpstr>Python asyncio as Foundation of the Karabo Middlelayer API </vt:lpstr>
      <vt:lpstr>Karabo Middlelayer Device Basics</vt:lpstr>
      <vt:lpstr>Selected Middlelayer Device Members</vt:lpstr>
      <vt:lpstr>Selected Tools for Interaction with Other Devices</vt:lpstr>
      <vt:lpstr>Documentation</vt:lpstr>
      <vt:lpstr>Development Tools and Procedures</vt:lpstr>
      <vt:lpstr>PowerPoint Presentation</vt:lpstr>
      <vt:lpstr>Developing a Karabo Device: Prerequisites</vt:lpstr>
      <vt:lpstr>Command Line Tools for an Activated Karabo Environment   (Skip!)</vt:lpstr>
      <vt:lpstr>General Procedure for this Tutorial      (Skip!)</vt:lpstr>
      <vt:lpstr>Hands-on in VISA: Start Our First Device</vt:lpstr>
      <vt:lpstr>Hands-on in VISA: Start Our First Device</vt:lpstr>
      <vt:lpstr>Hands-on: The Device Code</vt:lpstr>
      <vt:lpstr>Hands-on: Property and Slot with Attributes </vt:lpstr>
      <vt:lpstr>Hands-on: State Handling for Slots</vt:lpstr>
      <vt:lpstr>Hands-on: Reconfigurable Properties with State Handling</vt:lpstr>
      <vt:lpstr>PowerPoint Presentation</vt:lpstr>
      <vt:lpstr>More on States and Slots</vt:lpstr>
      <vt:lpstr>Hands-on: Simple Motor Procedure</vt:lpstr>
      <vt:lpstr>Hands-on: Monitoring Another Device</vt:lpstr>
      <vt:lpstr>Hands-on: Extend Motor Procedure to Three Steps</vt:lpstr>
      <vt:lpstr>Hands-on: Cancel a Procedure</vt:lpstr>
      <vt:lpstr>Hands-on: Make the Cancel Clean</vt:lpstr>
      <vt:lpstr>Hands-on: Basic Testing as Good Developer Practice</vt:lpstr>
      <vt:lpstr>Hands-on: Cancellation Still Has Loop Holes</vt:lpstr>
      <vt:lpstr>PowerPoint Presentation</vt:lpstr>
    </vt:vector>
  </TitlesOfParts>
  <Company>DESY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in one line (or two lines)</dc:title>
  <dc:creator>Flucke, Gero</dc:creator>
  <cp:lastModifiedBy>Flucke, Gero</cp:lastModifiedBy>
  <cp:revision>417</cp:revision>
  <cp:lastPrinted>2024-02-28T12:42:37Z</cp:lastPrinted>
  <dcterms:created xsi:type="dcterms:W3CDTF">2017-06-25T19:54:58Z</dcterms:created>
  <dcterms:modified xsi:type="dcterms:W3CDTF">2024-03-01T13:09:01Z</dcterms:modified>
</cp:coreProperties>
</file>