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8" r:id="rId2"/>
    <p:sldId id="335" r:id="rId3"/>
    <p:sldId id="1623" r:id="rId4"/>
    <p:sldId id="1624" r:id="rId5"/>
    <p:sldId id="477" r:id="rId6"/>
    <p:sldId id="4076" r:id="rId7"/>
    <p:sldId id="4078" r:id="rId8"/>
    <p:sldId id="1671" r:id="rId9"/>
    <p:sldId id="501" r:id="rId10"/>
    <p:sldId id="336" r:id="rId11"/>
    <p:sldId id="4088" r:id="rId12"/>
    <p:sldId id="4080" r:id="rId13"/>
    <p:sldId id="1651" r:id="rId14"/>
    <p:sldId id="4087" r:id="rId15"/>
    <p:sldId id="1665" r:id="rId16"/>
    <p:sldId id="280" r:id="rId17"/>
  </p:sldIdLst>
  <p:sldSz cx="12192000" cy="6858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64123"/>
    <a:srgbClr val="FF9900"/>
    <a:srgbClr val="339933"/>
    <a:srgbClr val="0000FF"/>
    <a:srgbClr val="FF0000"/>
    <a:srgbClr val="FFFF00"/>
    <a:srgbClr val="009FDF"/>
    <a:srgbClr val="2DA4A4"/>
    <a:srgbClr val="004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3"/>
          </a:solidFill>
        </a:fill>
      </a:tcStyle>
    </a:wholeTbl>
    <a:band2H>
      <a:tcTxStyle/>
      <a:tcStyle>
        <a:tcBdr/>
        <a:fill>
          <a:solidFill>
            <a:srgbClr val="E6EF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6"/>
          </a:solidFill>
        </a:fill>
      </a:tcStyle>
    </a:wholeTbl>
    <a:band2H>
      <a:tcTxStyle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5"/>
          </a:solidFill>
        </a:fill>
      </a:tcStyle>
    </a:wholeTbl>
    <a:band2H>
      <a:tcTxStyle/>
      <a:tcStyle>
        <a:tcBdr/>
        <a:fill>
          <a:solidFill>
            <a:srgbClr val="E7E9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87766" autoAdjust="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64" y="4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</p:spPr>
        <p:txBody>
          <a:bodyPr lIns="99040" tIns="49521" rIns="99040" bIns="49521"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47211" y="4861441"/>
            <a:ext cx="5209646" cy="4605576"/>
          </a:xfrm>
          <a:prstGeom prst="rect">
            <a:avLst/>
          </a:prstGeom>
        </p:spPr>
        <p:txBody>
          <a:bodyPr lIns="99040" tIns="49521" rIns="99040" bIns="4952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4737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503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50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15112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80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15112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3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61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9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82030" rtl="0">
              <a:defRPr/>
            </a:pPr>
            <a:endParaRPr lang="de-DE" dirty="0">
              <a:solidFill>
                <a:srgbClr val="00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21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New: 4.3 m, 4 m, CPMU</a:t>
            </a:r>
          </a:p>
          <a:p>
            <a:r>
              <a:rPr lang="en-US" dirty="0"/>
              <a:t>Refurbished (</a:t>
            </a:r>
            <a:r>
              <a:rPr lang="en-US" dirty="0" err="1"/>
              <a:t>MvL</a:t>
            </a:r>
            <a:r>
              <a:rPr lang="en-US" dirty="0"/>
              <a:t>, all 2 m devices  +Apple and in-vacuum 4m)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5646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8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58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855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7987" y="2335014"/>
            <a:ext cx="11376026" cy="152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14395" y="4096780"/>
            <a:ext cx="11369551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15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451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Fußzeilenplatzhalter 2"/>
          <p:cNvSpPr txBox="1"/>
          <p:nvPr/>
        </p:nvSpPr>
        <p:spPr>
          <a:xfrm>
            <a:off x="791578" y="6580800"/>
            <a:ext cx="994893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latin typeface="+mj-lt"/>
                <a:cs typeface="Calibri" panose="020F0502020204030204" pitchFamily="34" charset="0"/>
              </a:rPr>
              <a:t>Accelerator </a:t>
            </a:r>
            <a:r>
              <a:rPr lang="en-US" sz="1000" dirty="0" err="1">
                <a:latin typeface="+mj-lt"/>
                <a:cs typeface="Calibri" panose="020F0502020204030204" pitchFamily="34" charset="0"/>
              </a:rPr>
              <a:t>Middlelayer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 Workshop, DESY, June 19</a:t>
            </a:r>
            <a:r>
              <a:rPr lang="en-US" sz="1000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1000" dirty="0">
                <a:latin typeface="+mj-lt"/>
                <a:cs typeface="Calibri" panose="020F0502020204030204" pitchFamily="34" charset="0"/>
              </a:rPr>
              <a:t>, 2024</a:t>
            </a:r>
            <a:r>
              <a:rPr lang="en-US" sz="1000" dirty="0"/>
              <a:t>, R. Bartolini</a:t>
            </a:r>
          </a:p>
        </p:txBody>
      </p:sp>
      <p:pic>
        <p:nvPicPr>
          <p:cNvPr id="6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332657"/>
            <a:ext cx="1988460" cy="72338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505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Grafik 9" descr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61950" marR="0" indent="-36195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619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9286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1953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472803" marR="0" indent="-310753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146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9718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290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8862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PETRA IV machine project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2000" y="2484000"/>
            <a:ext cx="11376025" cy="8893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Middlelayer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Workshop 19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-21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June 2024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Riccardo Bartolini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PETRA IV Machine Project Leader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DESY, June 19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DE5511-7582-4A7B-B8A3-8724ABB7F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1" y="3707464"/>
            <a:ext cx="2690908" cy="15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3E5033-E777-488B-9417-437FE8EA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1646191"/>
            <a:ext cx="7870577" cy="4328350"/>
          </a:xfrm>
          <a:prstGeom prst="rect">
            <a:avLst/>
          </a:prstGeom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GB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 IV girders prototype casted</a:t>
            </a:r>
            <a:endParaRPr dirty="0">
              <a:solidFill>
                <a:srgbClr val="009FD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40E4E-F768-4654-95D4-782954F33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72" y="1652762"/>
            <a:ext cx="2967380" cy="2283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9644F1-1B7E-4797-8FC1-49D8B0C64F19}"/>
              </a:ext>
            </a:extLst>
          </p:cNvPr>
          <p:cNvSpPr txBox="1"/>
          <p:nvPr/>
        </p:nvSpPr>
        <p:spPr>
          <a:xfrm>
            <a:off x="307120" y="5840517"/>
            <a:ext cx="844499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precision of positioning and alignment of magnets on girders will be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&lt;30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Girder-to-girder alignment precision needs to be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&lt;100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kumimoji="0" lang="de-DE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54DEC-C911-45EB-8270-9CF756C864EA}"/>
              </a:ext>
            </a:extLst>
          </p:cNvPr>
          <p:cNvSpPr txBox="1"/>
          <p:nvPr/>
        </p:nvSpPr>
        <p:spPr>
          <a:xfrm>
            <a:off x="393105" y="982661"/>
            <a:ext cx="1137602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Magnets, vacuum equipment, diagnostics will be assembled, aligned and tested on girder support structures. </a:t>
            </a:r>
            <a:r>
              <a:rPr kumimoji="0" lang="en-US" sz="2000" b="1" i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PETRA IV will have 288 girders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Girder assembly will be done in the girder assembly building (GAB)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0973D-3413-4ECA-8EB8-4ABC3DBDC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64" y="4112248"/>
            <a:ext cx="3276887" cy="24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351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C28E1-C316-4C3D-A844-CAA1706F7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" y="231612"/>
            <a:ext cx="11608397" cy="6242371"/>
          </a:xfrm>
          <a:prstGeom prst="rect">
            <a:avLst/>
          </a:prstGeom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39D2A-61E7-4641-89FE-B3D7E3913761}"/>
              </a:ext>
            </a:extLst>
          </p:cNvPr>
          <p:cNvSpPr txBox="1"/>
          <p:nvPr/>
        </p:nvSpPr>
        <p:spPr>
          <a:xfrm>
            <a:off x="119743" y="4898571"/>
            <a:ext cx="3091543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Emittance kept constant using variable gap DW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and control of the IDs gap: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200 kW from dipoles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800 kW total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822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241076"/>
            <a:ext cx="11376026" cy="461665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DESY IV booster</a:t>
            </a:r>
            <a:endParaRPr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376C5-CC5C-4FCD-8807-8F623D9D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6" y="2405383"/>
            <a:ext cx="5664030" cy="33167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2E16E-7165-4FBE-9AED-90F24DCE7297}"/>
              </a:ext>
            </a:extLst>
          </p:cNvPr>
          <p:cNvSpPr/>
          <p:nvPr/>
        </p:nvSpPr>
        <p:spPr>
          <a:xfrm>
            <a:off x="1203653" y="5811171"/>
            <a:ext cx="4102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DESY IV booster (316.8m) will have</a:t>
            </a:r>
          </a:p>
          <a:p>
            <a:pPr algn="ctr"/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252 magnets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 RF cavities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69086-267D-42F3-B9E0-AEC601BC9030}"/>
              </a:ext>
            </a:extLst>
          </p:cNvPr>
          <p:cNvSpPr txBox="1"/>
          <p:nvPr/>
        </p:nvSpPr>
        <p:spPr>
          <a:xfrm>
            <a:off x="7800038" y="1317741"/>
            <a:ext cx="268278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System design and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CAD integration progressed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6A525-E581-4B30-913B-3E1C3AE09EB3}"/>
              </a:ext>
            </a:extLst>
          </p:cNvPr>
          <p:cNvSpPr txBox="1"/>
          <p:nvPr/>
        </p:nvSpPr>
        <p:spPr>
          <a:xfrm>
            <a:off x="407987" y="768564"/>
            <a:ext cx="98898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PETRA IV projec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 proposal includes the construction of a new booster DESY IV with lower emittance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 the existing DESY II (from 335 nm to 20 nm)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830E2-96D7-42CE-8AF5-4B3A24E5B795}"/>
              </a:ext>
            </a:extLst>
          </p:cNvPr>
          <p:cNvSpPr txBox="1"/>
          <p:nvPr/>
        </p:nvSpPr>
        <p:spPr>
          <a:xfrm>
            <a:off x="1090347" y="1429440"/>
            <a:ext cx="451020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lattice was frozen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last year with a design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delivering 20 nm – 1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nC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single bunch operation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reusing the LINAC-II and PIA ring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B6905-4D4E-4AB2-9569-B05A28E5C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5" y="1964070"/>
            <a:ext cx="4686309" cy="3499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9BE31-38AB-41A1-92F3-78DE977C4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534" y="5112605"/>
            <a:ext cx="1471627" cy="1406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4202D-CFE0-49F5-950E-0948CFD22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161" y="5112605"/>
            <a:ext cx="1362817" cy="13214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CC4498-A559-470C-8461-ED2488709ADA}"/>
              </a:ext>
            </a:extLst>
          </p:cNvPr>
          <p:cNvSpPr txBox="1"/>
          <p:nvPr/>
        </p:nvSpPr>
        <p:spPr>
          <a:xfrm>
            <a:off x="9837282" y="2001608"/>
            <a:ext cx="153503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Courtesy C. Kula</a:t>
            </a:r>
            <a:endParaRPr kumimoji="0" lang="de-DE" sz="1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208C0-FC04-40E0-80D6-E2D629866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48" y="5124015"/>
            <a:ext cx="1311282" cy="11542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884C51-7531-4A12-9FC5-9DB474FF44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10" y="5099076"/>
            <a:ext cx="1419786" cy="13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22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241076"/>
            <a:ext cx="11376026" cy="461665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IV installation issues</a:t>
            </a:r>
            <a:endParaRPr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69086-267D-42F3-B9E0-AEC601BC9030}"/>
              </a:ext>
            </a:extLst>
          </p:cNvPr>
          <p:cNvSpPr txBox="1"/>
          <p:nvPr/>
        </p:nvSpPr>
        <p:spPr>
          <a:xfrm>
            <a:off x="5904807" y="2000633"/>
            <a:ext cx="6111607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Different options were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analysed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terms of lattice layout,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stability and installation procedure: </a:t>
            </a:r>
            <a:endParaRPr lang="de-DE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Installation issues: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Close to the maximum load: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1.5 tons per magnet + 1.5 tons support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Difficulties in drilling the holes on the ceiling due to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the reinforced steel rod pattern on the ceiling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(no wet drilling)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Logistic concept requires a transport and lifting system</a:t>
            </a:r>
          </a:p>
          <a:p>
            <a:pPr lvl="1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and the outer floor load must be reinforced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1: not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favoured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the outer wall has no support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pillars underneath the floor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2: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Ringtrager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discarded on the basis of stability issues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4: not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favoured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the removal of DESY II does not allow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start of installation before the PIII shutdown 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A0DF2-FFD7-48E3-8E32-1C4337B25597}"/>
              </a:ext>
            </a:extLst>
          </p:cNvPr>
          <p:cNvSpPr txBox="1"/>
          <p:nvPr/>
        </p:nvSpPr>
        <p:spPr>
          <a:xfrm>
            <a:off x="635803" y="789077"/>
            <a:ext cx="1120915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definition of detailed installation plans highlighted several issues: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Inherited building layout poses several constraints: installation on the ceiling turns out to be more costly than planned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 with a complex logistics – not impossible, but triggered a review…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FEC7C-E55F-4367-BA3F-3EC91127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2003219"/>
            <a:ext cx="5360916" cy="443950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96CD4C-720E-4844-9B49-2613384A5EC3}"/>
              </a:ext>
            </a:extLst>
          </p:cNvPr>
          <p:cNvSpPr/>
          <p:nvPr/>
        </p:nvSpPr>
        <p:spPr>
          <a:xfrm>
            <a:off x="2535382" y="3288019"/>
            <a:ext cx="220571" cy="519348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13D6C-CDEF-4923-B1EB-5EE7F7D3A83F}"/>
              </a:ext>
            </a:extLst>
          </p:cNvPr>
          <p:cNvSpPr txBox="1"/>
          <p:nvPr/>
        </p:nvSpPr>
        <p:spPr>
          <a:xfrm>
            <a:off x="1579418" y="3626264"/>
            <a:ext cx="220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DC85D2-8B67-4BC1-B3FB-1F11BA6E9409}"/>
              </a:ext>
            </a:extLst>
          </p:cNvPr>
          <p:cNvSpPr/>
          <p:nvPr/>
        </p:nvSpPr>
        <p:spPr>
          <a:xfrm>
            <a:off x="1579418" y="3626264"/>
            <a:ext cx="220571" cy="36933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BD169-EC75-43E9-BB2A-832ED6DCDAD6}"/>
              </a:ext>
            </a:extLst>
          </p:cNvPr>
          <p:cNvSpPr txBox="1"/>
          <p:nvPr/>
        </p:nvSpPr>
        <p:spPr>
          <a:xfrm>
            <a:off x="2535382" y="3363028"/>
            <a:ext cx="220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2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6B215-4480-4783-B792-8470EC3554DC}"/>
              </a:ext>
            </a:extLst>
          </p:cNvPr>
          <p:cNvSpPr txBox="1"/>
          <p:nvPr/>
        </p:nvSpPr>
        <p:spPr>
          <a:xfrm>
            <a:off x="3523669" y="3640120"/>
            <a:ext cx="220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3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7822EB-F555-4466-BCF4-204F03CFA6A9}"/>
              </a:ext>
            </a:extLst>
          </p:cNvPr>
          <p:cNvSpPr/>
          <p:nvPr/>
        </p:nvSpPr>
        <p:spPr>
          <a:xfrm>
            <a:off x="3523669" y="3640120"/>
            <a:ext cx="220571" cy="36933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8E5AAA-000F-485C-9E56-A0C4CF71E26F}"/>
              </a:ext>
            </a:extLst>
          </p:cNvPr>
          <p:cNvSpPr/>
          <p:nvPr/>
        </p:nvSpPr>
        <p:spPr>
          <a:xfrm>
            <a:off x="4091715" y="3301875"/>
            <a:ext cx="220571" cy="519348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9EBB77-CD36-4D06-9D47-FBBFE0472388}"/>
              </a:ext>
            </a:extLst>
          </p:cNvPr>
          <p:cNvSpPr txBox="1"/>
          <p:nvPr/>
        </p:nvSpPr>
        <p:spPr>
          <a:xfrm>
            <a:off x="4091715" y="3376884"/>
            <a:ext cx="220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4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81A9AA-3A14-4DB2-9E17-772B9D2E0EE5}"/>
              </a:ext>
            </a:extLst>
          </p:cNvPr>
          <p:cNvSpPr/>
          <p:nvPr/>
        </p:nvSpPr>
        <p:spPr>
          <a:xfrm>
            <a:off x="1856115" y="2705946"/>
            <a:ext cx="1354974" cy="408620"/>
          </a:xfrm>
          <a:prstGeom prst="round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DESY IV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1514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318323"/>
            <a:ext cx="11376026" cy="461665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options for the pre-accelerator: LPA  injector</a:t>
            </a:r>
            <a:endParaRPr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6F37C-3A28-4FDD-BF20-D2C12442F0D7}"/>
              </a:ext>
            </a:extLst>
          </p:cNvPr>
          <p:cNvSpPr txBox="1"/>
          <p:nvPr/>
        </p:nvSpPr>
        <p:spPr>
          <a:xfrm flipH="1">
            <a:off x="5428211" y="1142997"/>
            <a:ext cx="6633556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Building on the strong R&amp;D for the development of LPA at DESY, We propose to build a 6 GeV LPA injector for PETRA IV.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The next 3 years will be focused to the demonstration of high quality beam suitable for high efficiency injection in PIV AND high reliability of th</a:t>
            </a:r>
            <a:r>
              <a:rPr lang="en-US" dirty="0"/>
              <a:t>e injector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Challenges addressed with the RF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dechirper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experiment at LUX DESY and 450 MeV injection in </a:t>
            </a:r>
            <a:r>
              <a:rPr lang="en-US" dirty="0"/>
              <a:t>D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ESY II by mid 2026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6B1CD-2558-4063-B435-3D50F0D00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28" y="4128939"/>
            <a:ext cx="6955972" cy="2288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E48D5-2680-4CDE-BE81-A98B4300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6" y="1338416"/>
            <a:ext cx="5063161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04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and future work</a:t>
            </a:r>
            <a:endParaRPr dirty="0">
              <a:solidFill>
                <a:srgbClr val="009FD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DD690-0772-4312-9D28-E50BAFD12528}"/>
              </a:ext>
            </a:extLst>
          </p:cNvPr>
          <p:cNvSpPr txBox="1"/>
          <p:nvPr/>
        </p:nvSpPr>
        <p:spPr>
          <a:xfrm>
            <a:off x="558894" y="1544173"/>
            <a:ext cx="1041663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PETRA IV is the highest priority project at DESY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Storage ring lattice well defined.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Many elements of the machine are close to their final design.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Prototypes are on the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TDR ready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DESY IV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 revision – new lattice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Plans for a Laser Plasma injector strongly supported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Timescale still unclear depending on funding agency decision.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Present planes hinge on project approval 2026 and PIII shutdown in 2030-2032</a:t>
            </a:r>
          </a:p>
        </p:txBody>
      </p:sp>
    </p:spTree>
    <p:extLst>
      <p:ext uri="{BB962C8B-B14F-4D97-AF65-F5344CB8AC3E}">
        <p14:creationId xmlns:p14="http://schemas.microsoft.com/office/powerpoint/2010/main" val="31139941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000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to many colleagues that provided material for </a:t>
            </a:r>
            <a:r>
              <a:rPr lang="de-DE" sz="4000" dirty="0" err="1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4000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br>
              <a:rPr lang="de-DE" sz="4000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</a:t>
            </a:r>
            <a:r>
              <a:rPr lang="de-DE" dirty="0" err="1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I-FAST and LEAPS</a:t>
            </a:r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GB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dirty="0">
              <a:solidFill>
                <a:srgbClr val="009FD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DE241-18B7-4C74-BF18-CCD16BF872AE}"/>
              </a:ext>
            </a:extLst>
          </p:cNvPr>
          <p:cNvSpPr txBox="1"/>
          <p:nvPr/>
        </p:nvSpPr>
        <p:spPr>
          <a:xfrm>
            <a:off x="1697182" y="1702429"/>
            <a:ext cx="8797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Scope of the PETRA IV machine project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Design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Highlights of technical subsystems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Alternatives for the pre-injector</a:t>
            </a:r>
          </a:p>
          <a:p>
            <a:pPr lvl="1" indent="0"/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564891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PETRA III is one of the core facilities at DESY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3" descr="https://media.desy.de/DESYmediabank/ConvertAssets/2015-09-29_Luftbild_mit_Beschleunigern_RS-0045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5597"/>
          <a:stretch>
            <a:fillRect/>
          </a:stretch>
        </p:blipFill>
        <p:spPr bwMode="auto">
          <a:xfrm>
            <a:off x="468313" y="1693716"/>
            <a:ext cx="77724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8"/>
          <p:cNvSpPr>
            <a:spLocks noChangeArrowheads="1"/>
          </p:cNvSpPr>
          <p:nvPr/>
        </p:nvSpPr>
        <p:spPr bwMode="auto">
          <a:xfrm>
            <a:off x="2414588" y="4314683"/>
            <a:ext cx="215900" cy="904054"/>
          </a:xfrm>
          <a:prstGeom prst="upArrow">
            <a:avLst>
              <a:gd name="adj1" fmla="val 50000"/>
              <a:gd name="adj2" fmla="val 5003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474788" y="5239374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dirty="0"/>
              <a:t>Max von Laue Hall</a:t>
            </a:r>
          </a:p>
        </p:txBody>
      </p:sp>
      <p:sp>
        <p:nvSpPr>
          <p:cNvPr id="10" name="Up Arrow 6"/>
          <p:cNvSpPr>
            <a:spLocks noChangeArrowheads="1"/>
          </p:cNvSpPr>
          <p:nvPr/>
        </p:nvSpPr>
        <p:spPr bwMode="auto">
          <a:xfrm>
            <a:off x="6588125" y="4658509"/>
            <a:ext cx="215900" cy="584201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867400" y="5242711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/>
              <a:t>Paul P. Ewald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400"/>
              <a:t>Extension Hall North</a:t>
            </a:r>
          </a:p>
        </p:txBody>
      </p:sp>
      <p:sp>
        <p:nvSpPr>
          <p:cNvPr id="12" name="Down Arrow 4"/>
          <p:cNvSpPr>
            <a:spLocks noChangeArrowheads="1"/>
          </p:cNvSpPr>
          <p:nvPr/>
        </p:nvSpPr>
        <p:spPr bwMode="auto">
          <a:xfrm>
            <a:off x="1116013" y="1660855"/>
            <a:ext cx="215900" cy="1124132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68313" y="1106817"/>
            <a:ext cx="182721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/>
              <a:t>Ada Yonath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 sz="1200"/>
              <a:t>Extension Hall East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329613" y="2012634"/>
          <a:ext cx="3738562" cy="1274603"/>
        </p:xfrm>
        <a:graphic>
          <a:graphicData uri="http://schemas.openxmlformats.org/drawingml/2006/table">
            <a:tbl>
              <a:tblPr firstRow="1" firstCol="1" bandRow="1"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[GeV]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[m]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Emittance (hor./vert.) [nm]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/ 0.013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[mA]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ransition from conceptual to detailed technical design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Each year ~5000h of operation serve more </a:t>
            </a:r>
            <a:r>
              <a:rPr lang="en-GB"/>
              <a:t>than 3300 </a:t>
            </a:r>
            <a:r>
              <a:rPr lang="en-GB" dirty="0"/>
              <a:t>users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7898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20D98-60CD-483E-9796-448946752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8" y="1681491"/>
            <a:ext cx="7804223" cy="3548647"/>
          </a:xfrm>
          <a:prstGeom prst="rect">
            <a:avLst/>
          </a:prstGeom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PETRA III is one of the core facilities at DESY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p Arrow 8"/>
          <p:cNvSpPr>
            <a:spLocks noChangeArrowheads="1"/>
          </p:cNvSpPr>
          <p:nvPr/>
        </p:nvSpPr>
        <p:spPr bwMode="auto">
          <a:xfrm>
            <a:off x="2414588" y="4314683"/>
            <a:ext cx="215900" cy="904054"/>
          </a:xfrm>
          <a:prstGeom prst="upArrow">
            <a:avLst>
              <a:gd name="adj1" fmla="val 50000"/>
              <a:gd name="adj2" fmla="val 5003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474788" y="5239374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dirty="0"/>
              <a:t>Max von Laue Hall</a:t>
            </a:r>
          </a:p>
        </p:txBody>
      </p:sp>
      <p:sp>
        <p:nvSpPr>
          <p:cNvPr id="10" name="Up Arrow 6"/>
          <p:cNvSpPr>
            <a:spLocks noChangeArrowheads="1"/>
          </p:cNvSpPr>
          <p:nvPr/>
        </p:nvSpPr>
        <p:spPr bwMode="auto">
          <a:xfrm>
            <a:off x="6588125" y="4658509"/>
            <a:ext cx="215900" cy="584201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867400" y="5242711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/>
              <a:t>Paul P. Ewald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400"/>
              <a:t>Extension Hall North</a:t>
            </a:r>
          </a:p>
        </p:txBody>
      </p:sp>
      <p:sp>
        <p:nvSpPr>
          <p:cNvPr id="12" name="Down Arrow 4"/>
          <p:cNvSpPr>
            <a:spLocks noChangeArrowheads="1"/>
          </p:cNvSpPr>
          <p:nvPr/>
        </p:nvSpPr>
        <p:spPr bwMode="auto">
          <a:xfrm>
            <a:off x="1116013" y="1660855"/>
            <a:ext cx="215900" cy="1124132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68313" y="1106817"/>
            <a:ext cx="182721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/>
              <a:t>Ada Yonath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 sz="1200"/>
              <a:t>Extension Hall East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329613" y="2012634"/>
          <a:ext cx="3738562" cy="1274603"/>
        </p:xfrm>
        <a:graphic>
          <a:graphicData uri="http://schemas.openxmlformats.org/drawingml/2006/table">
            <a:tbl>
              <a:tblPr firstRow="1" firstCol="1" bandRow="1"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[GeV]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[m]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Emittance (hor./vert.) [nm]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/ 0.013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[mA]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ransition from conceptual to detailed technical design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Each year ~5000h of operation serve more </a:t>
            </a:r>
            <a:r>
              <a:rPr lang="en-GB"/>
              <a:t>than 3300 </a:t>
            </a:r>
            <a:r>
              <a:rPr lang="en-GB" dirty="0"/>
              <a:t>users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0FC89-ABA4-4B2C-8D73-DDB3C59596F7}"/>
              </a:ext>
            </a:extLst>
          </p:cNvPr>
          <p:cNvSpPr txBox="1"/>
          <p:nvPr/>
        </p:nvSpPr>
        <p:spPr>
          <a:xfrm>
            <a:off x="354602" y="5538873"/>
            <a:ext cx="1177366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Arial"/>
              </a:rPr>
              <a:t>PETRA IV project: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replacing PIII with an ultra-low emittance ring, addin</a:t>
            </a:r>
            <a:r>
              <a:rPr lang="en-US" b="1" dirty="0">
                <a:solidFill>
                  <a:srgbClr val="FF0000"/>
                </a:solidFill>
              </a:rPr>
              <a:t>g a new Experimental Hall in two more octants,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Arial"/>
              </a:rPr>
              <a:t>replacing DES</a:t>
            </a:r>
            <a:r>
              <a:rPr lang="en-US" b="1" dirty="0">
                <a:solidFill>
                  <a:srgbClr val="FF0000"/>
                </a:solidFill>
              </a:rPr>
              <a:t>Y II with a new low emittance booster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FBEC2-06DA-4F38-8795-424710F015C7}"/>
              </a:ext>
            </a:extLst>
          </p:cNvPr>
          <p:cNvSpPr txBox="1"/>
          <p:nvPr/>
        </p:nvSpPr>
        <p:spPr>
          <a:xfrm>
            <a:off x="8602620" y="3519381"/>
            <a:ext cx="314444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III emittance 1300 pm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IV emittance 20 pm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061FEDE-B739-4CD6-BC2F-03923E4EDE22}"/>
              </a:ext>
            </a:extLst>
          </p:cNvPr>
          <p:cNvSpPr/>
          <p:nvPr/>
        </p:nvSpPr>
        <p:spPr>
          <a:xfrm>
            <a:off x="9233940" y="3905845"/>
            <a:ext cx="377970" cy="390698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4894A-499A-433C-B7BC-E5DF527F93E4}"/>
              </a:ext>
            </a:extLst>
          </p:cNvPr>
          <p:cNvSpPr txBox="1"/>
          <p:nvPr/>
        </p:nvSpPr>
        <p:spPr>
          <a:xfrm>
            <a:off x="9740468" y="3905845"/>
            <a:ext cx="17722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65 times smaller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5D406-E009-43BA-9B53-AC7E618A6E5A}"/>
              </a:ext>
            </a:extLst>
          </p:cNvPr>
          <p:cNvSpPr txBox="1"/>
          <p:nvPr/>
        </p:nvSpPr>
        <p:spPr>
          <a:xfrm>
            <a:off x="8868667" y="4755012"/>
            <a:ext cx="274690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enabling 500 times larger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X-ray beams brightness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1853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DF7B507-368A-45A7-AD96-82E937A09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3" y="1077687"/>
            <a:ext cx="6990576" cy="4280368"/>
          </a:xfrm>
          <a:prstGeom prst="rect">
            <a:avLst/>
          </a:prstGeom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327843"/>
            <a:ext cx="11376026" cy="45109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Landscape of low emittance rings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Object 1"/>
          <p:cNvGraphicFramePr>
            <a:graphicFrameLocks noChangeAspect="1"/>
          </p:cNvGraphicFramePr>
          <p:nvPr>
            <p:extLst/>
          </p:nvPr>
        </p:nvGraphicFramePr>
        <p:xfrm>
          <a:off x="1437735" y="3945379"/>
          <a:ext cx="2289175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5" imgW="1143000" imgH="381000" progId="Equation.DSMT4">
                  <p:embed/>
                </p:oleObj>
              </mc:Choice>
              <mc:Fallback>
                <p:oleObj name="Equation" r:id="rId5" imgW="1143000" imgH="381000" progId="Equation.DSMT4">
                  <p:embed/>
                  <p:pic>
                    <p:nvPicPr>
                      <p:cNvPr id="1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35" y="3945379"/>
                        <a:ext cx="2289175" cy="7635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093982" y="1725713"/>
            <a:ext cx="134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99"/>
                </a:solidFill>
              </a:rPr>
              <a:t>DBA/TBA</a:t>
            </a:r>
          </a:p>
        </p:txBody>
      </p:sp>
      <p:sp>
        <p:nvSpPr>
          <p:cNvPr id="23" name="Down Arrow 6"/>
          <p:cNvSpPr>
            <a:spLocks noChangeArrowheads="1"/>
          </p:cNvSpPr>
          <p:nvPr/>
        </p:nvSpPr>
        <p:spPr bwMode="auto">
          <a:xfrm>
            <a:off x="7453377" y="2295991"/>
            <a:ext cx="485775" cy="1149951"/>
          </a:xfrm>
          <a:prstGeom prst="downArrow">
            <a:avLst>
              <a:gd name="adj1" fmla="val 50000"/>
              <a:gd name="adj2" fmla="val 4990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6870144" y="3668488"/>
            <a:ext cx="16922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MBA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+ technology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31E22D-890F-4EBC-ABE3-643C09713CB1}"/>
              </a:ext>
            </a:extLst>
          </p:cNvPr>
          <p:cNvSpPr txBox="1"/>
          <p:nvPr/>
        </p:nvSpPr>
        <p:spPr>
          <a:xfrm>
            <a:off x="68648" y="5365107"/>
            <a:ext cx="1219981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Multibend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achromat technology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underpins the development of diffraction-limited light sources </a:t>
            </a:r>
          </a:p>
          <a:p>
            <a:pPr algn="ctr"/>
            <a:r>
              <a:rPr lang="it-IT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APS-U 42 </a:t>
            </a:r>
            <a:r>
              <a:rPr lang="it-IT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it-IT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(2024); HEPS &lt;60 </a:t>
            </a:r>
            <a:r>
              <a:rPr lang="it-IT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it-IT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(2025); SPring8-II 50 </a:t>
            </a:r>
            <a:r>
              <a:rPr lang="it-IT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it-IT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(2029); PETRA IV 20 </a:t>
            </a:r>
            <a:r>
              <a:rPr lang="it-IT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it-IT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(2030);</a:t>
            </a:r>
          </a:p>
          <a:p>
            <a:pPr algn="ctr"/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brightness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high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energies</a:t>
            </a:r>
            <a:endParaRPr lang="it-IT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3" descr="Picture 3">
            <a:extLst>
              <a:ext uri="{FF2B5EF4-FFF2-40B4-BE49-F238E27FC236}">
                <a16:creationId xmlns:a16="http://schemas.microsoft.com/office/drawing/2014/main" id="{3BCEEE8A-A6F0-4FFE-8E18-57BF85841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l="5541" t="10473" r="13414" b="4723"/>
          <a:stretch>
            <a:fillRect/>
          </a:stretch>
        </p:blipFill>
        <p:spPr>
          <a:xfrm>
            <a:off x="8630862" y="1252673"/>
            <a:ext cx="3273716" cy="26218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12EFBD-A72D-4561-81C6-D7583D51240B}"/>
              </a:ext>
            </a:extLst>
          </p:cNvPr>
          <p:cNvSpPr/>
          <p:nvPr/>
        </p:nvSpPr>
        <p:spPr>
          <a:xfrm>
            <a:off x="8918283" y="3903535"/>
            <a:ext cx="3273717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999" indent="-179999">
              <a:spcBef>
                <a:spcPts val="500"/>
              </a:spcBef>
              <a:buClr>
                <a:srgbClr val="FF9E1B"/>
              </a:buClr>
              <a:buSzPct val="100000"/>
              <a:buChar char="&gt;"/>
            </a:pPr>
            <a:r>
              <a:rPr lang="de-DE" sz="1400" dirty="0" err="1"/>
              <a:t>emittance</a:t>
            </a:r>
            <a:r>
              <a:rPr lang="de-DE" sz="1400" dirty="0"/>
              <a:t>: : ~ 20 x 4 pmrad</a:t>
            </a:r>
            <a:r>
              <a:rPr lang="de-DE" sz="1400" baseline="31999" dirty="0"/>
              <a:t>2</a:t>
            </a:r>
          </a:p>
          <a:p>
            <a:pPr marL="179999" indent="-179999">
              <a:spcBef>
                <a:spcPts val="500"/>
              </a:spcBef>
              <a:buClr>
                <a:srgbClr val="FF9E1B"/>
              </a:buClr>
              <a:buSzPct val="100000"/>
              <a:buChar char="&gt;"/>
            </a:pPr>
            <a:r>
              <a:rPr lang="de-DE" sz="1400" dirty="0" err="1"/>
              <a:t>undulators</a:t>
            </a:r>
            <a:r>
              <a:rPr lang="de-DE" sz="1400" dirty="0"/>
              <a:t>: 4.3 m and 10 m</a:t>
            </a:r>
          </a:p>
          <a:p>
            <a:pPr marL="179999" indent="-179999">
              <a:spcBef>
                <a:spcPts val="500"/>
              </a:spcBef>
              <a:buClr>
                <a:srgbClr val="FF9E1B"/>
              </a:buClr>
              <a:buSzPct val="100000"/>
              <a:buChar char="&gt;"/>
            </a:pPr>
            <a:r>
              <a:rPr lang="de-DE" sz="1400" dirty="0" err="1"/>
              <a:t>optimised</a:t>
            </a:r>
            <a:r>
              <a:rPr lang="de-DE" sz="1400" dirty="0"/>
              <a:t> </a:t>
            </a:r>
            <a:r>
              <a:rPr lang="de-DE" sz="1400" dirty="0" err="1"/>
              <a:t>beta</a:t>
            </a:r>
            <a:r>
              <a:rPr lang="de-DE" sz="1400" dirty="0"/>
              <a:t> 2.2 m</a:t>
            </a:r>
            <a:endParaRPr lang="de-DE" sz="1400" baseline="31999" dirty="0"/>
          </a:p>
          <a:p>
            <a:pPr marL="179999" indent="-179999">
              <a:spcBef>
                <a:spcPts val="500"/>
              </a:spcBef>
              <a:buClr>
                <a:srgbClr val="FF9E1B"/>
              </a:buClr>
              <a:buSzPct val="100000"/>
              <a:buChar char="&gt;"/>
            </a:pPr>
            <a:r>
              <a:rPr lang="de-DE" sz="1400" dirty="0"/>
              <a:t>ring </a:t>
            </a:r>
            <a:r>
              <a:rPr lang="de-DE" sz="1400" dirty="0" err="1"/>
              <a:t>current</a:t>
            </a:r>
            <a:r>
              <a:rPr lang="de-DE" sz="1400" dirty="0"/>
              <a:t>: 200 mA </a:t>
            </a:r>
          </a:p>
          <a:p>
            <a:pPr marL="179999" indent="-179999">
              <a:spcBef>
                <a:spcPts val="500"/>
              </a:spcBef>
              <a:buClr>
                <a:srgbClr val="FF9E1B"/>
              </a:buClr>
              <a:buSzPct val="100000"/>
              <a:buChar char="&gt;"/>
            </a:pPr>
            <a:r>
              <a:rPr lang="en-US" sz="1400" dirty="0"/>
              <a:t>B</a:t>
            </a:r>
            <a:r>
              <a:rPr lang="de-DE" sz="1400" dirty="0" err="1"/>
              <a:t>rightness</a:t>
            </a:r>
            <a:r>
              <a:rPr lang="de-DE" sz="1400" dirty="0"/>
              <a:t> </a:t>
            </a:r>
            <a:r>
              <a:rPr lang="de-DE" sz="1400" dirty="0" err="1"/>
              <a:t>increase</a:t>
            </a:r>
            <a:r>
              <a:rPr lang="de-DE" sz="1400" dirty="0"/>
              <a:t>: 500-1000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CF0B5400-F223-42EF-B11B-9A33CC5D6382}"/>
              </a:ext>
            </a:extLst>
          </p:cNvPr>
          <p:cNvSpPr/>
          <p:nvPr/>
        </p:nvSpPr>
        <p:spPr>
          <a:xfrm flipV="1">
            <a:off x="10794097" y="1528433"/>
            <a:ext cx="1" cy="1312738"/>
          </a:xfrm>
          <a:prstGeom prst="line">
            <a:avLst/>
          </a:prstGeom>
          <a:ln w="2540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79A6ED5C-D63A-4963-AF32-DB706691498B}"/>
              </a:ext>
            </a:extLst>
          </p:cNvPr>
          <p:cNvSpPr/>
          <p:nvPr/>
        </p:nvSpPr>
        <p:spPr>
          <a:xfrm flipV="1">
            <a:off x="11392817" y="1996523"/>
            <a:ext cx="0" cy="1530451"/>
          </a:xfrm>
          <a:prstGeom prst="line">
            <a:avLst/>
          </a:prstGeom>
          <a:ln w="2540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CF7FFC-5EAE-406E-A71C-CD06ED7C53FC}"/>
              </a:ext>
            </a:extLst>
          </p:cNvPr>
          <p:cNvSpPr txBox="1"/>
          <p:nvPr/>
        </p:nvSpPr>
        <p:spPr>
          <a:xfrm>
            <a:off x="742998" y="813903"/>
            <a:ext cx="659199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decreasing electrons emittance </a:t>
            </a:r>
            <a:r>
              <a:rPr lang="en-US" sz="20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increasing X-ray brightness</a:t>
            </a:r>
            <a:endParaRPr lang="en-US" sz="20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225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24DDF0-AB0E-4AC2-854F-5EC9195231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95" y="990645"/>
            <a:ext cx="4732962" cy="4236398"/>
          </a:xfrm>
          <a:prstGeom prst="rect">
            <a:avLst/>
          </a:prstGeom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273411"/>
            <a:ext cx="11376026" cy="451098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>
                <a:solidFill>
                  <a:srgbClr val="00B0F0"/>
                </a:solidFill>
              </a:rPr>
              <a:t>from PETRA III to PETRA IV</a:t>
            </a:r>
            <a:endParaRPr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5" y="990645"/>
            <a:ext cx="4624105" cy="424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941" y="5238645"/>
            <a:ext cx="5998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Eight Arcs</a:t>
            </a:r>
            <a:r>
              <a:rPr lang="en-US" dirty="0"/>
              <a:t> (45°), 201.6 m long</a:t>
            </a:r>
          </a:p>
          <a:p>
            <a:pPr lvl="1"/>
            <a:r>
              <a:rPr lang="en-US" sz="1400" dirty="0"/>
              <a:t>One arc build from 9 </a:t>
            </a:r>
            <a:r>
              <a:rPr lang="en-US" sz="1400" b="1" i="1" u="sng" dirty="0">
                <a:solidFill>
                  <a:srgbClr val="0000FF"/>
                </a:solidFill>
              </a:rPr>
              <a:t>DBA cells </a:t>
            </a:r>
            <a:r>
              <a:rPr lang="en-US" sz="1400" dirty="0" err="1"/>
              <a:t>L</a:t>
            </a:r>
            <a:r>
              <a:rPr lang="en-US" sz="1400" baseline="-25000" dirty="0" err="1"/>
              <a:t>cell</a:t>
            </a:r>
            <a:r>
              <a:rPr lang="en-US" sz="1400" dirty="0"/>
              <a:t> = 23 m, 5 m ID straight sections</a:t>
            </a:r>
          </a:p>
          <a:p>
            <a:pPr lvl="1"/>
            <a:r>
              <a:rPr lang="en-US" sz="1400" dirty="0"/>
              <a:t>5 pure FODO-arcs + 2 modified FODO arcs with 2 </a:t>
            </a:r>
            <a:r>
              <a:rPr lang="en-US" sz="1400" b="1" i="1" u="sng" dirty="0">
                <a:solidFill>
                  <a:srgbClr val="0000FF"/>
                </a:solidFill>
              </a:rPr>
              <a:t>DBA cells</a:t>
            </a:r>
          </a:p>
          <a:p>
            <a:pPr marL="366713" indent="-285750"/>
            <a:r>
              <a:rPr lang="en-US" b="1" dirty="0"/>
              <a:t>Beamlines</a:t>
            </a:r>
            <a:endParaRPr lang="en-US" dirty="0"/>
          </a:p>
          <a:p>
            <a:pPr marL="730250" lvl="1" indent="-285750"/>
            <a:r>
              <a:rPr lang="en-US" sz="1400" dirty="0"/>
              <a:t>Max von-Laue Hall:14; PXN:5; PXE: 7 </a:t>
            </a:r>
            <a:endParaRPr lang="en-US" sz="600" dirty="0"/>
          </a:p>
        </p:txBody>
      </p:sp>
      <p:sp>
        <p:nvSpPr>
          <p:cNvPr id="11" name="Rectangle 10"/>
          <p:cNvSpPr/>
          <p:nvPr/>
        </p:nvSpPr>
        <p:spPr>
          <a:xfrm>
            <a:off x="6315074" y="5257590"/>
            <a:ext cx="56673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Eight Arcs</a:t>
            </a:r>
            <a:r>
              <a:rPr lang="en-US" dirty="0"/>
              <a:t> (45°), 201.6 m long</a:t>
            </a:r>
          </a:p>
          <a:p>
            <a:pPr lvl="1"/>
            <a:r>
              <a:rPr lang="en-US" sz="1400" dirty="0"/>
              <a:t>72 cells </a:t>
            </a:r>
            <a:r>
              <a:rPr lang="en-US" sz="1400" b="1" i="1" u="sng" dirty="0">
                <a:solidFill>
                  <a:srgbClr val="FF0000"/>
                </a:solidFill>
              </a:rPr>
              <a:t>H6BA cells</a:t>
            </a:r>
            <a:endParaRPr lang="en-US" sz="1400" i="1" u="sng" dirty="0"/>
          </a:p>
          <a:p>
            <a:pPr lvl="1"/>
            <a:r>
              <a:rPr lang="en-US" sz="1400" dirty="0"/>
              <a:t>9 cells per arc </a:t>
            </a:r>
            <a:r>
              <a:rPr lang="en-US" sz="1400" dirty="0" err="1"/>
              <a:t>L</a:t>
            </a:r>
            <a:r>
              <a:rPr lang="en-US" sz="1400" baseline="-25000" dirty="0" err="1"/>
              <a:t>cell</a:t>
            </a:r>
            <a:r>
              <a:rPr lang="en-US" sz="1400" dirty="0"/>
              <a:t> = 22.75 m, 4.3 (TBC) m ID straight sections</a:t>
            </a:r>
          </a:p>
          <a:p>
            <a:pPr marL="366713" indent="-285750"/>
            <a:r>
              <a:rPr lang="en-US" b="1" dirty="0"/>
              <a:t>Straights for Beamlines</a:t>
            </a:r>
            <a:endParaRPr lang="en-US" dirty="0"/>
          </a:p>
          <a:p>
            <a:pPr marL="730250" lvl="1" indent="-285750"/>
            <a:r>
              <a:rPr lang="en-US" sz="1400" dirty="0"/>
              <a:t>Max von-Laue Hall: 9; PXN: 3; PXE: 3 + New Hall: 9 + 9(8)</a:t>
            </a:r>
            <a:endParaRPr lang="en-US" sz="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E3EC0-7913-453B-A69D-0E589A26E4FC}"/>
              </a:ext>
            </a:extLst>
          </p:cNvPr>
          <p:cNvSpPr txBox="1"/>
          <p:nvPr/>
        </p:nvSpPr>
        <p:spPr>
          <a:xfrm flipH="1">
            <a:off x="4205259" y="847622"/>
            <a:ext cx="400396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1300 pm</a:t>
            </a:r>
            <a:r>
              <a:rPr lang="en-US" sz="2800" b="1" dirty="0">
                <a:solidFill>
                  <a:srgbClr val="0000FF"/>
                </a:solidFill>
              </a:rPr>
              <a:t>   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Symbol" panose="05050102010706020507" pitchFamily="18" charset="2"/>
              </a:rPr>
              <a:t>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Symbol" panose="05050102010706020507" pitchFamily="18" charset="2"/>
              </a:rPr>
              <a:t>   20 pm</a:t>
            </a:r>
            <a:endParaRPr kumimoji="0" lang="de-DE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9691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342672" y="340797"/>
            <a:ext cx="11376026" cy="707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PETRA IV H6BA cell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6565D-604A-4D34-841A-322E2A779000}"/>
              </a:ext>
            </a:extLst>
          </p:cNvPr>
          <p:cNvSpPr txBox="1"/>
          <p:nvPr/>
        </p:nvSpPr>
        <p:spPr>
          <a:xfrm>
            <a:off x="0" y="1019166"/>
            <a:ext cx="112803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lattice is based on a novel cell s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tructure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H6BA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replicated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identical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octants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(72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BBFD4-1160-4BD6-AB95-8A85F74C8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5" y="1550915"/>
            <a:ext cx="5863243" cy="4517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CD899-CFC0-49EC-A8BE-F74E08746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62" y="2295192"/>
            <a:ext cx="6443256" cy="1902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4B04D4-879C-4264-BC18-32506D2DD84C}"/>
              </a:ext>
            </a:extLst>
          </p:cNvPr>
          <p:cNvSpPr txBox="1"/>
          <p:nvPr/>
        </p:nvSpPr>
        <p:spPr>
          <a:xfrm>
            <a:off x="6155070" y="1469793"/>
            <a:ext cx="554277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The lattice cell is an evolution from the pioneering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hybrid multi-bend achromat cell (H7BA) proposed by P. Raimondi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7F1ED-E6A8-475B-ACCE-DC16429DD508}"/>
              </a:ext>
            </a:extLst>
          </p:cNvPr>
          <p:cNvSpPr txBox="1"/>
          <p:nvPr/>
        </p:nvSpPr>
        <p:spPr>
          <a:xfrm>
            <a:off x="6018273" y="4265209"/>
            <a:ext cx="5863243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In the H6BA cell, the dispersion bump </a:t>
            </a:r>
            <a:r>
              <a:rPr lang="en-US" dirty="0"/>
              <a:t>is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increased to compensate for the weaker dipoles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(because of the 72 cells/36 cells ratio)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emittance 42 pm decreased to 20 pm with damping wigglers in the straight with no undulators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= 1 </a:t>
            </a:r>
            <a:r>
              <a:rPr lang="en-US" b="1" dirty="0" err="1">
                <a:solidFill>
                  <a:srgbClr val="FF0000"/>
                </a:solidFill>
              </a:rPr>
              <a:t>Mev</a:t>
            </a:r>
            <a:r>
              <a:rPr lang="en-US" b="1" dirty="0">
                <a:solidFill>
                  <a:srgbClr val="FF0000"/>
                </a:solidFill>
              </a:rPr>
              <a:t>/turn </a:t>
            </a:r>
            <a:r>
              <a:rPr 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 4 MeV/turn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9878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342672" y="340797"/>
            <a:ext cx="11376026" cy="707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Layout of the PETRA IV cell: main parameters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6565D-604A-4D34-841A-322E2A779000}"/>
              </a:ext>
            </a:extLst>
          </p:cNvPr>
          <p:cNvSpPr txBox="1"/>
          <p:nvPr/>
        </p:nvSpPr>
        <p:spPr>
          <a:xfrm>
            <a:off x="0" y="910306"/>
            <a:ext cx="112803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lattice is based on a novel cell s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tructure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H6BA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replicated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identical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octants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(72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9731D6-C3B1-49D0-8AA3-10DA73D5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6436" y="1405267"/>
            <a:ext cx="9374473" cy="1061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0D5378-E3BD-41BE-8107-27E5F7329043}"/>
              </a:ext>
            </a:extLst>
          </p:cNvPr>
          <p:cNvSpPr txBox="1"/>
          <p:nvPr/>
        </p:nvSpPr>
        <p:spPr>
          <a:xfrm>
            <a:off x="3012902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6795F-573C-41EF-86B0-CEDF6892A790}"/>
              </a:ext>
            </a:extLst>
          </p:cNvPr>
          <p:cNvSpPr txBox="1"/>
          <p:nvPr/>
        </p:nvSpPr>
        <p:spPr>
          <a:xfrm>
            <a:off x="3631738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2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8D46B-06BC-441B-83B8-1450DA884902}"/>
              </a:ext>
            </a:extLst>
          </p:cNvPr>
          <p:cNvSpPr txBox="1"/>
          <p:nvPr/>
        </p:nvSpPr>
        <p:spPr>
          <a:xfrm>
            <a:off x="5379609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3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88AB6-5BCF-4177-A817-71A03FED7FD2}"/>
              </a:ext>
            </a:extLst>
          </p:cNvPr>
          <p:cNvSpPr txBox="1"/>
          <p:nvPr/>
        </p:nvSpPr>
        <p:spPr>
          <a:xfrm>
            <a:off x="6397743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4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B041F9-BF91-4A10-9382-885B5CBA01C4}"/>
              </a:ext>
            </a:extLst>
          </p:cNvPr>
          <p:cNvSpPr txBox="1"/>
          <p:nvPr/>
        </p:nvSpPr>
        <p:spPr>
          <a:xfrm>
            <a:off x="8212053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5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4ECAB2-1B37-40E3-A398-7A3ED2D6F816}"/>
              </a:ext>
            </a:extLst>
          </p:cNvPr>
          <p:cNvSpPr txBox="1"/>
          <p:nvPr/>
        </p:nvSpPr>
        <p:spPr>
          <a:xfrm>
            <a:off x="8829966" y="1618190"/>
            <a:ext cx="27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6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867CE-26D1-45FF-976D-0A6D12AB9328}"/>
              </a:ext>
            </a:extLst>
          </p:cNvPr>
          <p:cNvSpPr txBox="1"/>
          <p:nvPr/>
        </p:nvSpPr>
        <p:spPr>
          <a:xfrm>
            <a:off x="244705" y="2866510"/>
            <a:ext cx="1236875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PQA: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229 mm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115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860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0.55 l/m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PV poles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8A3E20-A2E9-45FE-9523-AE2B81E0A185}"/>
              </a:ext>
            </a:extLst>
          </p:cNvPr>
          <p:cNvSpPr txBox="1"/>
          <p:nvPr/>
        </p:nvSpPr>
        <p:spPr>
          <a:xfrm>
            <a:off x="1502696" y="2866510"/>
            <a:ext cx="1236875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PQB: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404 mm 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11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112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0.79 l/m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PV poles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B19B99-821F-48E8-B5F4-6612769483DC}"/>
              </a:ext>
            </a:extLst>
          </p:cNvPr>
          <p:cNvSpPr txBox="1"/>
          <p:nvPr/>
        </p:nvSpPr>
        <p:spPr>
          <a:xfrm>
            <a:off x="2685874" y="2872047"/>
            <a:ext cx="126893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PQC: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220 mm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89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900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0.56 l/m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E960F8-0EA3-4C78-939C-45D926625765}"/>
              </a:ext>
            </a:extLst>
          </p:cNvPr>
          <p:cNvSpPr txBox="1"/>
          <p:nvPr/>
        </p:nvSpPr>
        <p:spPr>
          <a:xfrm>
            <a:off x="4129167" y="2777654"/>
            <a:ext cx="1236875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PQD: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338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97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0.86 l/m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PV poles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C94B9B-5600-4411-A34A-EC0121FD91CF}"/>
              </a:ext>
            </a:extLst>
          </p:cNvPr>
          <p:cNvSpPr txBox="1"/>
          <p:nvPr/>
        </p:nvSpPr>
        <p:spPr>
          <a:xfrm>
            <a:off x="5744687" y="2679916"/>
            <a:ext cx="1236875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PQE: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167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84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0.37 l/m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PV poles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0A2BF3-BA3B-4C68-9570-EEC768433A0C}"/>
              </a:ext>
            </a:extLst>
          </p:cNvPr>
          <p:cNvSpPr txBox="1"/>
          <p:nvPr/>
        </p:nvSpPr>
        <p:spPr>
          <a:xfrm>
            <a:off x="7218995" y="2603114"/>
            <a:ext cx="123687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PQF: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309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69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0.49 l/m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0CFF80-709B-4C8A-8AED-1B69854E514C}"/>
              </a:ext>
            </a:extLst>
          </p:cNvPr>
          <p:cNvSpPr txBox="1"/>
          <p:nvPr/>
        </p:nvSpPr>
        <p:spPr>
          <a:xfrm>
            <a:off x="3513471" y="4759482"/>
            <a:ext cx="123687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PSA: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= 314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2500 T/m</a:t>
            </a:r>
            <a:r>
              <a:rPr lang="en-US" baseline="30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115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0.55 l/m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66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B18A80-DEDD-4883-AD80-C3BE61AAC92E}"/>
              </a:ext>
            </a:extLst>
          </p:cNvPr>
          <p:cNvSpPr txBox="1"/>
          <p:nvPr/>
        </p:nvSpPr>
        <p:spPr>
          <a:xfrm>
            <a:off x="5952494" y="4745487"/>
            <a:ext cx="131221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= 153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120000 T/m</a:t>
            </a:r>
            <a:r>
              <a:rPr lang="en-US" baseline="300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cooled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90DEA-B2E7-4138-A679-60CD1CB40846}"/>
              </a:ext>
            </a:extLst>
          </p:cNvPr>
          <p:cNvSpPr txBox="1"/>
          <p:nvPr/>
        </p:nvSpPr>
        <p:spPr>
          <a:xfrm>
            <a:off x="8096104" y="4761484"/>
            <a:ext cx="228203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 correctors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150 mm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 = 12.5 mm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urad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115 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air cooled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4554C7-2C04-413D-A1D9-05A6D8957A41}"/>
              </a:ext>
            </a:extLst>
          </p:cNvPr>
          <p:cNvSpPr txBox="1"/>
          <p:nvPr/>
        </p:nvSpPr>
        <p:spPr>
          <a:xfrm>
            <a:off x="9237121" y="2828837"/>
            <a:ext cx="286232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DLQ 1-2-3: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 0.30-0.27 mm per module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0.3-0.2 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6-11 T/m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permanent magnets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C3EB89B-61A8-4879-AF31-9D93BE2C0CEB}"/>
              </a:ext>
            </a:extLst>
          </p:cNvPr>
          <p:cNvSpPr/>
          <p:nvPr/>
        </p:nvSpPr>
        <p:spPr>
          <a:xfrm rot="16200000">
            <a:off x="1874604" y="1079595"/>
            <a:ext cx="314034" cy="3573829"/>
          </a:xfrm>
          <a:prstGeom prst="rightBrace">
            <a:avLst>
              <a:gd name="adj1" fmla="val 8333"/>
              <a:gd name="adj2" fmla="val 49833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A555D9-0D5C-47BD-A989-89838B12F429}"/>
              </a:ext>
            </a:extLst>
          </p:cNvPr>
          <p:cNvCxnSpPr>
            <a:cxnSpLocks/>
          </p:cNvCxnSpPr>
          <p:nvPr/>
        </p:nvCxnSpPr>
        <p:spPr>
          <a:xfrm flipH="1">
            <a:off x="2110811" y="2250034"/>
            <a:ext cx="264922" cy="373977"/>
          </a:xfrm>
          <a:prstGeom prst="straightConnector1">
            <a:avLst/>
          </a:prstGeom>
          <a:noFill/>
          <a:ln w="19050" cap="flat">
            <a:solidFill>
              <a:srgbClr val="E64123"/>
            </a:solidFill>
            <a:prstDash val="sys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B7C0429-5D3F-4675-8ECF-90FFB07A118B}"/>
              </a:ext>
            </a:extLst>
          </p:cNvPr>
          <p:cNvSpPr/>
          <p:nvPr/>
        </p:nvSpPr>
        <p:spPr>
          <a:xfrm>
            <a:off x="2247544" y="1244675"/>
            <a:ext cx="765358" cy="1203084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E7C23A-260F-4DAE-9FDF-B36242B99A93}"/>
              </a:ext>
            </a:extLst>
          </p:cNvPr>
          <p:cNvCxnSpPr>
            <a:cxnSpLocks/>
          </p:cNvCxnSpPr>
          <p:nvPr/>
        </p:nvCxnSpPr>
        <p:spPr>
          <a:xfrm>
            <a:off x="3513471" y="1936130"/>
            <a:ext cx="682514" cy="892707"/>
          </a:xfrm>
          <a:prstGeom prst="straightConnector1">
            <a:avLst/>
          </a:prstGeom>
          <a:noFill/>
          <a:ln w="19050" cap="flat">
            <a:solidFill>
              <a:srgbClr val="E64123"/>
            </a:solidFill>
            <a:prstDash val="sys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60446C0-D90D-48DE-B5A7-9475BE7EAC7C}"/>
              </a:ext>
            </a:extLst>
          </p:cNvPr>
          <p:cNvCxnSpPr>
            <a:cxnSpLocks/>
            <a:stCxn id="46" idx="1"/>
          </p:cNvCxnSpPr>
          <p:nvPr/>
        </p:nvCxnSpPr>
        <p:spPr>
          <a:xfrm>
            <a:off x="4557868" y="2560825"/>
            <a:ext cx="1214592" cy="203600"/>
          </a:xfrm>
          <a:prstGeom prst="straightConnector1">
            <a:avLst/>
          </a:prstGeom>
          <a:noFill/>
          <a:ln w="19050" cap="flat">
            <a:solidFill>
              <a:srgbClr val="E64123"/>
            </a:solidFill>
            <a:prstDash val="sys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2DF2D9-B707-47E6-9AFD-97E752FB1114}"/>
              </a:ext>
            </a:extLst>
          </p:cNvPr>
          <p:cNvCxnSpPr>
            <a:cxnSpLocks/>
          </p:cNvCxnSpPr>
          <p:nvPr/>
        </p:nvCxnSpPr>
        <p:spPr>
          <a:xfrm>
            <a:off x="6022961" y="2013233"/>
            <a:ext cx="1196034" cy="696259"/>
          </a:xfrm>
          <a:prstGeom prst="straightConnector1">
            <a:avLst/>
          </a:prstGeom>
          <a:noFill/>
          <a:ln w="19050" cap="flat">
            <a:solidFill>
              <a:srgbClr val="E64123"/>
            </a:solidFill>
            <a:prstDash val="sys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4485A4AE-80CE-4E65-BFD3-472FDC444762}"/>
              </a:ext>
            </a:extLst>
          </p:cNvPr>
          <p:cNvSpPr/>
          <p:nvPr/>
        </p:nvSpPr>
        <p:spPr>
          <a:xfrm rot="5400000">
            <a:off x="4398684" y="1755120"/>
            <a:ext cx="314034" cy="1297376"/>
          </a:xfrm>
          <a:prstGeom prst="rightBrace">
            <a:avLst>
              <a:gd name="adj1" fmla="val 8333"/>
              <a:gd name="adj2" fmla="val 49833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9551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xfrm>
            <a:off x="407987" y="400747"/>
            <a:ext cx="11376026" cy="7640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Challenging magnets are prototyped and new concepts are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developed based on the extensive use of permanent magnets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9AB5C-7866-4B8A-BD0B-F95EA02D756A}"/>
              </a:ext>
            </a:extLst>
          </p:cNvPr>
          <p:cNvSpPr txBox="1"/>
          <p:nvPr/>
        </p:nvSpPr>
        <p:spPr>
          <a:xfrm>
            <a:off x="798023" y="5507929"/>
            <a:ext cx="1039858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The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power consumption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of the resistive magnets in PETRA IV is about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2.3 MW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. The design has been optimized to reduce the power consumption. The PM dipoles will save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Arial"/>
              </a:rPr>
              <a:t>~1.6 MW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6918F-77BF-4B56-9193-CB887B818C23}"/>
              </a:ext>
            </a:extLst>
          </p:cNvPr>
          <p:cNvSpPr txBox="1"/>
          <p:nvPr/>
        </p:nvSpPr>
        <p:spPr>
          <a:xfrm flipH="1">
            <a:off x="423527" y="1938199"/>
            <a:ext cx="3387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prototype PQA 115 T/m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71B08-D9A3-4B58-BBEF-95B7BC3A8996}"/>
              </a:ext>
            </a:extLst>
          </p:cNvPr>
          <p:cNvSpPr txBox="1"/>
          <p:nvPr/>
        </p:nvSpPr>
        <p:spPr>
          <a:xfrm flipH="1">
            <a:off x="3862442" y="2022979"/>
            <a:ext cx="3573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Permanen</a:t>
            </a:r>
            <a:r>
              <a:rPr lang="en-US" dirty="0"/>
              <a:t>t magnet dipoles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DLQs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A2178-B863-4704-858A-B41B77E90BA0}"/>
              </a:ext>
            </a:extLst>
          </p:cNvPr>
          <p:cNvSpPr txBox="1"/>
          <p:nvPr/>
        </p:nvSpPr>
        <p:spPr>
          <a:xfrm>
            <a:off x="407987" y="1308299"/>
            <a:ext cx="1168604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machining precision &lt; 20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required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minimise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magnetic errors</a:t>
            </a:r>
            <a:endParaRPr kumimoji="0" lang="de-D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9F518-6C69-456F-B348-F65962107186}"/>
              </a:ext>
            </a:extLst>
          </p:cNvPr>
          <p:cNvSpPr/>
          <p:nvPr/>
        </p:nvSpPr>
        <p:spPr>
          <a:xfrm>
            <a:off x="7897091" y="2103279"/>
            <a:ext cx="38251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contains (cell*72):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432 		DLQs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1224 	quadrupoles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432 		sextupoles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288 		octupoles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 		correctors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Including the straight sections,</a:t>
            </a:r>
          </a:p>
          <a:p>
            <a:r>
              <a:rPr lang="en-US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PETRA IV will have ~3000 magnets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56BE056-5787-469C-94B0-B3310F8B6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407" t="17943" r="16578" b="6160"/>
          <a:stretch/>
        </p:blipFill>
        <p:spPr>
          <a:xfrm>
            <a:off x="4530744" y="2406281"/>
            <a:ext cx="2207660" cy="2938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0E6D2-4050-4443-877E-B3379C159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" y="2307529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32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1470</Words>
  <Application>Microsoft Office PowerPoint</Application>
  <PresentationFormat>Widescreen</PresentationFormat>
  <Paragraphs>258</Paragraphs>
  <Slides>16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Droid Sans</vt:lpstr>
      <vt:lpstr>Symbol</vt:lpstr>
      <vt:lpstr>Times New Roman</vt:lpstr>
      <vt:lpstr>DESY</vt:lpstr>
      <vt:lpstr>Equation</vt:lpstr>
      <vt:lpstr>The PETRA IV machine project</vt:lpstr>
      <vt:lpstr>Outline</vt:lpstr>
      <vt:lpstr>PETRA III is one of the core facilities at DESY</vt:lpstr>
      <vt:lpstr>PETRA III is one of the core facilities at DESY</vt:lpstr>
      <vt:lpstr>Landscape of low emittance rings</vt:lpstr>
      <vt:lpstr>from PETRA III to PETRA IV</vt:lpstr>
      <vt:lpstr>The PETRA IV H6BA cell</vt:lpstr>
      <vt:lpstr>Layout of the PETRA IV cell: main parameters</vt:lpstr>
      <vt:lpstr>Challenging magnets are prototyped and new concepts are  developed based on the extensive use of permanent magnets</vt:lpstr>
      <vt:lpstr>PETRA IV girders prototype casted</vt:lpstr>
      <vt:lpstr>PowerPoint Presentation</vt:lpstr>
      <vt:lpstr>The DESY IV booster</vt:lpstr>
      <vt:lpstr>DESY IV installation issues</vt:lpstr>
      <vt:lpstr>Alternative options for the pre-accelerator: LPA  injector</vt:lpstr>
      <vt:lpstr>Conclusions and future work</vt:lpstr>
      <vt:lpstr>Thanks to many colleagues that provided material for this summary  Thank you for your attention!  Thanks to I-FAST and LEAPS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PETRA IV Machine Upgrade Status and Programme</dc:title>
  <dc:creator>Klumpp, Stephan</dc:creator>
  <cp:lastModifiedBy>Bartolini, Riccardo</cp:lastModifiedBy>
  <cp:revision>909</cp:revision>
  <cp:lastPrinted>2023-09-19T17:44:24Z</cp:lastPrinted>
  <dcterms:modified xsi:type="dcterms:W3CDTF">2024-06-19T10:31:10Z</dcterms:modified>
</cp:coreProperties>
</file>