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83" r:id="rId2"/>
  </p:sldMasterIdLst>
  <p:notesMasterIdLst>
    <p:notesMasterId r:id="rId19"/>
  </p:notesMasterIdLst>
  <p:handoutMasterIdLst>
    <p:handoutMasterId r:id="rId20"/>
  </p:handoutMasterIdLst>
  <p:sldIdLst>
    <p:sldId id="267" r:id="rId3"/>
    <p:sldId id="309" r:id="rId4"/>
    <p:sldId id="405" r:id="rId5"/>
    <p:sldId id="435" r:id="rId6"/>
    <p:sldId id="313" r:id="rId7"/>
    <p:sldId id="403" r:id="rId8"/>
    <p:sldId id="316" r:id="rId9"/>
    <p:sldId id="402" r:id="rId10"/>
    <p:sldId id="317" r:id="rId11"/>
    <p:sldId id="345" r:id="rId12"/>
    <p:sldId id="436" r:id="rId13"/>
    <p:sldId id="425" r:id="rId14"/>
    <p:sldId id="421" r:id="rId15"/>
    <p:sldId id="338" r:id="rId16"/>
    <p:sldId id="333" r:id="rId17"/>
    <p:sldId id="32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D34418D9-501D-4EAE-AAAD-3E24BF2BBD0F}">
          <p14:sldIdLst>
            <p14:sldId id="267"/>
            <p14:sldId id="309"/>
            <p14:sldId id="405"/>
            <p14:sldId id="435"/>
            <p14:sldId id="313"/>
            <p14:sldId id="403"/>
            <p14:sldId id="316"/>
            <p14:sldId id="402"/>
            <p14:sldId id="317"/>
            <p14:sldId id="345"/>
            <p14:sldId id="436"/>
          </p14:sldIdLst>
        </p14:section>
        <p14:section name="Virtual XFEL" id="{36DCA40A-3429-4E07-92D1-FC0CC4C5EF1B}">
          <p14:sldIdLst>
            <p14:sldId id="425"/>
            <p14:sldId id="421"/>
            <p14:sldId id="338"/>
            <p14:sldId id="333"/>
          </p14:sldIdLst>
        </p14:section>
        <p14:section name="Summary" id="{9C79CD94-6AFD-41F7-BB82-01C5DC85F4F4}">
          <p14:sldIdLst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1E1E"/>
    <a:srgbClr val="FCE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6" autoAdjust="0"/>
    <p:restoredTop sz="94673" autoAdjust="0"/>
  </p:normalViewPr>
  <p:slideViewPr>
    <p:cSldViewPr showGuides="1">
      <p:cViewPr varScale="1">
        <p:scale>
          <a:sx n="175" d="100"/>
          <a:sy n="175" d="100"/>
        </p:scale>
        <p:origin x="134" y="715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7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11874C-1A61-45EA-9160-35AD926D9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</a:blip>
          <a:srcRect b="1560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/>
              <a:t>	Deutsches </a:t>
            </a:r>
          </a:p>
          <a:p>
            <a:pPr>
              <a:lnSpc>
                <a:spcPct val="120000"/>
              </a:lnSpc>
            </a:pPr>
            <a:r>
              <a:rPr lang="de-DE"/>
              <a:t>Elektronen-Synchrotron</a:t>
            </a:r>
          </a:p>
          <a:p>
            <a:pPr>
              <a:lnSpc>
                <a:spcPct val="120000"/>
              </a:lnSpc>
            </a:pPr>
            <a:endParaRPr lang="de-DE"/>
          </a:p>
          <a:p>
            <a:pPr>
              <a:lnSpc>
                <a:spcPct val="120000"/>
              </a:lnSpc>
            </a:pPr>
            <a:r>
              <a:rPr lang="de-DE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4840" y="1199200"/>
            <a:ext cx="5295899" cy="4721540"/>
          </a:xfrm>
        </p:spPr>
        <p:txBody>
          <a:bodyPr/>
          <a:lstStyle>
            <a:lvl1pPr marL="266700" indent="-266700">
              <a:defRPr sz="1600"/>
            </a:lvl1pPr>
            <a:lvl2pPr marL="542925" indent="-276225">
              <a:defRPr sz="1600"/>
            </a:lvl2pPr>
            <a:lvl3pPr marL="809625" indent="-266700">
              <a:defRPr sz="1600"/>
            </a:lvl3pPr>
            <a:lvl4pPr marL="990600" indent="-180975">
              <a:defRPr sz="1600"/>
            </a:lvl4pPr>
            <a:lvl5pPr marL="1162050" indent="-1714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491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893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9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1201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184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267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945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531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815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2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2090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71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540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8615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0323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3949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018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89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40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4840" y="1199200"/>
            <a:ext cx="5295899" cy="4721540"/>
          </a:xfrm>
        </p:spPr>
        <p:txBody>
          <a:bodyPr/>
          <a:lstStyle>
            <a:lvl1pPr marL="266700" indent="-266700">
              <a:defRPr sz="1600"/>
            </a:lvl1pPr>
            <a:lvl2pPr marL="542925" indent="-276225">
              <a:defRPr sz="1600"/>
            </a:lvl2pPr>
            <a:lvl3pPr marL="809625" indent="-266700">
              <a:defRPr sz="1600"/>
            </a:lvl3pPr>
            <a:lvl4pPr marL="990600" indent="-180975">
              <a:defRPr sz="1600"/>
            </a:lvl4pPr>
            <a:lvl5pPr marL="1162050" indent="-1714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CCE64E9-C09E-360B-5C96-4A7304C62B0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0625" y="1198563"/>
            <a:ext cx="5295900" cy="472281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756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153555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4840" y="1199200"/>
            <a:ext cx="5295899" cy="4721540"/>
          </a:xfrm>
        </p:spPr>
        <p:txBody>
          <a:bodyPr/>
          <a:lstStyle>
            <a:lvl1pPr marL="266700" indent="-266700">
              <a:defRPr sz="1600"/>
            </a:lvl1pPr>
            <a:lvl2pPr marL="542925" indent="-276225">
              <a:defRPr sz="1600"/>
            </a:lvl2pPr>
            <a:lvl3pPr marL="809625" indent="-266700">
              <a:defRPr sz="1600"/>
            </a:lvl3pPr>
            <a:lvl4pPr marL="990600" indent="-180975">
              <a:defRPr sz="1600"/>
            </a:lvl4pPr>
            <a:lvl5pPr marL="1162050" indent="-1714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323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  <p:sldLayoutId id="2147483706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Control Tools and Architecture for the European XFEL Accelerator | Lars Fröhlich | 2024-06-19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3" r:id="rId19"/>
    <p:sldLayoutId id="2147483704" r:id="rId20"/>
    <p:sldLayoutId id="2147483705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deed.e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Control Tools and Architecture for the European XFEL Accelerator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Team • Goals • Strategy • Example Projects • Beam Dynamics Codes • Virtual Accelerators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916396"/>
          </a:xfrm>
        </p:spPr>
        <p:txBody>
          <a:bodyPr/>
          <a:lstStyle/>
          <a:p>
            <a:r>
              <a:rPr lang="en-US"/>
              <a:t>Lars Fröhlich for the XFEL High-Level Controls Team</a:t>
            </a:r>
          </a:p>
          <a:p>
            <a:r>
              <a:rPr lang="de-DE"/>
              <a:t>l</a:t>
            </a:r>
            <a:r>
              <a:rPr lang="en-US"/>
              <a:t>ars.froehlich@desy.de</a:t>
            </a:r>
          </a:p>
          <a:p>
            <a:r>
              <a:rPr lang="en-US"/>
              <a:t>2024-06-19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8FD809-6442-F34F-9FAA-FE05131C4BA6}"/>
              </a:ext>
            </a:extLst>
          </p:cNvPr>
          <p:cNvSpPr/>
          <p:nvPr/>
        </p:nvSpPr>
        <p:spPr>
          <a:xfrm>
            <a:off x="5008929" y="3139270"/>
            <a:ext cx="2833423" cy="1195206"/>
          </a:xfrm>
          <a:prstGeom prst="roundRect">
            <a:avLst/>
          </a:prstGeom>
          <a:solidFill>
            <a:schemeClr val="accent2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US" sz="1600" b="1" dirty="0">
                <a:solidFill>
                  <a:schemeClr val="bg1"/>
                </a:solidFill>
              </a:rPr>
              <a:t>Charged Particle  </a:t>
            </a:r>
          </a:p>
          <a:p>
            <a:pPr algn="ctr">
              <a:lnSpc>
                <a:spcPct val="113000"/>
              </a:lnSpc>
            </a:pPr>
            <a:r>
              <a:rPr lang="en-US" sz="1600" b="1" dirty="0">
                <a:solidFill>
                  <a:schemeClr val="bg1"/>
                </a:solidFill>
              </a:rPr>
              <a:t>Beam Dynamics (CPBD) module</a:t>
            </a:r>
          </a:p>
          <a:p>
            <a:pPr algn="ctr">
              <a:lnSpc>
                <a:spcPct val="113000"/>
              </a:lnSpc>
            </a:pPr>
            <a:r>
              <a:rPr lang="en-US" sz="1600" b="1" dirty="0">
                <a:solidFill>
                  <a:schemeClr val="bg1"/>
                </a:solidFill>
              </a:rPr>
              <a:t>(</a:t>
            </a:r>
            <a:r>
              <a:rPr lang="en-US" sz="1600" b="1" dirty="0" err="1">
                <a:solidFill>
                  <a:schemeClr val="bg1"/>
                </a:solidFill>
              </a:rPr>
              <a:t>linacs</a:t>
            </a:r>
            <a:r>
              <a:rPr lang="en-US" sz="1600" b="1" dirty="0">
                <a:solidFill>
                  <a:schemeClr val="bg1"/>
                </a:solidFill>
              </a:rPr>
              <a:t>, rings)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5882CF-4F44-AF4E-8D90-18A2814DFDFD}"/>
              </a:ext>
            </a:extLst>
          </p:cNvPr>
          <p:cNvSpPr/>
          <p:nvPr/>
        </p:nvSpPr>
        <p:spPr>
          <a:xfrm>
            <a:off x="946375" y="3151420"/>
            <a:ext cx="3129039" cy="1284355"/>
          </a:xfrm>
          <a:prstGeom prst="roundRect">
            <a:avLst/>
          </a:prstGeom>
          <a:solidFill>
            <a:srgbClr val="7030A0"/>
          </a:solidFill>
        </p:spPr>
        <p:txBody>
          <a:bodyPr rtlCol="0" anchor="ctr">
            <a:noAutofit/>
          </a:bodyPr>
          <a:lstStyle/>
          <a:p>
            <a:pPr>
              <a:lnSpc>
                <a:spcPct val="113000"/>
              </a:lnSpc>
            </a:pPr>
            <a:r>
              <a:rPr lang="en-US" sz="1400" b="1" dirty="0">
                <a:solidFill>
                  <a:schemeClr val="bg1"/>
                </a:solidFill>
              </a:rPr>
              <a:t>Photon field simulation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FEL simulations (</a:t>
            </a:r>
            <a:r>
              <a:rPr lang="en-US" sz="1400" dirty="0">
                <a:solidFill>
                  <a:schemeClr val="bg2"/>
                </a:solidFill>
              </a:rPr>
              <a:t>genesis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Spontaneous radiation (ocelot)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Wavefront</a:t>
            </a:r>
            <a:r>
              <a:rPr lang="en-US" sz="1400" dirty="0">
                <a:solidFill>
                  <a:schemeClr val="bg1"/>
                </a:solidFill>
              </a:rPr>
              <a:t> propagation</a:t>
            </a:r>
          </a:p>
          <a:p>
            <a:pPr marL="285750" indent="-285750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FEL estimator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0AFDEA-CD63-C140-BC14-501AC4BB1872}"/>
              </a:ext>
            </a:extLst>
          </p:cNvPr>
          <p:cNvSpPr/>
          <p:nvPr/>
        </p:nvSpPr>
        <p:spPr>
          <a:xfrm>
            <a:off x="8775866" y="3070106"/>
            <a:ext cx="2521025" cy="134568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rtlCol="0" anchor="ctr">
            <a:noAutofit/>
          </a:bodyPr>
          <a:lstStyle/>
          <a:p>
            <a:pPr algn="just">
              <a:lnSpc>
                <a:spcPct val="113000"/>
              </a:lnSpc>
            </a:pPr>
            <a:r>
              <a:rPr lang="en-US" sz="1400" b="1" dirty="0"/>
              <a:t>Online beam control</a:t>
            </a:r>
          </a:p>
          <a:p>
            <a:pPr marL="285750" indent="-285750" algn="just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Orbit correction</a:t>
            </a:r>
          </a:p>
          <a:p>
            <a:pPr marL="285750" indent="-285750" algn="just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Adaptive FB</a:t>
            </a:r>
          </a:p>
          <a:p>
            <a:pPr marL="285750" indent="-285750" algn="just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de-DE" sz="1400"/>
              <a:t>D</a:t>
            </a:r>
            <a:r>
              <a:rPr lang="en-US" sz="1400"/>
              <a:t>echirper tool</a:t>
            </a:r>
          </a:p>
          <a:p>
            <a:pPr marL="285750" indent="-285750" algn="just">
              <a:lnSpc>
                <a:spcPct val="113000"/>
              </a:lnSpc>
              <a:buFont typeface="Arial" panose="020B0604020202020204" pitchFamily="34" charset="0"/>
              <a:buChar char="•"/>
            </a:pPr>
            <a:r>
              <a:rPr lang="en-US" sz="1400"/>
              <a:t>Ocelot Optimizer</a:t>
            </a:r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B05D3DC4-0F01-B44B-95CD-3CC0415E7C9F}"/>
              </a:ext>
            </a:extLst>
          </p:cNvPr>
          <p:cNvSpPr/>
          <p:nvPr/>
        </p:nvSpPr>
        <p:spPr>
          <a:xfrm rot="5400000">
            <a:off x="4364628" y="3474648"/>
            <a:ext cx="301841" cy="637899"/>
          </a:xfrm>
          <a:prstGeom prst="upDownArrow">
            <a:avLst/>
          </a:prstGeom>
          <a:solidFill>
            <a:srgbClr val="7030A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B47E3971-B958-D24E-BE24-01A5C9F40585}"/>
              </a:ext>
            </a:extLst>
          </p:cNvPr>
          <p:cNvSpPr/>
          <p:nvPr/>
        </p:nvSpPr>
        <p:spPr>
          <a:xfrm rot="5400000">
            <a:off x="8154383" y="3505077"/>
            <a:ext cx="301841" cy="577042"/>
          </a:xfrm>
          <a:prstGeom prst="upDownArrow">
            <a:avLst/>
          </a:prstGeom>
          <a:solidFill>
            <a:srgbClr val="FFC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91535744-A56B-5543-8874-6710705F5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7407" r="5854" b="2228"/>
          <a:stretch/>
        </p:blipFill>
        <p:spPr>
          <a:xfrm>
            <a:off x="4956090" y="4497002"/>
            <a:ext cx="2859101" cy="1904328"/>
          </a:xfrm>
          <a:prstGeom prst="rect">
            <a:avLst/>
          </a:prstGeom>
        </p:spPr>
      </p:pic>
      <p:pic>
        <p:nvPicPr>
          <p:cNvPr id="17" name="Picture 2" descr="C:\Users\sserkez\Documents\run.1.s1.gout_z_60.72m.png">
            <a:extLst>
              <a:ext uri="{FF2B5EF4-FFF2-40B4-BE49-F238E27FC236}">
                <a16:creationId xmlns:a16="http://schemas.microsoft.com/office/drawing/2014/main" id="{757452D3-3B66-C044-8BD2-CD4EDB5C4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9" b="39626"/>
          <a:stretch/>
        </p:blipFill>
        <p:spPr bwMode="auto">
          <a:xfrm>
            <a:off x="1020297" y="4445071"/>
            <a:ext cx="2448983" cy="19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BA385F-9CE0-C94F-9C75-AF89FD775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88"/>
          <a:stretch/>
        </p:blipFill>
        <p:spPr>
          <a:xfrm>
            <a:off x="8729189" y="4524845"/>
            <a:ext cx="2614377" cy="1792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75FA22-0FD9-5BFF-7DD2-7DA67119BECF}"/>
              </a:ext>
            </a:extLst>
          </p:cNvPr>
          <p:cNvSpPr txBox="1"/>
          <p:nvPr/>
        </p:nvSpPr>
        <p:spPr>
          <a:xfrm>
            <a:off x="2902596" y="2564904"/>
            <a:ext cx="2345635" cy="397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b="1" dirty="0">
                <a:solidFill>
                  <a:schemeClr val="accent2"/>
                </a:solidFill>
              </a:rPr>
              <a:t>Ocelot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A5C73-52C0-70AC-3EED-8A4C710881E2}"/>
              </a:ext>
            </a:extLst>
          </p:cNvPr>
          <p:cNvSpPr/>
          <p:nvPr/>
        </p:nvSpPr>
        <p:spPr>
          <a:xfrm>
            <a:off x="693683" y="2976744"/>
            <a:ext cx="7323099" cy="35231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8A191D-8BE4-5469-7342-8C7D928954E2}"/>
              </a:ext>
            </a:extLst>
          </p:cNvPr>
          <p:cNvSpPr txBox="1"/>
          <p:nvPr/>
        </p:nvSpPr>
        <p:spPr>
          <a:xfrm>
            <a:off x="8184232" y="2348880"/>
            <a:ext cx="3544463" cy="596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b="1">
                <a:solidFill>
                  <a:schemeClr val="accent2"/>
                </a:solidFill>
              </a:rPr>
              <a:t>Stand-alone tools using Ocelot or originating </a:t>
            </a:r>
            <a:r>
              <a:rPr lang="en-US" b="1" dirty="0">
                <a:solidFill>
                  <a:schemeClr val="accent2"/>
                </a:solidFill>
              </a:rPr>
              <a:t>from it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E5071D-BB24-4CB5-AB90-1A1DFE58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9FDF"/>
                </a:solidFill>
              </a:rPr>
              <a:t>Beam Dynamics Codes #2/3: Ocelot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ED6C92-2B60-42AF-9446-ECE5756A08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Multiphysics Simulation Toolkit for Studying FEL and Ring-Based Light Sources</a:t>
            </a:r>
          </a:p>
          <a:p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BE5931-3112-46B3-BDD7-50772A85FF5A}"/>
              </a:ext>
            </a:extLst>
          </p:cNvPr>
          <p:cNvSpPr txBox="1">
            <a:spLocks/>
          </p:cNvSpPr>
          <p:nvPr/>
        </p:nvSpPr>
        <p:spPr>
          <a:xfrm>
            <a:off x="335360" y="764704"/>
            <a:ext cx="11376025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AE31A-AFA3-405C-A685-04967DFFDD8B}"/>
              </a:ext>
            </a:extLst>
          </p:cNvPr>
          <p:cNvSpPr txBox="1"/>
          <p:nvPr/>
        </p:nvSpPr>
        <p:spPr>
          <a:xfrm>
            <a:off x="7320136" y="6525344"/>
            <a:ext cx="3308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>
                <a:solidFill>
                  <a:schemeClr val="tx2"/>
                </a:solidFill>
              </a:rPr>
              <a:t>Slide courtesy of Sergey Tomin (DESY)</a:t>
            </a:r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6EDC13D-BA3E-4749-9724-DCAC704B16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7988" y="1406525"/>
            <a:ext cx="11376025" cy="50101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16000" indent="-216000">
              <a:lnSpc>
                <a:spcPct val="11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Everything </a:t>
            </a:r>
            <a:r>
              <a:rPr lang="en-US" sz="1400"/>
              <a:t>in </a:t>
            </a:r>
            <a:r>
              <a:rPr lang="en-US" sz="1400" b="1"/>
              <a:t>Python</a:t>
            </a:r>
            <a:endParaRPr lang="en-US" sz="1400"/>
          </a:p>
          <a:p>
            <a:pPr marL="216000" indent="-216000">
              <a:lnSpc>
                <a:spcPct val="11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/>
              <a:t>Focus on simplicity</a:t>
            </a:r>
          </a:p>
          <a:p>
            <a:pPr marL="216000" indent="-216000">
              <a:lnSpc>
                <a:spcPct val="11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/>
              <a:t>Implement </a:t>
            </a:r>
            <a:r>
              <a:rPr lang="en-US" sz="1400" dirty="0"/>
              <a:t>only physics</a:t>
            </a:r>
          </a:p>
          <a:p>
            <a:pPr marL="216000" indent="-216000">
              <a:lnSpc>
                <a:spcPct val="112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Open </a:t>
            </a:r>
            <a:r>
              <a:rPr lang="en-US" sz="1400"/>
              <a:t>source (GitHub </a:t>
            </a:r>
            <a:r>
              <a:rPr lang="en-US" sz="1400" b="1" dirty="0"/>
              <a:t>https://</a:t>
            </a:r>
            <a:r>
              <a:rPr lang="en-US" sz="1400" b="1" dirty="0" err="1"/>
              <a:t>github.com</a:t>
            </a:r>
            <a:r>
              <a:rPr lang="en-US" sz="1400" b="1" dirty="0"/>
              <a:t>/ocelot-</a:t>
            </a:r>
            <a:r>
              <a:rPr lang="en-US" sz="1400" b="1" dirty="0" err="1"/>
              <a:t>collab</a:t>
            </a:r>
            <a:r>
              <a:rPr lang="en-US" sz="1400" b="1" dirty="0"/>
              <a:t>/</a:t>
            </a:r>
            <a:r>
              <a:rPr lang="en-US" sz="1400" b="1"/>
              <a:t>ocelot</a:t>
            </a:r>
            <a:r>
              <a:rPr lang="en-US" sz="1400"/>
              <a:t>)</a:t>
            </a:r>
            <a:endParaRPr lang="en-US" sz="1400" dirty="0" err="1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DEC966-AB5C-4DE3-AD03-A2AF50C8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0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4131C-3961-487B-B0C2-4291CB1E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Dynamics Codes #3/3: </a:t>
            </a:r>
            <a:r>
              <a:rPr lang="de-DE"/>
              <a:t>Optics Server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7E5B38-BCD3-4E8B-8DEA-5BECB45F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5111948" cy="5010249"/>
          </a:xfrm>
        </p:spPr>
        <p:txBody>
          <a:bodyPr anchor="ctr"/>
          <a:lstStyle/>
          <a:p>
            <a:pPr marL="216000" indent="-216000"/>
            <a:r>
              <a:rPr lang="de-DE" sz="1600"/>
              <a:t>DOOCS server</a:t>
            </a:r>
          </a:p>
          <a:p>
            <a:pPr marL="216000" indent="-216000"/>
            <a:r>
              <a:rPr lang="de-DE" sz="1600"/>
              <a:t>Writes an input file, starts an Elegant process, and parses the output</a:t>
            </a:r>
          </a:p>
          <a:p>
            <a:pPr marL="216000" indent="-216000"/>
            <a:r>
              <a:rPr lang="de-DE" sz="1600"/>
              <a:t>Slow</a:t>
            </a:r>
          </a:p>
          <a:p>
            <a:pPr marL="216000" indent="-216000"/>
            <a:r>
              <a:rPr lang="de-DE" sz="1600"/>
              <a:t>(Virtually) full Elegant feature set</a:t>
            </a:r>
          </a:p>
          <a:p>
            <a:pPr marL="216000" indent="-216000"/>
            <a:r>
              <a:rPr lang="de-DE" sz="1600"/>
              <a:t>Used for matching, many optics calculations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B26365-0EFE-4215-B6ED-CCF606C8F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An Elaborate Wrapper around Elegant</a:t>
            </a:r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9ED6863-1EA5-4195-99B8-1608F62A28C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167438" y="1557084"/>
            <a:ext cx="5616575" cy="4709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03503-3BB0-4A2E-AC27-9D98A3C8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</p:spTree>
    <p:extLst>
      <p:ext uri="{BB962C8B-B14F-4D97-AF65-F5344CB8AC3E}">
        <p14:creationId xmlns:p14="http://schemas.microsoft.com/office/powerpoint/2010/main" val="74865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Virtual XFEL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CCCF-02B6-4575-938B-42BEF6C54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4679900" cy="5010249"/>
          </a:xfrm>
        </p:spPr>
        <p:txBody>
          <a:bodyPr anchor="ctr"/>
          <a:lstStyle/>
          <a:p>
            <a:pPr marL="0" indent="0">
              <a:buNone/>
            </a:pPr>
            <a:r>
              <a:rPr lang="en-US"/>
              <a:t>An accelerator facility in its own right (a </a:t>
            </a:r>
            <a:r>
              <a:rPr lang="en-US">
                <a:solidFill>
                  <a:schemeClr val="accent3"/>
                </a:solidFill>
              </a:rPr>
              <a:t>digital twin</a:t>
            </a:r>
            <a:r>
              <a:rPr lang="en-US"/>
              <a:t> of the control system).</a:t>
            </a:r>
          </a:p>
          <a:p>
            <a:pPr marL="0" indent="0">
              <a:buNone/>
            </a:pPr>
            <a:r>
              <a:rPr lang="en-US"/>
              <a:t>An environment to test software, procedures, algorithms</a:t>
            </a:r>
          </a:p>
          <a:p>
            <a:pPr lvl="1"/>
            <a:r>
              <a:rPr lang="en-US" sz="1800"/>
              <a:t>before the real machine is available,</a:t>
            </a:r>
          </a:p>
          <a:p>
            <a:pPr lvl="1"/>
            <a:r>
              <a:rPr lang="en-US" sz="1800"/>
              <a:t>while the real machine is in operation,</a:t>
            </a:r>
          </a:p>
          <a:p>
            <a:pPr lvl="1"/>
            <a:r>
              <a:rPr lang="en-US" sz="1800"/>
              <a:t>when it is too hard to test on the real machine.</a:t>
            </a:r>
          </a:p>
          <a:p>
            <a:pPr marL="0" indent="0">
              <a:buNone/>
            </a:pPr>
            <a:r>
              <a:rPr lang="en-US"/>
              <a:t>A training environment for operators and controls engineers.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492C4-75E5-40EC-9AD5-30ACC2D63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Virtual FLASH, Virtual PETRA IV, …</a:t>
            </a:r>
            <a:endParaRPr lang="de-DE"/>
          </a:p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A66E5C-F59E-4A7C-A4E0-FA0E7D6EC2C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52" y="1967718"/>
            <a:ext cx="6438262" cy="3621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4B1503-0C1A-43C9-B217-79A171D3DEE8}"/>
              </a:ext>
            </a:extLst>
          </p:cNvPr>
          <p:cNvSpPr/>
          <p:nvPr/>
        </p:nvSpPr>
        <p:spPr>
          <a:xfrm>
            <a:off x="5345751" y="5585059"/>
            <a:ext cx="64382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2">
                    <a:lumMod val="60000"/>
                    <a:lumOff val="40000"/>
                  </a:schemeClr>
                </a:solidFill>
              </a:rPr>
              <a:t>G. Casqueiro via Wikimedia Commons, license: </a:t>
            </a:r>
            <a:r>
              <a:rPr lang="en-US" sz="800">
                <a:solidFill>
                  <a:schemeClr val="bg2">
                    <a:lumMod val="60000"/>
                    <a:lumOff val="40000"/>
                  </a:schemeClr>
                </a:solidFill>
                <a:hlinkClick r:id="rId3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</a:t>
            </a:r>
            <a:r>
              <a:rPr lang="en-US" sz="80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>
                <a:solidFill>
                  <a:schemeClr val="bg2">
                    <a:lumMod val="60000"/>
                    <a:lumOff val="40000"/>
                  </a:schemeClr>
                </a:solidFill>
                <a:hlinkClick r:id="rId4" tooltip="creativecommons:by-sa/3.0/deed.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 Alike 3.0 Unported</a:t>
            </a:r>
            <a:endParaRPr lang="en-US" sz="8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0A4C0-7839-479D-ACD3-89109463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</p:spTree>
    <p:extLst>
      <p:ext uri="{BB962C8B-B14F-4D97-AF65-F5344CB8AC3E}">
        <p14:creationId xmlns:p14="http://schemas.microsoft.com/office/powerpoint/2010/main" val="420801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51DB5A-2C16-4432-A4EE-D8C75770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Identical Interfaces for Different Facilities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C7C974-DF30-481D-A2BD-B7EE8F9BC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989" y="1406525"/>
            <a:ext cx="4608573" cy="50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0BAAA2-0B75-4253-BD29-99D97C8DC90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671439" y="1406525"/>
            <a:ext cx="4608573" cy="501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93551-0E2A-4918-853F-43B785114EF7}"/>
              </a:ext>
            </a:extLst>
          </p:cNvPr>
          <p:cNvSpPr txBox="1"/>
          <p:nvPr/>
        </p:nvSpPr>
        <p:spPr>
          <a:xfrm>
            <a:off x="911987" y="1052736"/>
            <a:ext cx="4608575" cy="35378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de-DE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XFEL</a:t>
            </a:r>
            <a:r>
              <a:rPr lang="de-DE" sz="1600" dirty="0">
                <a:latin typeface="Consolas" panose="020B0609020204030204" pitchFamily="49" charset="0"/>
              </a:rPr>
              <a:t>.MAGNETS/MAGNET.ML/BB.100.</a:t>
            </a:r>
            <a:r>
              <a:rPr lang="de-DE" sz="1600">
                <a:latin typeface="Consolas" panose="020B0609020204030204" pitchFamily="49" charset="0"/>
              </a:rPr>
              <a:t>I1/…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19EA8-1DBD-4E36-953B-E63297DDFCC1}"/>
              </a:ext>
            </a:extLst>
          </p:cNvPr>
          <p:cNvSpPr txBox="1"/>
          <p:nvPr/>
        </p:nvSpPr>
        <p:spPr>
          <a:xfrm>
            <a:off x="6671435" y="1052736"/>
            <a:ext cx="4608575" cy="35378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de-DE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XFEL_SIM</a:t>
            </a:r>
            <a:r>
              <a:rPr lang="de-DE" sz="1600" dirty="0">
                <a:latin typeface="Consolas" panose="020B0609020204030204" pitchFamily="49" charset="0"/>
              </a:rPr>
              <a:t>.MAGNETS/MAGNET.ML/BB.100.</a:t>
            </a:r>
            <a:r>
              <a:rPr lang="de-DE" sz="1600">
                <a:latin typeface="Consolas" panose="020B0609020204030204" pitchFamily="49" charset="0"/>
              </a:rPr>
              <a:t>I1/…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D94FD9-44DC-4C57-8B89-CA202BEE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906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E178-D987-4F84-9404-9F18749A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Control System Architecture</a:t>
            </a:r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930E53-659D-4B04-99D8-81225FCC5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407988" y="1607659"/>
            <a:ext cx="11376025" cy="46078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49C9B-7F8A-48FC-BBD2-009D10429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FF00E8-CE8E-47CE-B318-667737D8E46F}"/>
              </a:ext>
            </a:extLst>
          </p:cNvPr>
          <p:cNvSpPr/>
          <p:nvPr/>
        </p:nvSpPr>
        <p:spPr>
          <a:xfrm>
            <a:off x="6347858" y="5309046"/>
            <a:ext cx="554896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GUIs, apps, ML servers: identical to real machine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Simulated frontend servers instead of access </a:t>
            </a:r>
            <a:r>
              <a:rPr lang="en-US"/>
              <a:t>to hardware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2339B-893B-45E2-AC0E-18972D67E369}"/>
              </a:ext>
            </a:extLst>
          </p:cNvPr>
          <p:cNvSpPr/>
          <p:nvPr/>
        </p:nvSpPr>
        <p:spPr>
          <a:xfrm>
            <a:off x="1864493" y="1259468"/>
            <a:ext cx="254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XFEL Control System</a:t>
            </a:r>
            <a:endParaRPr lang="de-D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CA3A66-AC4C-4050-8120-AAA4AEA71BEF}"/>
              </a:ext>
            </a:extLst>
          </p:cNvPr>
          <p:cNvSpPr/>
          <p:nvPr/>
        </p:nvSpPr>
        <p:spPr>
          <a:xfrm>
            <a:off x="7314288" y="1259468"/>
            <a:ext cx="3318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Virtual XFEL Control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325EE-CEDE-4A4E-82BE-2DC5EDFC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988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XFEL </a:t>
            </a:r>
            <a:r>
              <a:rPr lang="en-US" dirty="0"/>
              <a:t>Physics Simulation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6586EC-C378-4887-A976-3FC15761F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216000"/>
            <a:r>
              <a:rPr lang="en-US" sz="1600"/>
              <a:t>Single-particle tracking</a:t>
            </a:r>
          </a:p>
          <a:p>
            <a:pPr marL="216000" indent="-216000"/>
            <a:r>
              <a:rPr lang="en-US" sz="1600"/>
              <a:t>Beam position</a:t>
            </a:r>
          </a:p>
          <a:p>
            <a:pPr marL="216000" indent="-216000"/>
            <a:r>
              <a:rPr lang="en-US" sz="1600"/>
              <a:t>Charge (full transmission up to |x|² + |y|²  &gt; r</a:t>
            </a:r>
            <a:r>
              <a:rPr lang="en-US" sz="1600" baseline="-25000"/>
              <a:t>max</a:t>
            </a:r>
            <a:r>
              <a:rPr lang="en-US" sz="1600"/>
              <a:t>²)</a:t>
            </a:r>
          </a:p>
          <a:p>
            <a:pPr marL="216000" indent="-216000"/>
            <a:r>
              <a:rPr lang="en-US" sz="1600"/>
              <a:t>Screens with Gaussian beam spots</a:t>
            </a:r>
          </a:p>
          <a:p>
            <a:pPr marL="216000" indent="-216000"/>
            <a:r>
              <a:rPr lang="en-US" sz="1600"/>
              <a:t>Tracking in “real time” (at 10 Hz)</a:t>
            </a:r>
          </a:p>
          <a:p>
            <a:pPr marL="216000" indent="-216000"/>
            <a:r>
              <a:rPr lang="en-US" sz="1600"/>
              <a:t>Using HLC tracking library (C++)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Yet another service…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78880" y="1206820"/>
            <a:ext cx="5295899" cy="2537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60EC81-73D9-4D87-ABA6-7A886EA424C7}"/>
              </a:ext>
            </a:extLst>
          </p:cNvPr>
          <p:cNvGrpSpPr/>
          <p:nvPr/>
        </p:nvGrpSpPr>
        <p:grpSpPr>
          <a:xfrm>
            <a:off x="5155851" y="2299029"/>
            <a:ext cx="6628161" cy="2890396"/>
            <a:chOff x="2636191" y="3356992"/>
            <a:chExt cx="6628161" cy="28903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BFCD63-DB83-462E-AEBD-EA20B0F98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7112" y="3356992"/>
              <a:ext cx="4317240" cy="2690260"/>
            </a:xfrm>
            <a:prstGeom prst="rect">
              <a:avLst/>
            </a:prstGeom>
          </p:spPr>
        </p:pic>
        <p:sp>
          <p:nvSpPr>
            <p:cNvPr id="6" name="Rounded Rectangle 47">
              <a:extLst>
                <a:ext uri="{FF2B5EF4-FFF2-40B4-BE49-F238E27FC236}">
                  <a16:creationId xmlns:a16="http://schemas.microsoft.com/office/drawing/2014/main" id="{E415A13B-F59A-4936-A288-D1BECD1F2A52}"/>
                </a:ext>
              </a:extLst>
            </p:cNvPr>
            <p:cNvSpPr/>
            <p:nvPr/>
          </p:nvSpPr>
          <p:spPr>
            <a:xfrm>
              <a:off x="2636191" y="4896845"/>
              <a:ext cx="2069345" cy="576000"/>
            </a:xfrm>
            <a:prstGeom prst="roundRect">
              <a:avLst>
                <a:gd name="adj" fmla="val 7922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  <a:ea typeface="Times New Roman"/>
                  <a:cs typeface="Times New Roman"/>
                </a:rPr>
                <a:t>VXFEL Physics</a:t>
              </a:r>
              <a:br>
                <a:rPr lang="en-GB" sz="1400" dirty="0">
                  <a:solidFill>
                    <a:schemeClr val="bg1"/>
                  </a:solidFill>
                  <a:latin typeface="+mj-lt"/>
                  <a:ea typeface="Times New Roman"/>
                  <a:cs typeface="Times New Roman"/>
                </a:rPr>
              </a:br>
              <a:r>
                <a:rPr lang="en-GB" sz="1400" dirty="0">
                  <a:solidFill>
                    <a:schemeClr val="bg1"/>
                  </a:solidFill>
                  <a:latin typeface="+mj-lt"/>
                  <a:ea typeface="Times New Roman"/>
                  <a:cs typeface="Times New Roman"/>
                </a:rPr>
                <a:t>Simulator</a:t>
              </a:r>
              <a:endParaRPr lang="en-US" sz="14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endParaRPr>
            </a:p>
          </p:txBody>
        </p:sp>
        <p:cxnSp>
          <p:nvCxnSpPr>
            <p:cNvPr id="7" name="Curved Connector 3">
              <a:extLst>
                <a:ext uri="{FF2B5EF4-FFF2-40B4-BE49-F238E27FC236}">
                  <a16:creationId xmlns:a16="http://schemas.microsoft.com/office/drawing/2014/main" id="{064663A5-32AE-4BF3-A915-1D49F869F0E5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rot="16200000" flipH="1">
              <a:off x="4251615" y="4892093"/>
              <a:ext cx="202982" cy="1364485"/>
            </a:xfrm>
            <a:prstGeom prst="curvedConnector2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3">
              <a:extLst>
                <a:ext uri="{FF2B5EF4-FFF2-40B4-BE49-F238E27FC236}">
                  <a16:creationId xmlns:a16="http://schemas.microsoft.com/office/drawing/2014/main" id="{8E0730D0-96E0-47CD-80AE-22FA85CE52A5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rot="10800000" flipV="1">
              <a:off x="3670865" y="4527701"/>
              <a:ext cx="1672495" cy="369144"/>
            </a:xfrm>
            <a:prstGeom prst="curvedConnector2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62AB3D-F319-451B-8FA1-DB8C842C43CB}"/>
                </a:ext>
              </a:extLst>
            </p:cNvPr>
            <p:cNvSpPr txBox="1"/>
            <p:nvPr/>
          </p:nvSpPr>
          <p:spPr>
            <a:xfrm rot="21004986">
              <a:off x="3211997" y="4299045"/>
              <a:ext cx="2021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>
                  <a:solidFill>
                    <a:schemeClr val="accent1">
                      <a:lumMod val="75000"/>
                    </a:schemeClr>
                  </a:solidFill>
                </a:rPr>
                <a:t>magnet, RF settings</a:t>
              </a:r>
              <a:endParaRPr lang="en-US" sz="1600" dirty="0" err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264432-3029-49FF-A9FD-86A2A1BF1077}"/>
                </a:ext>
              </a:extLst>
            </p:cNvPr>
            <p:cNvSpPr txBox="1"/>
            <p:nvPr/>
          </p:nvSpPr>
          <p:spPr>
            <a:xfrm rot="772821">
              <a:off x="2976717" y="5662613"/>
              <a:ext cx="2191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>
                  <a:solidFill>
                    <a:schemeClr val="accent1">
                      <a:lumMod val="75000"/>
                    </a:schemeClr>
                  </a:solidFill>
                </a:rPr>
                <a:t>beam position &amp; size, </a:t>
              </a:r>
              <a:br>
                <a:rPr lang="de-DE" sz="160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de-DE" sz="1600">
                  <a:solidFill>
                    <a:schemeClr val="accent1">
                      <a:lumMod val="75000"/>
                    </a:schemeClr>
                  </a:solidFill>
                </a:rPr>
                <a:t>charge</a:t>
              </a:r>
              <a:endParaRPr lang="en-US" sz="1600" dirty="0" err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5107B60-13DB-468D-AC2C-AD3510258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Control Tools and Architecture for the European XFEL Accelerator | Lars Fröhlich | 2024-06-19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34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DE7BF-6F1F-468C-B80A-1DD6EA09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Aft>
                <a:spcPts val="600"/>
              </a:spcAft>
              <a:buClr>
                <a:prstClr val="black"/>
              </a:buClr>
              <a:buNone/>
              <a:tabLst/>
            </a:pPr>
            <a:r>
              <a:rPr lang="en-US" sz="1600" b="1">
                <a:solidFill>
                  <a:schemeClr val="accent3"/>
                </a:solidFill>
              </a:rPr>
              <a:t>HLC Team &amp; Strategy</a:t>
            </a:r>
            <a:endParaRPr lang="en-US" sz="1600"/>
          </a:p>
          <a:p>
            <a:pPr marL="216000" lvl="0" indent="-216000">
              <a:spcAft>
                <a:spcPts val="600"/>
              </a:spcAft>
            </a:pPr>
            <a:r>
              <a:rPr lang="en-US" sz="1600">
                <a:solidFill>
                  <a:prstClr val="black"/>
                </a:solidFill>
              </a:rPr>
              <a:t>Intersection between o</a:t>
            </a:r>
            <a:r>
              <a:rPr lang="en-US" sz="1600"/>
              <a:t>perations, c</a:t>
            </a:r>
            <a:r>
              <a:rPr lang="en-US" sz="1600">
                <a:cs typeface="Arial"/>
              </a:rPr>
              <a:t>ontrols, physics</a:t>
            </a:r>
          </a:p>
          <a:p>
            <a:pPr marL="216000" lvl="0" indent="-216000">
              <a:spcAft>
                <a:spcPts val="600"/>
              </a:spcAft>
            </a:pPr>
            <a:r>
              <a:rPr lang="en-US" sz="1600">
                <a:cs typeface="Arial"/>
              </a:rPr>
              <a:t>Physical parameters in the control system</a:t>
            </a:r>
          </a:p>
          <a:p>
            <a:pPr marL="216000" lvl="0" indent="-216000">
              <a:spcAft>
                <a:spcPts val="600"/>
              </a:spcAft>
            </a:pPr>
            <a:r>
              <a:rPr lang="en-US" sz="1600">
                <a:cs typeface="Arial"/>
              </a:rPr>
              <a:t>Automatization &amp; procedures</a:t>
            </a:r>
          </a:p>
          <a:p>
            <a:pPr marL="216000" lvl="0" indent="-216000">
              <a:spcAft>
                <a:spcPts val="600"/>
              </a:spcAft>
            </a:pPr>
            <a:r>
              <a:rPr lang="en-US" sz="1600">
                <a:cs typeface="Arial"/>
              </a:rPr>
              <a:t>Libraries, toolboxes</a:t>
            </a:r>
          </a:p>
          <a:p>
            <a:pPr marL="216000" lvl="0" indent="-216000">
              <a:spcAft>
                <a:spcPts val="600"/>
              </a:spcAft>
            </a:pPr>
            <a:r>
              <a:rPr lang="en-US" sz="1600">
                <a:cs typeface="Arial"/>
              </a:rPr>
              <a:t>Central machine configuration database</a:t>
            </a:r>
          </a:p>
          <a:p>
            <a:pPr marL="216000" lvl="0" indent="-216000">
              <a:spcAft>
                <a:spcPts val="600"/>
              </a:spcAft>
            </a:pPr>
            <a:r>
              <a:rPr lang="de-DE" sz="1600">
                <a:cs typeface="Arial"/>
              </a:rPr>
              <a:t>Focus on services over stand-alone applications</a:t>
            </a:r>
            <a:endParaRPr lang="en-US" sz="1600">
              <a:cs typeface="Arial"/>
            </a:endParaRPr>
          </a:p>
          <a:p>
            <a:pPr marL="180000" lvl="0" indent="-216000" defTabSz="457200">
              <a:lnSpc>
                <a:spcPct val="100000"/>
              </a:lnSpc>
              <a:spcAft>
                <a:spcPts val="600"/>
              </a:spcAft>
              <a:buClr>
                <a:prstClr val="black"/>
              </a:buClr>
              <a:buFont typeface="Arial" panose="020B0604020202020204" pitchFamily="34" charset="0"/>
              <a:buChar char="■"/>
              <a:tabLst/>
            </a:pPr>
            <a:endParaRPr lang="en-US" sz="1600">
              <a:cs typeface="Arial"/>
            </a:endParaRPr>
          </a:p>
          <a:p>
            <a:pPr marL="180000" indent="-216000"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Virtual Accelerators</a:t>
            </a:r>
          </a:p>
          <a:p>
            <a:pPr marL="216000" indent="-216000">
              <a:spcAft>
                <a:spcPts val="600"/>
              </a:spcAft>
            </a:pPr>
            <a:r>
              <a:rPr lang="de-DE" sz="1600"/>
              <a:t>Digital twin of the accelerator control system</a:t>
            </a:r>
          </a:p>
          <a:p>
            <a:pPr marL="216000" indent="-216000">
              <a:spcAft>
                <a:spcPts val="600"/>
              </a:spcAft>
            </a:pPr>
            <a:r>
              <a:rPr lang="de-DE" sz="1600"/>
              <a:t>Simple physics simulation</a:t>
            </a:r>
            <a:endParaRPr lang="en-US" sz="1600"/>
          </a:p>
          <a:p>
            <a:pPr marL="216000" indent="-216000">
              <a:spcAft>
                <a:spcPts val="600"/>
              </a:spcAft>
            </a:pPr>
            <a:r>
              <a:rPr lang="en-US" sz="1600"/>
              <a:t>Invaluable for testing software, procedures, algorithms, interoperability before deployment to the accelerator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4234C5-6A3C-4D96-9C67-EDA29D9E7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3090A6-6E35-47E1-8497-134404221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6072" y="3684852"/>
            <a:ext cx="2438400" cy="2438400"/>
          </a:xfrm>
          <a:prstGeom prst="rect">
            <a:avLst/>
          </a:prstGeom>
        </p:spPr>
      </p:pic>
      <p:sp>
        <p:nvSpPr>
          <p:cNvPr id="13" name="Textfeld 8">
            <a:extLst>
              <a:ext uri="{FF2B5EF4-FFF2-40B4-BE49-F238E27FC236}">
                <a16:creationId xmlns:a16="http://schemas.microsoft.com/office/drawing/2014/main" id="{A5B3D0E3-D89D-4466-9E3E-358F005631DD}"/>
              </a:ext>
            </a:extLst>
          </p:cNvPr>
          <p:cNvSpPr txBox="1"/>
          <p:nvPr/>
        </p:nvSpPr>
        <p:spPr>
          <a:xfrm>
            <a:off x="7402016" y="5970766"/>
            <a:ext cx="3446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Rion via Wikimedia Commons under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CC0 1.0 Universal Public Domain Dedication</a:t>
            </a:r>
            <a:endParaRPr kumimoji="0" lang="en-US" sz="800" b="0" i="0" u="none" strike="noStrike" kern="1200" cap="none" spc="0" normalizeH="0" baseline="0" noProof="0" err="1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28F6E-6217-423E-8815-C8B6CC0B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D0A25F-7C9F-492C-84A2-070E5A70A297}"/>
              </a:ext>
            </a:extLst>
          </p:cNvPr>
          <p:cNvGrpSpPr/>
          <p:nvPr/>
        </p:nvGrpSpPr>
        <p:grpSpPr>
          <a:xfrm>
            <a:off x="6876392" y="1772816"/>
            <a:ext cx="4260168" cy="1490682"/>
            <a:chOff x="6804384" y="1772816"/>
            <a:chExt cx="4260168" cy="14906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E07DDF-8F62-41BA-B72B-AD83C36ADAA8}"/>
                </a:ext>
              </a:extLst>
            </p:cNvPr>
            <p:cNvGrpSpPr/>
            <p:nvPr/>
          </p:nvGrpSpPr>
          <p:grpSpPr>
            <a:xfrm>
              <a:off x="6804384" y="1772816"/>
              <a:ext cx="4260168" cy="1124744"/>
              <a:chOff x="7164804" y="4347696"/>
              <a:chExt cx="4260168" cy="112474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8B2F185-4F78-47C1-ACFA-3BAA78263E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804" y="4545923"/>
                <a:ext cx="1451476" cy="72573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41C663F-0F13-4D21-9E3C-6DF3520AF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05607" y="4545923"/>
                <a:ext cx="1019365" cy="72828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5D56085-7364-4150-932B-45139C750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1824" y="4347696"/>
                <a:ext cx="1124744" cy="1124744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C0A402-33E0-43AD-9385-A3393ED8E851}"/>
                </a:ext>
              </a:extLst>
            </p:cNvPr>
            <p:cNvSpPr txBox="1"/>
            <p:nvPr/>
          </p:nvSpPr>
          <p:spPr>
            <a:xfrm>
              <a:off x="8255861" y="2924944"/>
              <a:ext cx="1728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/>
                <a:t>15:00</a:t>
              </a:r>
              <a:endParaRPr lang="en-US" sz="16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4988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High-Level Controls: Team &amp; Scope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US"/>
              <a:t>Communication, Exchange, Development across Group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60BAB-7EC0-4F64-976D-790E334F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Bef>
                <a:spcPts val="1200"/>
              </a:spcBef>
            </a:pPr>
            <a:endParaRPr lang="en-US">
              <a:cs typeface="Arial"/>
            </a:endParaRPr>
          </a:p>
          <a:p>
            <a:pPr>
              <a:spcBef>
                <a:spcPts val="1200"/>
              </a:spcBef>
            </a:pPr>
            <a:endParaRPr lang="en-US"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US">
                <a:cs typeface="Arial"/>
              </a:rPr>
              <a:t>Physical parameters in the control system</a:t>
            </a:r>
          </a:p>
          <a:p>
            <a:r>
              <a:rPr lang="en-US">
                <a:cs typeface="Arial"/>
              </a:rPr>
              <a:t>Automatization &amp; procedures</a:t>
            </a:r>
          </a:p>
          <a:p>
            <a:r>
              <a:rPr lang="en-US"/>
              <a:t>Libraries, toolboxes</a:t>
            </a:r>
          </a:p>
          <a:p>
            <a:r>
              <a:rPr lang="en-US"/>
              <a:t>Central machine configuration database</a:t>
            </a:r>
          </a:p>
          <a:p>
            <a:r>
              <a:rPr lang="en-US">
                <a:cs typeface="Arial"/>
              </a:rPr>
              <a:t>User interfaces &amp; status displays</a:t>
            </a:r>
          </a:p>
          <a:p>
            <a:r>
              <a:rPr lang="en-US"/>
              <a:t>Control concepts, strategies</a:t>
            </a:r>
          </a:p>
          <a:p>
            <a:r>
              <a:rPr lang="de-DE"/>
              <a:t>D</a:t>
            </a:r>
            <a:r>
              <a:rPr lang="en-US"/>
              <a:t>evelopment &amp; deployment standards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986465-D910-464C-B286-0F66E44CAC7A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83" y="1555201"/>
            <a:ext cx="5530685" cy="4712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0DC2AF-445D-4C71-AD5B-29065BC6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AAF502-6341-422F-8403-95C595D83000}"/>
              </a:ext>
            </a:extLst>
          </p:cNvPr>
          <p:cNvSpPr/>
          <p:nvPr/>
        </p:nvSpPr>
        <p:spPr>
          <a:xfrm>
            <a:off x="407987" y="1555200"/>
            <a:ext cx="5327973" cy="11537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Operations </a:t>
            </a:r>
            <a:r>
              <a:rPr lang="en-US" sz="1600" b="1">
                <a:solidFill>
                  <a:schemeClr val="accent3"/>
                </a:solidFill>
                <a:cs typeface="Arial"/>
              </a:rPr>
              <a:t>↔ Controls ↔ Physics</a:t>
            </a:r>
          </a:p>
          <a:p>
            <a:pPr algn="ctr">
              <a:spcBef>
                <a:spcPts val="1200"/>
              </a:spcBef>
            </a:pPr>
            <a:r>
              <a:rPr lang="en-US" sz="1600">
                <a:solidFill>
                  <a:schemeClr val="tx1"/>
                </a:solidFill>
              </a:rPr>
              <a:t>Focus on European XFEL, but also FLASH, ARES, etc.</a:t>
            </a:r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8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41CE84-2CD2-480B-BEFA-DCD917F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Goal: Physical Parameters in the Control System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8F205C-15F4-4830-919C-1057DA9C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796018" cy="501024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1600"/>
              <a:t>Typical control system devices deliver raw data:</a:t>
            </a:r>
          </a:p>
          <a:p>
            <a:pPr marL="266700" lvl="1" indent="0">
              <a:spcAft>
                <a:spcPts val="600"/>
              </a:spcAft>
              <a:buNone/>
            </a:pPr>
            <a:r>
              <a:rPr lang="en-US"/>
              <a:t>Beam positions, camera images, power supply currents, spectrometer intensity per channel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/>
              <a:t>Interesting physical quantities often have to be derived by software:</a:t>
            </a:r>
          </a:p>
          <a:p>
            <a:pPr marL="266700" lvl="1" indent="0">
              <a:spcAft>
                <a:spcPts val="600"/>
              </a:spcAft>
              <a:buNone/>
            </a:pPr>
            <a:r>
              <a:rPr lang="en-US"/>
              <a:t>Beam energy, emittance, magnetic field strength, bunch length</a:t>
            </a:r>
          </a:p>
          <a:p>
            <a:pPr marL="266700" lvl="1" indent="0">
              <a:spcAft>
                <a:spcPts val="600"/>
              </a:spcAft>
              <a:buNone/>
            </a:pPr>
            <a:endParaRPr lang="en-US"/>
          </a:p>
          <a:p>
            <a:pPr marL="0" indent="0">
              <a:spcAft>
                <a:spcPts val="600"/>
              </a:spcAft>
              <a:buNone/>
            </a:pPr>
            <a:r>
              <a:rPr lang="en-US" sz="1600"/>
              <a:t>Stand-alone GUI applications are good at that, but…</a:t>
            </a:r>
          </a:p>
          <a:p>
            <a:pPr marL="476250" indent="-285750">
              <a:spcAft>
                <a:spcPts val="600"/>
              </a:spcAft>
            </a:pPr>
            <a:r>
              <a:rPr lang="en-US" sz="1600"/>
              <a:t>they are hard to run 24/7,</a:t>
            </a:r>
          </a:p>
          <a:p>
            <a:pPr marL="476250" indent="-285750">
              <a:spcAft>
                <a:spcPts val="600"/>
              </a:spcAft>
            </a:pPr>
            <a:r>
              <a:rPr lang="en-US" sz="1600"/>
              <a:t>they do not produce standard history data,</a:t>
            </a:r>
          </a:p>
          <a:p>
            <a:pPr marL="476250" indent="-285750">
              <a:spcAft>
                <a:spcPts val="600"/>
              </a:spcAft>
            </a:pPr>
            <a:r>
              <a:rPr lang="en-US" sz="1600"/>
              <a:t>their results cannot easily be made available to other tools,</a:t>
            </a:r>
          </a:p>
          <a:p>
            <a:pPr marL="476250" indent="-285750">
              <a:spcAft>
                <a:spcPts val="600"/>
              </a:spcAft>
            </a:pPr>
            <a:r>
              <a:rPr lang="en-US" sz="1600"/>
              <a:t>they encourage the proliferation of calibration data, component lists, etc., and</a:t>
            </a:r>
          </a:p>
          <a:p>
            <a:pPr marL="476250" indent="-285750">
              <a:spcAft>
                <a:spcPts val="600"/>
              </a:spcAft>
            </a:pPr>
            <a:r>
              <a:rPr lang="en-US" sz="1600"/>
              <a:t>they do not compose well and are hard to use in automated workflows.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BD7648-D017-42DE-A4F9-A5C5B407E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… as Opposed to “in Stand-Alone Applications”</a:t>
            </a:r>
            <a:endParaRPr lang="de-DE"/>
          </a:p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C99BD-A245-498E-8A65-4607F4BC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5CC1A6-C73B-40F0-890E-73E566B002D4}"/>
              </a:ext>
            </a:extLst>
          </p:cNvPr>
          <p:cNvSpPr/>
          <p:nvPr/>
        </p:nvSpPr>
        <p:spPr>
          <a:xfrm>
            <a:off x="9480379" y="1484784"/>
            <a:ext cx="2016221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“Rich client apps”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combine &amp; evaluate data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10090C3-B1D7-4F15-A7AA-B6EC0C203861}"/>
              </a:ext>
            </a:extLst>
          </p:cNvPr>
          <p:cNvGrpSpPr/>
          <p:nvPr/>
        </p:nvGrpSpPr>
        <p:grpSpPr>
          <a:xfrm>
            <a:off x="6816079" y="1484784"/>
            <a:ext cx="2016221" cy="3187805"/>
            <a:chOff x="6816079" y="1484784"/>
            <a:chExt cx="2016221" cy="318780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38BE08-E723-4B97-B16B-907F2249724A}"/>
                </a:ext>
              </a:extLst>
            </p:cNvPr>
            <p:cNvSpPr/>
            <p:nvPr/>
          </p:nvSpPr>
          <p:spPr>
            <a:xfrm>
              <a:off x="6816079" y="1484784"/>
              <a:ext cx="2016221" cy="93610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“Thin” graphical UX</a:t>
              </a:r>
            </a:p>
            <a:p>
              <a:pPr algn="ctr"/>
              <a:r>
                <a:rPr lang="de-DE" sz="1600">
                  <a:solidFill>
                    <a:schemeClr val="tx1"/>
                  </a:solidFill>
                </a:rPr>
                <a:t>(low/no code</a:t>
              </a:r>
              <a:r>
                <a:rPr lang="en-US" sz="160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EF940D-BEA2-494D-9D06-160862A42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128" y="2420889"/>
              <a:ext cx="0" cy="225170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A0E41B-46D9-4DD4-B9C4-6E7735431B2B}"/>
              </a:ext>
            </a:extLst>
          </p:cNvPr>
          <p:cNvSpPr/>
          <p:nvPr/>
        </p:nvSpPr>
        <p:spPr>
          <a:xfrm>
            <a:off x="6816080" y="4672589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Device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77E5DD-9386-4CA3-B383-B6F84FD4899E}"/>
              </a:ext>
            </a:extLst>
          </p:cNvPr>
          <p:cNvSpPr/>
          <p:nvPr/>
        </p:nvSpPr>
        <p:spPr>
          <a:xfrm>
            <a:off x="8544272" y="4672589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Device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7B1639-2007-4C57-8267-5A56D5FC128E}"/>
              </a:ext>
            </a:extLst>
          </p:cNvPr>
          <p:cNvSpPr/>
          <p:nvPr/>
        </p:nvSpPr>
        <p:spPr>
          <a:xfrm>
            <a:off x="10272464" y="4672589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Device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F805F085-A4CC-4EA5-99DE-526206C5AD6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70450" y="2430615"/>
            <a:ext cx="2251703" cy="2232249"/>
          </a:xfrm>
          <a:prstGeom prst="bentConnector3">
            <a:avLst>
              <a:gd name="adj1" fmla="val 20446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8F373E42-58C4-498D-BDCD-2CD864BC3496}"/>
              </a:ext>
            </a:extLst>
          </p:cNvPr>
          <p:cNvCxnSpPr>
            <a:cxnSpLocks/>
            <a:stCxn id="23" idx="0"/>
          </p:cNvCxnSpPr>
          <p:nvPr/>
        </p:nvCxnSpPr>
        <p:spPr>
          <a:xfrm rot="5400000" flipH="1" flipV="1">
            <a:off x="8444537" y="3132692"/>
            <a:ext cx="2251701" cy="828094"/>
          </a:xfrm>
          <a:prstGeom prst="bentConnector3">
            <a:avLst>
              <a:gd name="adj1" fmla="val 17038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9FCF65F-5C5C-4987-A237-4C3747C125A2}"/>
              </a:ext>
            </a:extLst>
          </p:cNvPr>
          <p:cNvCxnSpPr>
            <a:cxnSpLocks/>
            <a:stCxn id="24" idx="0"/>
          </p:cNvCxnSpPr>
          <p:nvPr/>
        </p:nvCxnSpPr>
        <p:spPr>
          <a:xfrm rot="16200000" flipV="1">
            <a:off x="9344637" y="3132693"/>
            <a:ext cx="2251700" cy="828091"/>
          </a:xfrm>
          <a:prstGeom prst="bentConnector3">
            <a:avLst>
              <a:gd name="adj1" fmla="val 20730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5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41CE84-2CD2-480B-BEFA-DCD917F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Goal: Physical Parameters in the Control System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8F205C-15F4-4830-919C-1057DA9C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808126" cy="5010249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de-DE" sz="1600">
                <a:solidFill>
                  <a:prstClr val="black"/>
                </a:solidFill>
              </a:rPr>
              <a:t>Typical control system devices deliver raw data:</a:t>
            </a:r>
          </a:p>
          <a:p>
            <a:pPr marL="266700" lvl="1" indent="0">
              <a:spcAft>
                <a:spcPts val="600"/>
              </a:spcAft>
              <a:buNone/>
            </a:pPr>
            <a:r>
              <a:rPr lang="en-US">
                <a:solidFill>
                  <a:prstClr val="black"/>
                </a:solidFill>
              </a:rPr>
              <a:t>Beam positions, camera images, power supply currents, spectrometer intensity per channel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1600">
                <a:solidFill>
                  <a:prstClr val="black"/>
                </a:solidFill>
              </a:rPr>
              <a:t>Interesting physical quantities often have to be derived by software:</a:t>
            </a:r>
          </a:p>
          <a:p>
            <a:pPr marL="266700" lvl="1" indent="0">
              <a:spcAft>
                <a:spcPts val="600"/>
              </a:spcAft>
              <a:buNone/>
            </a:pPr>
            <a:r>
              <a:rPr lang="en-US">
                <a:solidFill>
                  <a:prstClr val="black"/>
                </a:solidFill>
              </a:rPr>
              <a:t>Beam energy, emittance, magnetic field strength, bunch length</a:t>
            </a:r>
          </a:p>
          <a:p>
            <a:pPr marL="266700" lvl="1" indent="0">
              <a:spcAft>
                <a:spcPts val="600"/>
              </a:spcAft>
              <a:buNone/>
            </a:pPr>
            <a:endParaRPr lang="en-US">
              <a:solidFill>
                <a:prstClr val="black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sz="1600">
                <a:solidFill>
                  <a:prstClr val="black"/>
                </a:solidFill>
              </a:rPr>
              <a:t>Stand-alone GUI applications are good at that, but…</a:t>
            </a:r>
          </a:p>
          <a:p>
            <a:pPr marL="476250" lvl="0" indent="-285750">
              <a:spcAft>
                <a:spcPts val="600"/>
              </a:spcAft>
            </a:pPr>
            <a:r>
              <a:rPr lang="en-US" sz="1600">
                <a:solidFill>
                  <a:prstClr val="black"/>
                </a:solidFill>
              </a:rPr>
              <a:t>they are hard to run 24/7,</a:t>
            </a:r>
          </a:p>
          <a:p>
            <a:pPr marL="476250" lvl="0" indent="-285750">
              <a:spcAft>
                <a:spcPts val="600"/>
              </a:spcAft>
            </a:pPr>
            <a:r>
              <a:rPr lang="en-US" sz="1600">
                <a:solidFill>
                  <a:prstClr val="black"/>
                </a:solidFill>
              </a:rPr>
              <a:t>they do not produce standard history data,</a:t>
            </a:r>
          </a:p>
          <a:p>
            <a:pPr marL="476250" lvl="0" indent="-285750">
              <a:spcAft>
                <a:spcPts val="600"/>
              </a:spcAft>
            </a:pPr>
            <a:r>
              <a:rPr lang="en-US" sz="1600">
                <a:solidFill>
                  <a:prstClr val="black"/>
                </a:solidFill>
              </a:rPr>
              <a:t>their results cannot easily be made available to other tools,</a:t>
            </a:r>
          </a:p>
          <a:p>
            <a:pPr marL="476250" lvl="0" indent="-285750">
              <a:spcAft>
                <a:spcPts val="600"/>
              </a:spcAft>
            </a:pPr>
            <a:r>
              <a:rPr lang="en-US" sz="1600">
                <a:solidFill>
                  <a:prstClr val="black"/>
                </a:solidFill>
              </a:rPr>
              <a:t>they encourage the proliferation of calibration data, component lists, etc., and</a:t>
            </a:r>
          </a:p>
          <a:p>
            <a:pPr marL="476250" lvl="0" indent="-285750">
              <a:spcAft>
                <a:spcPts val="600"/>
              </a:spcAft>
            </a:pPr>
            <a:r>
              <a:rPr lang="en-US" sz="1600">
                <a:solidFill>
                  <a:prstClr val="black"/>
                </a:solidFill>
              </a:rPr>
              <a:t>they do not compose well and are hard to use in automated workflows.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BD7648-D017-42DE-A4F9-A5C5B407E2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… as Opposed to “in Stand-Alone Applications”</a:t>
            </a:r>
            <a:endParaRPr lang="de-DE"/>
          </a:p>
          <a:p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3CACA2-42EE-40B3-A71B-87FA95FEC0B4}"/>
              </a:ext>
            </a:extLst>
          </p:cNvPr>
          <p:cNvSpPr/>
          <p:nvPr/>
        </p:nvSpPr>
        <p:spPr>
          <a:xfrm rot="20576124">
            <a:off x="543788" y="2653395"/>
            <a:ext cx="4987041" cy="14157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Raise the level of abstraction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by building </a:t>
            </a:r>
            <a:r>
              <a:rPr lang="en-US" sz="1600" b="1">
                <a:solidFill>
                  <a:schemeClr val="tx1"/>
                </a:solidFill>
              </a:rPr>
              <a:t>reliable control system services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to make </a:t>
            </a:r>
            <a:r>
              <a:rPr lang="en-US" sz="1600" b="1">
                <a:solidFill>
                  <a:schemeClr val="tx1"/>
                </a:solidFill>
              </a:rPr>
              <a:t>physical quantities</a:t>
            </a:r>
            <a:r>
              <a:rPr lang="en-US" sz="1600">
                <a:solidFill>
                  <a:schemeClr val="tx1"/>
                </a:solidFill>
              </a:rPr>
              <a:t> and meaningful </a:t>
            </a:r>
            <a:r>
              <a:rPr lang="en-US" sz="1600" b="1">
                <a:solidFill>
                  <a:schemeClr val="tx1"/>
                </a:solidFill>
              </a:rPr>
              <a:t>operations</a:t>
            </a:r>
            <a:r>
              <a:rPr lang="en-US" sz="1600">
                <a:solidFill>
                  <a:schemeClr val="tx1"/>
                </a:solidFill>
              </a:rPr>
              <a:t> directly accessible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3C99BD-A245-498E-8A65-4607F4BC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8BE08-E723-4B97-B16B-907F2249724A}"/>
              </a:ext>
            </a:extLst>
          </p:cNvPr>
          <p:cNvSpPr/>
          <p:nvPr/>
        </p:nvSpPr>
        <p:spPr>
          <a:xfrm>
            <a:off x="6816079" y="1484784"/>
            <a:ext cx="2016221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“Thin” graphical UX,</a:t>
            </a:r>
          </a:p>
          <a:p>
            <a:pPr algn="ctr"/>
            <a:r>
              <a:rPr lang="de-DE" sz="1600">
                <a:solidFill>
                  <a:schemeClr val="tx1"/>
                </a:solidFill>
              </a:rPr>
              <a:t>(jddd r</a:t>
            </a:r>
            <a:r>
              <a:rPr lang="en-US" sz="1600">
                <a:solidFill>
                  <a:schemeClr val="tx1"/>
                </a:solidFill>
              </a:rPr>
              <a:t>apid UX builder)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C7AA2-38A1-49BC-8D02-AE4C262B54A6}"/>
              </a:ext>
            </a:extLst>
          </p:cNvPr>
          <p:cNvSpPr txBox="1"/>
          <p:nvPr/>
        </p:nvSpPr>
        <p:spPr>
          <a:xfrm>
            <a:off x="6816080" y="1146230"/>
            <a:ext cx="201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/>
              <a:t>90 %</a:t>
            </a:r>
            <a:endParaRPr lang="en-US" sz="16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5CC1A6-C73B-40F0-890E-73E566B002D4}"/>
              </a:ext>
            </a:extLst>
          </p:cNvPr>
          <p:cNvSpPr/>
          <p:nvPr/>
        </p:nvSpPr>
        <p:spPr>
          <a:xfrm>
            <a:off x="9480379" y="1484784"/>
            <a:ext cx="2016221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“Rich clients”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(MATLAB, Python, Java</a:t>
            </a:r>
            <a:r>
              <a:rPr lang="en-US" sz="1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0CC1D-C4B3-4EF5-B80F-CC2D1BCC3612}"/>
              </a:ext>
            </a:extLst>
          </p:cNvPr>
          <p:cNvSpPr txBox="1"/>
          <p:nvPr/>
        </p:nvSpPr>
        <p:spPr>
          <a:xfrm>
            <a:off x="9480379" y="1146230"/>
            <a:ext cx="2029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/>
              <a:t>10 %</a:t>
            </a:r>
            <a:endParaRPr lang="en-US" sz="1600" dirty="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ABCA36-D25B-4505-9295-2FC5B0A1073A}"/>
              </a:ext>
            </a:extLst>
          </p:cNvPr>
          <p:cNvSpPr/>
          <p:nvPr/>
        </p:nvSpPr>
        <p:spPr>
          <a:xfrm>
            <a:off x="6816080" y="3127395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Service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2FD450-BD64-4FE6-8FE4-0FBA22EEA9BC}"/>
              </a:ext>
            </a:extLst>
          </p:cNvPr>
          <p:cNvSpPr/>
          <p:nvPr/>
        </p:nvSpPr>
        <p:spPr>
          <a:xfrm>
            <a:off x="8544272" y="3127395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Service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14625B-CC78-419D-8C97-E86DA43ACC3F}"/>
              </a:ext>
            </a:extLst>
          </p:cNvPr>
          <p:cNvSpPr/>
          <p:nvPr/>
        </p:nvSpPr>
        <p:spPr>
          <a:xfrm>
            <a:off x="10272464" y="3127395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Service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EF940D-BEA2-494D-9D06-160862A42EF0}"/>
              </a:ext>
            </a:extLst>
          </p:cNvPr>
          <p:cNvCxnSpPr>
            <a:cxnSpLocks/>
          </p:cNvCxnSpPr>
          <p:nvPr/>
        </p:nvCxnSpPr>
        <p:spPr>
          <a:xfrm flipV="1">
            <a:off x="7248128" y="2420889"/>
            <a:ext cx="0" cy="706506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A0E41B-46D9-4DD4-B9C4-6E7735431B2B}"/>
              </a:ext>
            </a:extLst>
          </p:cNvPr>
          <p:cNvSpPr/>
          <p:nvPr/>
        </p:nvSpPr>
        <p:spPr>
          <a:xfrm>
            <a:off x="6816080" y="4672589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Device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77E5DD-9386-4CA3-B383-B6F84FD4899E}"/>
              </a:ext>
            </a:extLst>
          </p:cNvPr>
          <p:cNvSpPr/>
          <p:nvPr/>
        </p:nvSpPr>
        <p:spPr>
          <a:xfrm>
            <a:off x="8544272" y="4672589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Device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7B1639-2007-4C57-8267-5A56D5FC128E}"/>
              </a:ext>
            </a:extLst>
          </p:cNvPr>
          <p:cNvSpPr/>
          <p:nvPr/>
        </p:nvSpPr>
        <p:spPr>
          <a:xfrm>
            <a:off x="10272464" y="4672589"/>
            <a:ext cx="1224136" cy="62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Device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3D4EEEE-0ED4-4401-BCDD-08F1CF37E87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64354" y="2492896"/>
            <a:ext cx="720079" cy="5760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F8CF5A9-4098-4C9D-9D66-9AFC1CEF524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44537" y="3132692"/>
            <a:ext cx="2251701" cy="828094"/>
          </a:xfrm>
          <a:prstGeom prst="bentConnector3">
            <a:avLst>
              <a:gd name="adj1" fmla="val 17038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423DDEE-874B-4744-AB69-0560DE0F2F21}"/>
              </a:ext>
            </a:extLst>
          </p:cNvPr>
          <p:cNvCxnSpPr>
            <a:cxnSpLocks/>
          </p:cNvCxnSpPr>
          <p:nvPr/>
        </p:nvCxnSpPr>
        <p:spPr>
          <a:xfrm rot="16200000" flipV="1">
            <a:off x="9991220" y="2486111"/>
            <a:ext cx="706506" cy="57606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304D6A7-B77E-47D3-B3D2-C097DBEE506A}"/>
              </a:ext>
            </a:extLst>
          </p:cNvPr>
          <p:cNvCxnSpPr>
            <a:cxnSpLocks/>
          </p:cNvCxnSpPr>
          <p:nvPr/>
        </p:nvCxnSpPr>
        <p:spPr>
          <a:xfrm rot="16200000" flipV="1">
            <a:off x="8355251" y="2519903"/>
            <a:ext cx="720079" cy="52205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68A9D2C-2179-480A-818C-BAEBD47A5FE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824358" y="3240706"/>
            <a:ext cx="2251702" cy="612067"/>
          </a:xfrm>
          <a:prstGeom prst="bentConnector3">
            <a:avLst>
              <a:gd name="adj1" fmla="val 17336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C60E97-A386-46A3-A53E-A63B3FC306D0}"/>
              </a:ext>
            </a:extLst>
          </p:cNvPr>
          <p:cNvCxnSpPr>
            <a:cxnSpLocks/>
          </p:cNvCxnSpPr>
          <p:nvPr/>
        </p:nvCxnSpPr>
        <p:spPr>
          <a:xfrm flipV="1">
            <a:off x="7248128" y="3756014"/>
            <a:ext cx="0" cy="91657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4D9E20C-D2ED-431C-9BAA-19252CA33F77}"/>
              </a:ext>
            </a:extLst>
          </p:cNvPr>
          <p:cNvCxnSpPr>
            <a:cxnSpLocks/>
          </p:cNvCxnSpPr>
          <p:nvPr/>
        </p:nvCxnSpPr>
        <p:spPr>
          <a:xfrm flipV="1">
            <a:off x="8904312" y="3756013"/>
            <a:ext cx="0" cy="91657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8BBDB130-4C7B-43C7-A72D-F9716EAA5C7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800985" y="3791646"/>
            <a:ext cx="922936" cy="851670"/>
          </a:xfrm>
          <a:prstGeom prst="bentConnector3">
            <a:avLst>
              <a:gd name="adj1" fmla="val 29323"/>
            </a:avLst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C58C3AB-EF00-4B59-89E0-3268EDD708BF}"/>
              </a:ext>
            </a:extLst>
          </p:cNvPr>
          <p:cNvCxnSpPr>
            <a:cxnSpLocks/>
          </p:cNvCxnSpPr>
          <p:nvPr/>
        </p:nvCxnSpPr>
        <p:spPr>
          <a:xfrm flipV="1">
            <a:off x="10896635" y="3756013"/>
            <a:ext cx="0" cy="91657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CC19F0-2C61-437E-B243-F824B0927268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>
            <a:off x="9768408" y="3441705"/>
            <a:ext cx="50405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1AA70B2-1041-40EC-A490-29243573AB26}"/>
              </a:ext>
            </a:extLst>
          </p:cNvPr>
          <p:cNvCxnSpPr>
            <a:cxnSpLocks/>
          </p:cNvCxnSpPr>
          <p:nvPr/>
        </p:nvCxnSpPr>
        <p:spPr>
          <a:xfrm flipH="1">
            <a:off x="8040216" y="3436287"/>
            <a:ext cx="50405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D2BAB-6183-47E9-B00E-230EA7574B51}"/>
              </a:ext>
            </a:extLst>
          </p:cNvPr>
          <p:cNvGrpSpPr/>
          <p:nvPr/>
        </p:nvGrpSpPr>
        <p:grpSpPr>
          <a:xfrm>
            <a:off x="6528048" y="2995154"/>
            <a:ext cx="5244487" cy="3124171"/>
            <a:chOff x="6528048" y="2995154"/>
            <a:chExt cx="5244487" cy="312417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24F3189-261D-4CB2-BBDA-B091A6DE6F5A}"/>
                </a:ext>
              </a:extLst>
            </p:cNvPr>
            <p:cNvSpPr/>
            <p:nvPr/>
          </p:nvSpPr>
          <p:spPr>
            <a:xfrm>
              <a:off x="6816079" y="5589240"/>
              <a:ext cx="4680521" cy="53008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DOOCS servers (mainly C++, recently Python)</a:t>
              </a:r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4C831A68-BFF5-497C-BE9F-979354A01F8B}"/>
                </a:ext>
              </a:extLst>
            </p:cNvPr>
            <p:cNvSpPr/>
            <p:nvPr/>
          </p:nvSpPr>
          <p:spPr>
            <a:xfrm>
              <a:off x="6528048" y="2995154"/>
              <a:ext cx="203927" cy="2450070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B36C8B39-EA96-4576-A2D1-C5EBA384459B}"/>
                </a:ext>
              </a:extLst>
            </p:cNvPr>
            <p:cNvSpPr/>
            <p:nvPr/>
          </p:nvSpPr>
          <p:spPr>
            <a:xfrm rot="10800000">
              <a:off x="11568608" y="2995154"/>
              <a:ext cx="203927" cy="2450070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Physical Parameters in the Control System</a:t>
            </a:r>
            <a:endParaRPr lang="en-US" sz="2000" i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421513-C87D-4EE3-A977-ED60F50B0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Charge feedback</a:t>
            </a:r>
          </a:p>
          <a:p>
            <a:pPr>
              <a:spcAft>
                <a:spcPts val="0"/>
              </a:spcAft>
            </a:pPr>
            <a:r>
              <a:rPr lang="en-US" sz="1600"/>
              <a:t>Specify desired bunch charge (not polarizer angle)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Orbit feedbacks</a:t>
            </a:r>
          </a:p>
          <a:p>
            <a:pPr>
              <a:spcAft>
                <a:spcPts val="0"/>
              </a:spcAft>
            </a:pPr>
            <a:r>
              <a:rPr lang="en-US" sz="1600"/>
              <a:t>Orbit control via desired beam position (not corrector strengths)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Wavelength control</a:t>
            </a:r>
          </a:p>
          <a:p>
            <a:pPr>
              <a:spcAft>
                <a:spcPts val="0"/>
              </a:spcAft>
            </a:pPr>
            <a:r>
              <a:rPr lang="en-US" sz="1600"/>
              <a:t>Set undulator gaps by photon energy or K parameter, desired taper shape (not gap sizes)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Longitudinal bunch profile</a:t>
            </a:r>
          </a:p>
          <a:p>
            <a:pPr>
              <a:spcAft>
                <a:spcPts val="0"/>
              </a:spcAft>
            </a:pPr>
            <a:r>
              <a:rPr lang="en-US" sz="1600"/>
              <a:t>Reconstruct current profile from THz spectrometer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US"/>
              <a:t>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396055-748E-4E6F-A141-7869736C5CC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405268"/>
            <a:ext cx="4596053" cy="356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13FD2-11CA-4A42-A42E-1C4CCA667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9" y="3756532"/>
            <a:ext cx="5633091" cy="2661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5BC5D-6125-4406-B08E-4895E785C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248" y="1154127"/>
            <a:ext cx="3059044" cy="3933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784997-014B-4518-9D76-6872F060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</p:spTree>
    <p:extLst>
      <p:ext uri="{BB962C8B-B14F-4D97-AF65-F5344CB8AC3E}">
        <p14:creationId xmlns:p14="http://schemas.microsoft.com/office/powerpoint/2010/main" val="405312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449240-84DA-4C09-802F-8EB3A65337F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Physical Parameters in the Control System</a:t>
            </a:r>
            <a:endParaRPr lang="en-US" sz="2000" i="1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US"/>
              <a:t>Examples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BE0B-AB21-4ABA-B297-5C87923B0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Magnet ML server</a:t>
            </a:r>
          </a:p>
          <a:p>
            <a:pPr>
              <a:spcAft>
                <a:spcPts val="0"/>
              </a:spcAft>
            </a:pPr>
            <a:r>
              <a:rPr lang="en-US" sz="1600"/>
              <a:t>Magnet control via field, strength, deflection angle etc., with hysteresis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Optics server &amp; design optics server</a:t>
            </a:r>
          </a:p>
          <a:p>
            <a:pPr>
              <a:spcAft>
                <a:spcPts val="0"/>
              </a:spcAft>
            </a:pPr>
            <a:r>
              <a:rPr lang="en-US" sz="1600"/>
              <a:t>Optics calculations in the control system</a:t>
            </a:r>
          </a:p>
          <a:p>
            <a:pPr>
              <a:spcAft>
                <a:spcPts val="0"/>
              </a:spcAft>
            </a:pPr>
            <a:r>
              <a:rPr lang="en-US" sz="1600"/>
              <a:t>Setting certain groups of magnets to design values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Beam energy measurement</a:t>
            </a:r>
          </a:p>
          <a:p>
            <a:pPr>
              <a:spcAft>
                <a:spcPts val="0"/>
              </a:spcAft>
            </a:pPr>
            <a:r>
              <a:rPr lang="en-US" sz="1600"/>
              <a:t>For arbitrary dispersive lattice segments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Energy manager, LLRF sumvoltage server</a:t>
            </a:r>
          </a:p>
          <a:p>
            <a:pPr>
              <a:spcAft>
                <a:spcPts val="0"/>
              </a:spcAft>
            </a:pPr>
            <a:r>
              <a:rPr lang="en-US" sz="1600"/>
              <a:t>Setting RF parameters in terms of desired beam energy, chirp, curvature (not just amplitude &amp; phase)</a:t>
            </a:r>
          </a:p>
          <a:p>
            <a:pPr marL="0" indent="0">
              <a:spcAft>
                <a:spcPts val="0"/>
              </a:spcAft>
              <a:buNone/>
            </a:pPr>
            <a:endParaRPr lang="de-DE" sz="16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15" y="3703735"/>
            <a:ext cx="4294297" cy="271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5FE6EF0-5C16-4BCE-A516-234B6BA3B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67439" y="2345705"/>
            <a:ext cx="2881156" cy="3131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19" y="1398111"/>
            <a:ext cx="4439394" cy="1975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BB4D4-13EA-4BBE-AA1C-A367AC06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</p:spTree>
    <p:extLst>
      <p:ext uri="{BB962C8B-B14F-4D97-AF65-F5344CB8AC3E}">
        <p14:creationId xmlns:p14="http://schemas.microsoft.com/office/powerpoint/2010/main" val="361996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Goal: Automatization</a:t>
            </a:r>
            <a:endParaRPr lang="en-US" sz="2000" i="1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25FFF-8BF8-4370-9AF8-A6D07EF7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Feedbacks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Finite State Machines (FSM) for RF stations</a:t>
            </a:r>
          </a:p>
          <a:p>
            <a:pPr>
              <a:spcAft>
                <a:spcPts val="0"/>
              </a:spcAft>
            </a:pPr>
            <a:r>
              <a:rPr lang="en-US" sz="1600"/>
              <a:t>Automatically ramp up, configure, recover linac stations</a:t>
            </a:r>
          </a:p>
          <a:p>
            <a:pPr>
              <a:spcAft>
                <a:spcPts val="0"/>
              </a:spcAft>
            </a:pPr>
            <a:r>
              <a:rPr lang="en-US" sz="1600"/>
              <a:t>Automatically start RF gun reproducibly, safe, and fast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Phase scans</a:t>
            </a:r>
          </a:p>
          <a:p>
            <a:pPr>
              <a:spcAft>
                <a:spcPts val="0"/>
              </a:spcAft>
            </a:pPr>
            <a:r>
              <a:rPr lang="en-US" sz="1600"/>
              <a:t>RF gun phase scan</a:t>
            </a:r>
          </a:p>
          <a:p>
            <a:pPr>
              <a:spcAft>
                <a:spcPts val="0"/>
              </a:spcAft>
            </a:pPr>
            <a:r>
              <a:rPr lang="en-US" sz="1600"/>
              <a:t>Transparent scan of linac stations under energy feedback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chemeClr val="accent3"/>
                </a:solidFill>
              </a:rPr>
              <a:t>“Taskomat” sequencer</a:t>
            </a:r>
          </a:p>
          <a:p>
            <a:pPr lvl="0"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</a:rPr>
              <a:t>Powerful step-by-step automation suite</a:t>
            </a:r>
          </a:p>
          <a:p>
            <a:pPr lvl="0">
              <a:spcAft>
                <a:spcPts val="0"/>
              </a:spcAft>
            </a:pPr>
            <a:r>
              <a:rPr lang="de-DE" sz="1600">
                <a:solidFill>
                  <a:prstClr val="black"/>
                </a:solidFill>
              </a:rPr>
              <a:t>S</a:t>
            </a:r>
            <a:r>
              <a:rPr lang="en-US" sz="1600">
                <a:solidFill>
                  <a:prstClr val="black"/>
                </a:solidFill>
              </a:rPr>
              <a:t>teps programmable in Lua</a:t>
            </a:r>
          </a:p>
          <a:p>
            <a:pPr lvl="0">
              <a:spcAft>
                <a:spcPts val="0"/>
              </a:spcAft>
            </a:pPr>
            <a:r>
              <a:rPr lang="de-DE" sz="1600">
                <a:solidFill>
                  <a:prstClr val="black"/>
                </a:solidFill>
              </a:rPr>
              <a:t>Fully embedded in</a:t>
            </a:r>
            <a:r>
              <a:rPr lang="en-US" sz="1600">
                <a:solidFill>
                  <a:prstClr val="black"/>
                </a:solidFill>
              </a:rPr>
              <a:t> the control system</a:t>
            </a:r>
            <a:endParaRPr lang="en-US" sz="160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r>
              <a:rPr lang="en-US"/>
              <a:t>Reducing Operator Clicks per Minute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24744"/>
            <a:ext cx="3089687" cy="367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E28F-ADDB-49B7-90B4-AD318321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E2E87A-F9F3-4314-A6D9-878615F2F29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8611479" y="549558"/>
            <a:ext cx="3315761" cy="3972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89665-9F78-4245-BCC3-FFC235A28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434" y="2681813"/>
            <a:ext cx="4494337" cy="3972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26" y="2861600"/>
            <a:ext cx="2588894" cy="3573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4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 Machine Configuration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Providing a Single Source of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C7E6C5-1CAD-4D4E-9F70-BD6F2CE4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5111948" cy="501024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1600"/>
              <a:t>Software should agree which components exist in the machine and what their name, position and function is.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Tables in Oracle DB, to be transferred into a comprehensive configuration management system:</a:t>
            </a:r>
          </a:p>
          <a:p>
            <a:pPr>
              <a:spcAft>
                <a:spcPts val="600"/>
              </a:spcAft>
            </a:pPr>
            <a:r>
              <a:rPr lang="en-US" sz="1600"/>
              <a:t>Standardized component lists for XFEL, FLASH, SINBAD-ARES, PETRA III, PETRA IV, FALCO</a:t>
            </a:r>
          </a:p>
          <a:p>
            <a:pPr>
              <a:spcBef>
                <a:spcPts val="600"/>
              </a:spcBef>
            </a:pPr>
            <a:r>
              <a:rPr lang="en-US" sz="1600"/>
              <a:t>Calibrations (lookup tables etc.)</a:t>
            </a:r>
          </a:p>
          <a:p>
            <a:r>
              <a:rPr lang="en-US" sz="1600"/>
              <a:t>Other configuration information</a:t>
            </a:r>
          </a:p>
          <a:p>
            <a:pPr marL="0" indent="0">
              <a:buNone/>
            </a:pPr>
            <a:r>
              <a:rPr lang="en-US" sz="1600"/>
              <a:t>Easy-access libraries/toolboxes for C++ and Matlab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3CB1F6E-BE06-4CB3-BDB0-C02B45012504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67438" y="1922890"/>
            <a:ext cx="5616575" cy="3977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4A2380-64D4-4692-AD33-6EEEFC7E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</p:spTree>
    <p:extLst>
      <p:ext uri="{BB962C8B-B14F-4D97-AF65-F5344CB8AC3E}">
        <p14:creationId xmlns:p14="http://schemas.microsoft.com/office/powerpoint/2010/main" val="222941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Dynamics Codes #1/3: HLC Tracking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5792F7-89A2-4ADD-B0CE-87EB3990F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Fast tracking in C++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204889" cy="5010249"/>
          </a:xfrm>
        </p:spPr>
        <p:txBody>
          <a:bodyPr numCol="1" spcCol="360000"/>
          <a:lstStyle/>
          <a:p>
            <a:pPr marL="0" indent="0">
              <a:buNone/>
            </a:pPr>
            <a:r>
              <a:rPr lang="en-US" sz="1600" b="1">
                <a:solidFill>
                  <a:schemeClr val="accent3"/>
                </a:solidFill>
              </a:rPr>
              <a:t>HLC tracking lib</a:t>
            </a:r>
          </a:p>
          <a:p>
            <a:r>
              <a:rPr lang="en-US" sz="1600"/>
              <a:t>Fast (thousands of individual particle tracking operations per second)</a:t>
            </a:r>
          </a:p>
          <a:p>
            <a:r>
              <a:rPr lang="de-DE" sz="1600"/>
              <a:t>Automatically updating online model</a:t>
            </a:r>
            <a:endParaRPr lang="en-US" sz="1600"/>
          </a:p>
          <a:p>
            <a:r>
              <a:rPr lang="en-US" sz="1600"/>
              <a:t>Linear optics, some nonlinear elements (magnets, RF, undulators, …)</a:t>
            </a:r>
          </a:p>
          <a:p>
            <a:r>
              <a:rPr lang="en-US" sz="1600"/>
              <a:t>Multi-particle tracking possible, but no collective effects</a:t>
            </a:r>
          </a:p>
          <a:p>
            <a:r>
              <a:rPr lang="de-DE" sz="1600"/>
              <a:t>T</a:t>
            </a:r>
            <a:r>
              <a:rPr lang="en-US" sz="1600"/>
              <a:t>rajectory fitting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A2B8009-22FA-47A9-B9AD-BA4A1D6A7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>
                <a:solidFill>
                  <a:schemeClr val="accent3"/>
                </a:solidFill>
              </a:rPr>
              <a:t>C++ libraries</a:t>
            </a:r>
          </a:p>
          <a:p>
            <a:r>
              <a:rPr lang="en-US" sz="1600"/>
              <a:t>HLC SQL lib: General database access and specific classes for machine component lists</a:t>
            </a:r>
          </a:p>
          <a:p>
            <a:r>
              <a:rPr lang="en-US" sz="1600"/>
              <a:t>HLC machine lib: Machine-independent device access for various DESY accelerators</a:t>
            </a:r>
          </a:p>
          <a:p>
            <a:r>
              <a:rPr lang="en-US" sz="1600"/>
              <a:t>HLC numerics lib: Root finding, interpolation, Gaussian fits, …</a:t>
            </a:r>
          </a:p>
          <a:p>
            <a:r>
              <a:rPr lang="en-US" sz="1600" b="1">
                <a:solidFill>
                  <a:schemeClr val="accent6"/>
                </a:solidFill>
              </a:rPr>
              <a:t>HLC tracking lib: Fast particle tracking and online model of the accelerator lattice</a:t>
            </a:r>
          </a:p>
          <a:p>
            <a:r>
              <a:rPr lang="en-US" sz="1600"/>
              <a:t>…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1CEA303-5E0E-4982-AE7A-B2F105385E96}"/>
              </a:ext>
            </a:extLst>
          </p:cNvPr>
          <p:cNvPicPr>
            <a:picLocks noGrp="1" noChangeAspect="1" noChangeArrowheads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6168" y="2777533"/>
            <a:ext cx="4067843" cy="3459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9F5C80-4298-44FB-B1D8-2DBB8D19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Control Tools and Architecture for the European XFEL Accelerator | Lars Fröhlich | 2024-06-19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48B49-9BE0-4577-916B-B89790A12AB4}"/>
              </a:ext>
            </a:extLst>
          </p:cNvPr>
          <p:cNvCxnSpPr>
            <a:cxnSpLocks/>
          </p:cNvCxnSpPr>
          <p:nvPr/>
        </p:nvCxnSpPr>
        <p:spPr>
          <a:xfrm>
            <a:off x="6168008" y="5229200"/>
            <a:ext cx="144016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1_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Serverlib Pt. 1</Template>
  <TotalTime>0</TotalTime>
  <Words>1511</Words>
  <Application>Microsoft Office PowerPoint</Application>
  <PresentationFormat>Widescreen</PresentationFormat>
  <Paragraphs>207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Consolas</vt:lpstr>
      <vt:lpstr>Times New Roman</vt:lpstr>
      <vt:lpstr>DESY</vt:lpstr>
      <vt:lpstr>1_DESY</vt:lpstr>
      <vt:lpstr>Control Tools and Architecture for the European XFEL Accelerator</vt:lpstr>
      <vt:lpstr>High-Level Controls: Team &amp; Scope</vt:lpstr>
      <vt:lpstr>Goal: Physical Parameters in the Control System</vt:lpstr>
      <vt:lpstr>Goal: Physical Parameters in the Control System</vt:lpstr>
      <vt:lpstr>Goal: Physical Parameters in the Control System</vt:lpstr>
      <vt:lpstr>Goal: Physical Parameters in the Control System</vt:lpstr>
      <vt:lpstr>Goal: Automatization</vt:lpstr>
      <vt:lpstr>Central Machine Configuration Database</vt:lpstr>
      <vt:lpstr>Beam Dynamics Codes #1/3: HLC Tracking Library</vt:lpstr>
      <vt:lpstr>Beam Dynamics Codes #2/3: Ocelot</vt:lpstr>
      <vt:lpstr>Beam Dynamics Codes #3/3: Optics Server</vt:lpstr>
      <vt:lpstr>The Virtual XFEL</vt:lpstr>
      <vt:lpstr>Identical Interfaces for Different Facilities</vt:lpstr>
      <vt:lpstr>Control System Architecture</vt:lpstr>
      <vt:lpstr>Virtual XFEL Physics Simulation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Undulator high-level controls</dc:title>
  <dc:creator>einweg42@outlook.com;Raimund Kammering;olaf.hensler@desy.de</dc:creator>
  <cp:lastModifiedBy>Froehlich, Lars</cp:lastModifiedBy>
  <cp:revision>365</cp:revision>
  <dcterms:created xsi:type="dcterms:W3CDTF">2020-10-26T10:07:25Z</dcterms:created>
  <dcterms:modified xsi:type="dcterms:W3CDTF">2024-06-19T09:05:40Z</dcterms:modified>
</cp:coreProperties>
</file>