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</p:sldMasterIdLst>
  <p:notesMasterIdLst>
    <p:notesMasterId r:id="rId10"/>
  </p:notesMasterIdLst>
  <p:sldIdLst>
    <p:sldId id="256" r:id="rId2"/>
    <p:sldId id="258" r:id="rId3"/>
    <p:sldId id="265" r:id="rId4"/>
    <p:sldId id="262" r:id="rId5"/>
    <p:sldId id="263" r:id="rId6"/>
    <p:sldId id="261" r:id="rId7"/>
    <p:sldId id="260" r:id="rId8"/>
    <p:sldId id="266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346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orient="horz" pos="1026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695" userDrawn="1">
          <p15:clr>
            <a:srgbClr val="A4A3A4"/>
          </p15:clr>
        </p15:guide>
        <p15:guide id="7" pos="69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703"/>
    <a:srgbClr val="132577"/>
    <a:srgbClr val="F4F4F4"/>
    <a:srgbClr val="D1D2D4"/>
    <a:srgbClr val="B7B9BA"/>
    <a:srgbClr val="AF007C"/>
    <a:srgbClr val="0098D4"/>
    <a:srgbClr val="51A026"/>
    <a:srgbClr val="FFDD00"/>
    <a:srgbClr val="F4A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3" autoAdjust="0"/>
    <p:restoredTop sz="94660"/>
  </p:normalViewPr>
  <p:slideViewPr>
    <p:cSldViewPr showGuides="1">
      <p:cViewPr varScale="1">
        <p:scale>
          <a:sx n="116" d="100"/>
          <a:sy n="116" d="100"/>
        </p:scale>
        <p:origin x="216" y="416"/>
      </p:cViewPr>
      <p:guideLst>
        <p:guide orient="horz" pos="2160"/>
        <p:guide orient="horz" pos="346"/>
        <p:guide orient="horz" pos="3974"/>
        <p:guide orient="horz" pos="1026"/>
        <p:guide pos="3840"/>
        <p:guide pos="695"/>
        <p:guide pos="698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0E798-53FF-4C51-A981-953463752515}" type="datetimeFigureOut">
              <a:rPr lang="fr-FR" smtClean="0"/>
              <a:pPr/>
              <a:t>11/06/2024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6CD8F-B7ED-4A05-9FB1-A01CC0EF02C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08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4" descr="logo_couv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55440" y="1484784"/>
            <a:ext cx="9061347" cy="3600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969600" y="126000"/>
            <a:ext cx="10982400" cy="496800"/>
          </a:xfrm>
          <a:solidFill>
            <a:schemeClr val="accent1"/>
          </a:solidFill>
        </p:spPr>
        <p:txBody>
          <a:bodyPr lIns="108000" tIns="0" rIns="108000" anchor="ctr" anchorCtr="0"/>
          <a:lstStyle>
            <a:lvl1pPr>
              <a:lnSpc>
                <a:spcPct val="85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4468800" y="1098000"/>
            <a:ext cx="7483200" cy="4563248"/>
          </a:xfrm>
          <a:solidFill>
            <a:srgbClr val="4E5B99"/>
          </a:solidFill>
        </p:spPr>
        <p:txBody>
          <a:bodyPr lIns="216000" tIns="252000"/>
          <a:lstStyle>
            <a:lvl1pPr marL="0" indent="0">
              <a:spcAft>
                <a:spcPts val="300"/>
              </a:spcAft>
              <a:buFont typeface="Arial" pitchFamily="34" charset="0"/>
              <a:buNone/>
              <a:defRPr sz="2800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spcAft>
                <a:spcPts val="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 sz="225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SzPct val="80000"/>
              <a:buNone/>
              <a:defRPr sz="1750">
                <a:solidFill>
                  <a:schemeClr val="bg1"/>
                </a:solidFill>
              </a:defRPr>
            </a:lvl4pPr>
            <a:lvl5pPr marL="0" indent="0">
              <a:lnSpc>
                <a:spcPct val="80000"/>
              </a:lnSpc>
              <a:spcAft>
                <a:spcPts val="0"/>
              </a:spcAft>
              <a:buNone/>
              <a:defRPr sz="15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969600" y="1098000"/>
            <a:ext cx="3432000" cy="4563248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l Collaboration Status l 21st June 2024 l S.Liuzzo et al.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970251" y="764704"/>
            <a:ext cx="10982400" cy="5400000"/>
          </a:xfrm>
        </p:spPr>
        <p:txBody>
          <a:bodyPr/>
          <a:lstStyle>
            <a:lvl1pPr>
              <a:defRPr baseline="0"/>
            </a:lvl1pPr>
            <a:lvl2pPr>
              <a:defRPr>
                <a:solidFill>
                  <a:schemeClr val="tx1"/>
                </a:solidFill>
              </a:defRPr>
            </a:lvl2pPr>
            <a:lvl4pPr>
              <a:spcBef>
                <a:spcPts val="0"/>
              </a:spcBef>
              <a:spcAft>
                <a:spcPts val="300"/>
              </a:spcAft>
              <a:buSzPct val="80000"/>
              <a:defRPr/>
            </a:lvl4pPr>
            <a:lvl5pPr>
              <a:spcAft>
                <a:spcPts val="3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Collaboration Status l 21st June 2024 l S.Liuzzo et al.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importing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 Collaboration Status l 21st June 2024 l S.Liuzzo et al.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959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ESRF COLOUR PALETTE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 Collaboration Status l 21st June 2024 l S.Liuzzo et al.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2334965" y="1016733"/>
            <a:ext cx="7073403" cy="4780955"/>
            <a:chOff x="977503" y="761588"/>
            <a:chExt cx="6421177" cy="4780955"/>
          </a:xfrm>
        </p:grpSpPr>
        <p:sp>
          <p:nvSpPr>
            <p:cNvPr id="6" name="Oval 5"/>
            <p:cNvSpPr/>
            <p:nvPr/>
          </p:nvSpPr>
          <p:spPr>
            <a:xfrm>
              <a:off x="2803893" y="1812730"/>
              <a:ext cx="2628292" cy="26282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7" name="Oval 6"/>
            <p:cNvSpPr/>
            <p:nvPr/>
          </p:nvSpPr>
          <p:spPr>
            <a:xfrm>
              <a:off x="4175956" y="1016392"/>
              <a:ext cx="576404" cy="576404"/>
            </a:xfrm>
            <a:prstGeom prst="ellipse">
              <a:avLst/>
            </a:prstGeom>
            <a:solidFill>
              <a:srgbClr val="ED77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8" name="Oval 7"/>
            <p:cNvSpPr/>
            <p:nvPr/>
          </p:nvSpPr>
          <p:spPr>
            <a:xfrm>
              <a:off x="5003708" y="1393465"/>
              <a:ext cx="576404" cy="576404"/>
            </a:xfrm>
            <a:prstGeom prst="ellipse">
              <a:avLst/>
            </a:prstGeom>
            <a:solidFill>
              <a:srgbClr val="F4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9" name="Oval 8"/>
            <p:cNvSpPr/>
            <p:nvPr/>
          </p:nvSpPr>
          <p:spPr>
            <a:xfrm>
              <a:off x="5507764" y="1980062"/>
              <a:ext cx="576404" cy="576404"/>
            </a:xfrm>
            <a:prstGeom prst="ellipse">
              <a:avLst/>
            </a:prstGeom>
            <a:solidFill>
              <a:srgbClr val="FFD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0" name="Oval 9"/>
            <p:cNvSpPr/>
            <p:nvPr/>
          </p:nvSpPr>
          <p:spPr>
            <a:xfrm>
              <a:off x="5688124" y="2740535"/>
              <a:ext cx="576404" cy="576404"/>
            </a:xfrm>
            <a:prstGeom prst="ellipse">
              <a:avLst/>
            </a:prstGeom>
            <a:solidFill>
              <a:srgbClr val="51A0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1" name="Oval 10"/>
            <p:cNvSpPr/>
            <p:nvPr/>
          </p:nvSpPr>
          <p:spPr>
            <a:xfrm>
              <a:off x="5580282" y="3501008"/>
              <a:ext cx="576404" cy="576404"/>
            </a:xfrm>
            <a:prstGeom prst="ellipse">
              <a:avLst/>
            </a:prstGeom>
            <a:solidFill>
              <a:srgbClr val="0098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2" name="Oval 11"/>
            <p:cNvSpPr/>
            <p:nvPr/>
          </p:nvSpPr>
          <p:spPr>
            <a:xfrm>
              <a:off x="5148064" y="4169035"/>
              <a:ext cx="576404" cy="576404"/>
            </a:xfrm>
            <a:prstGeom prst="ellipse">
              <a:avLst/>
            </a:prstGeom>
            <a:solidFill>
              <a:srgbClr val="AF00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3" name="Oval 12"/>
            <p:cNvSpPr/>
            <p:nvPr/>
          </p:nvSpPr>
          <p:spPr>
            <a:xfrm>
              <a:off x="2367594" y="1709154"/>
              <a:ext cx="576404" cy="576404"/>
            </a:xfrm>
            <a:prstGeom prst="ellipse">
              <a:avLst/>
            </a:prstGeom>
            <a:solidFill>
              <a:srgbClr val="132577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4" name="Oval 13"/>
            <p:cNvSpPr/>
            <p:nvPr/>
          </p:nvSpPr>
          <p:spPr>
            <a:xfrm>
              <a:off x="2079392" y="2433493"/>
              <a:ext cx="576404" cy="576404"/>
            </a:xfrm>
            <a:prstGeom prst="ellipse">
              <a:avLst/>
            </a:prstGeom>
            <a:solidFill>
              <a:srgbClr val="132577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5" name="Oval 14"/>
            <p:cNvSpPr/>
            <p:nvPr/>
          </p:nvSpPr>
          <p:spPr>
            <a:xfrm>
              <a:off x="3491370" y="4689140"/>
              <a:ext cx="576404" cy="576404"/>
            </a:xfrm>
            <a:prstGeom prst="ellipse">
              <a:avLst/>
            </a:prstGeom>
            <a:solidFill>
              <a:srgbClr val="B7B9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6" name="Oval 15"/>
            <p:cNvSpPr/>
            <p:nvPr/>
          </p:nvSpPr>
          <p:spPr>
            <a:xfrm>
              <a:off x="2706262" y="4329100"/>
              <a:ext cx="576404" cy="576404"/>
            </a:xfrm>
            <a:prstGeom prst="ellipse">
              <a:avLst/>
            </a:prstGeom>
            <a:solidFill>
              <a:srgbClr val="D1D2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7" name="Oval 16"/>
            <p:cNvSpPr/>
            <p:nvPr/>
          </p:nvSpPr>
          <p:spPr>
            <a:xfrm>
              <a:off x="2113415" y="3746995"/>
              <a:ext cx="576404" cy="576404"/>
            </a:xfrm>
            <a:prstGeom prst="ellipse">
              <a:avLst/>
            </a:prstGeom>
            <a:solidFill>
              <a:srgbClr val="F4F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45461" y="3053707"/>
              <a:ext cx="12609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solidFill>
                    <a:schemeClr val="bg1"/>
                  </a:solidFill>
                </a:rPr>
                <a:t>R019G037B119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339537" y="761588"/>
              <a:ext cx="12609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R237G119B003</a:t>
              </a:r>
              <a:endParaRPr lang="en-GB" sz="1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273712" y="1162931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R244G163B000</a:t>
              </a:r>
              <a:endParaRPr lang="en-GB" sz="12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95966" y="1756869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R255G221B000</a:t>
              </a:r>
              <a:endParaRPr lang="en-GB" sz="12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84168" y="2570541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R081G160B038</a:t>
              </a:r>
              <a:endParaRPr lang="en-GB" sz="12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84168" y="3409385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R000G152B212</a:t>
              </a:r>
              <a:endParaRPr lang="en-GB" sz="12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677172" y="4159448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R175G000B124</a:t>
              </a:r>
              <a:endParaRPr lang="en-GB" sz="12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12568" y="1497250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ESRF </a:t>
              </a:r>
              <a:r>
                <a:rPr lang="fr-FR" sz="1200" dirty="0" err="1"/>
                <a:t>blue</a:t>
              </a:r>
              <a:r>
                <a:rPr lang="fr-FR" sz="1200" dirty="0"/>
                <a:t> 75%</a:t>
              </a:r>
              <a:endParaRPr lang="en-GB" sz="1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77503" y="2279467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ESRF </a:t>
              </a:r>
              <a:r>
                <a:rPr lang="fr-FR" sz="1200" dirty="0" err="1"/>
                <a:t>blue</a:t>
              </a:r>
              <a:r>
                <a:rPr lang="fr-FR" sz="1200" dirty="0"/>
                <a:t> 50%</a:t>
              </a:r>
              <a:endParaRPr lang="en-GB" sz="12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878263" y="5265544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R183G185B186</a:t>
              </a:r>
              <a:endParaRPr lang="en-GB" sz="12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68154" y="4899336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R209G210B212</a:t>
              </a:r>
              <a:endParaRPr lang="en-GB" sz="12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38010" y="4311927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R244G244B244</a:t>
              </a:r>
              <a:endParaRPr lang="en-GB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74857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logo_text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552000" y="6210000"/>
            <a:ext cx="2634592" cy="64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969600" y="126000"/>
            <a:ext cx="10982400" cy="496800"/>
          </a:xfrm>
          <a:prstGeom prst="rect">
            <a:avLst/>
          </a:prstGeom>
          <a:solidFill>
            <a:schemeClr val="accent1"/>
          </a:solidFill>
        </p:spPr>
        <p:txBody>
          <a:bodyPr vert="horz" lIns="72000" tIns="0" rIns="72000" bIns="0" rtlCol="0" anchor="ctr" anchorCtr="0">
            <a:noAutofit/>
          </a:bodyPr>
          <a:lstStyle/>
          <a:p>
            <a:r>
              <a:rPr lang="fr-FR" dirty="0"/>
              <a:t>CLICK TO MODIFY THE STYLE OF THE TITLE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969600" y="764704"/>
            <a:ext cx="10982400" cy="54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dirty="0"/>
              <a:t>Click to </a:t>
            </a:r>
            <a:r>
              <a:rPr lang="fr-FR" dirty="0" err="1"/>
              <a:t>modify</a:t>
            </a:r>
            <a:r>
              <a:rPr lang="fr-FR" dirty="0"/>
              <a:t> </a:t>
            </a:r>
            <a:r>
              <a:rPr lang="fr-FR" dirty="0" err="1"/>
              <a:t>attributes</a:t>
            </a:r>
            <a:endParaRPr lang="fr-FR" dirty="0"/>
          </a:p>
          <a:p>
            <a:pPr lvl="1"/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959429" y="6483350"/>
            <a:ext cx="8160000" cy="21248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 b="1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l Collaboration Status l 21st June 2024 l S.Liuzzo et al.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239350" y="6483438"/>
            <a:ext cx="551412" cy="2124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 b="1">
                <a:solidFill>
                  <a:schemeClr val="tx2"/>
                </a:solidFill>
              </a:defRPr>
            </a:lvl1pPr>
          </a:lstStyle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40000" y="126000"/>
            <a:ext cx="662400" cy="49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10" name="Image 8" descr="logo_texte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9552000" y="6210000"/>
            <a:ext cx="2634592" cy="64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240000" y="126000"/>
            <a:ext cx="662400" cy="49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1" r:id="rId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16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000"/>
        </a:spcAft>
        <a:buFont typeface="Arial" pitchFamily="34" charset="0"/>
        <a:buNone/>
        <a:defRPr sz="1800" b="1" kern="1200" baseline="0">
          <a:solidFill>
            <a:schemeClr val="accent6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1500"/>
        </a:spcAft>
        <a:buFont typeface="Arial" pitchFamily="34" charset="0"/>
        <a:buNone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5000"/>
        </a:lnSpc>
        <a:spcBef>
          <a:spcPts val="0"/>
        </a:spcBef>
        <a:spcAft>
          <a:spcPts val="500"/>
        </a:spcAft>
        <a:buFont typeface="Arial" pitchFamily="34" charset="0"/>
        <a:buNone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357188" indent="-174625" algn="l" defTabSz="9144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Clr>
          <a:schemeClr val="accent6"/>
        </a:buClr>
        <a:buFont typeface="Wingdings" pitchFamily="2" charset="2"/>
        <a:buChar char="l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62050" indent="-174625" algn="l" defTabSz="914400" rtl="0" eaLnBrk="1" latinLnBrk="0" hangingPunct="1">
        <a:spcBef>
          <a:spcPts val="0"/>
        </a:spcBef>
        <a:spcAft>
          <a:spcPts val="600"/>
        </a:spcAft>
        <a:buClr>
          <a:schemeClr val="accent6"/>
        </a:buClr>
        <a:buFont typeface="ITCOfficinaSans LT Book" pitchFamily="2" charset="0"/>
        <a:buChar char="&gt;"/>
        <a:defRPr sz="12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84" userDrawn="1">
          <p15:clr>
            <a:srgbClr val="F26B43"/>
          </p15:clr>
        </p15:guide>
        <p15:guide id="2" pos="151" userDrawn="1">
          <p15:clr>
            <a:srgbClr val="F26B43"/>
          </p15:clr>
        </p15:guide>
        <p15:guide id="3" orient="horz" pos="482" userDrawn="1">
          <p15:clr>
            <a:srgbClr val="F26B43"/>
          </p15:clr>
        </p15:guide>
        <p15:guide id="4" pos="604" userDrawn="1">
          <p15:clr>
            <a:srgbClr val="F26B43"/>
          </p15:clr>
        </p15:guide>
        <p15:guide id="5" pos="75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269BBE-80C7-0847-98BB-0ED72BF655C6}"/>
              </a:ext>
            </a:extLst>
          </p:cNvPr>
          <p:cNvSpPr txBox="1"/>
          <p:nvPr/>
        </p:nvSpPr>
        <p:spPr>
          <a:xfrm>
            <a:off x="3656581" y="4077072"/>
            <a:ext cx="51219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python accelerator middle layer / digital twin </a:t>
            </a:r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Collaboration and project status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2DA24D-0B26-3342-B7BC-D59C3AAAE369}"/>
              </a:ext>
            </a:extLst>
          </p:cNvPr>
          <p:cNvSpPr txBox="1"/>
          <p:nvPr/>
        </p:nvSpPr>
        <p:spPr>
          <a:xfrm>
            <a:off x="2932024" y="6309320"/>
            <a:ext cx="6571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Accelerator Middle Layer Workshop, Hamburg, 21st June 2024</a:t>
            </a:r>
          </a:p>
        </p:txBody>
      </p:sp>
    </p:spTree>
    <p:extLst>
      <p:ext uri="{BB962C8B-B14F-4D97-AF65-F5344CB8AC3E}">
        <p14:creationId xmlns:p14="http://schemas.microsoft.com/office/powerpoint/2010/main" val="456492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E3CA6-768F-DF40-A30D-40B5AEE3C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of the collaboration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A8D4D-87B8-4842-B7EA-83297A6E4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251" y="821630"/>
            <a:ext cx="10982400" cy="5400000"/>
          </a:xfrm>
        </p:spPr>
        <p:txBody>
          <a:bodyPr/>
          <a:lstStyle/>
          <a:p>
            <a:r>
              <a:rPr lang="en-US" dirty="0"/>
              <a:t>Labs involved:</a:t>
            </a:r>
          </a:p>
          <a:p>
            <a:r>
              <a:rPr lang="fr-FR" b="0" dirty="0"/>
              <a:t>ESRF, HZB, </a:t>
            </a:r>
            <a:r>
              <a:rPr lang="fr-FR" b="0" dirty="0" err="1"/>
              <a:t>Diamond</a:t>
            </a:r>
            <a:r>
              <a:rPr lang="fr-FR" b="0" dirty="0"/>
              <a:t>, Alba, K4GSR, NSLS-II (BNL), DESY, LBNL, PSI, </a:t>
            </a:r>
            <a:r>
              <a:rPr lang="fr-FR" b="0" dirty="0" err="1"/>
              <a:t>Sesame</a:t>
            </a:r>
            <a:r>
              <a:rPr lang="fr-FR" b="0" dirty="0"/>
              <a:t>, </a:t>
            </a:r>
            <a:r>
              <a:rPr lang="fr-FR" b="0" dirty="0" err="1"/>
              <a:t>Elettra</a:t>
            </a:r>
            <a:r>
              <a:rPr lang="fr-FR" b="0" dirty="0"/>
              <a:t>, SLAC, Soleil, IHEPS, CLS, MAX-IV, </a:t>
            </a:r>
            <a:r>
              <a:rPr lang="fr-FR" b="0" dirty="0" err="1"/>
              <a:t>IJClab</a:t>
            </a:r>
            <a:r>
              <a:rPr lang="fr-FR" b="0" dirty="0"/>
              <a:t>, Solaris, CERN, KIT, ANSTO, </a:t>
            </a:r>
            <a:r>
              <a:rPr lang="fr-FR" b="0" dirty="0" err="1"/>
              <a:t>Radiasoft</a:t>
            </a:r>
            <a:endParaRPr lang="fr-FR" b="0" dirty="0"/>
          </a:p>
          <a:p>
            <a:r>
              <a:rPr lang="fr-FR" b="0" dirty="0" err="1"/>
              <a:t>Other</a:t>
            </a:r>
            <a:r>
              <a:rPr lang="fr-FR" b="0" dirty="0"/>
              <a:t> institutes to contact:</a:t>
            </a:r>
            <a:endParaRPr lang="fr-FR" dirty="0"/>
          </a:p>
          <a:p>
            <a:r>
              <a:rPr lang="fr-FR" b="0" dirty="0" err="1"/>
              <a:t>EuXFEL</a:t>
            </a:r>
            <a:r>
              <a:rPr lang="fr-FR" b="0" dirty="0"/>
              <a:t>, </a:t>
            </a:r>
            <a:r>
              <a:rPr lang="fr-FR" b="0" dirty="0" err="1"/>
              <a:t>Brazilian</a:t>
            </a:r>
            <a:r>
              <a:rPr lang="fr-FR" b="0" dirty="0"/>
              <a:t> light source, etc. …</a:t>
            </a:r>
            <a:endParaRPr lang="en-US" dirty="0"/>
          </a:p>
          <a:p>
            <a:r>
              <a:rPr lang="en-US" dirty="0"/>
              <a:t>Status: informal collaboration. Shared brainstorming document with common intentions. </a:t>
            </a:r>
          </a:p>
          <a:p>
            <a:r>
              <a:rPr lang="en-US" dirty="0"/>
              <a:t>Looking for funds!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1224E8-80EC-0049-89DB-2F7B11720E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D430B7-9265-6B49-A098-DD7F2CB4DC2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Collaboration Status l 21st June 2024 l S.Liuzzo et al.</a:t>
            </a:r>
            <a:endParaRPr lang="fr-F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64E7D4-6A4C-8D40-8C33-77697FE787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3075"/>
            <a:ext cx="12192000" cy="240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6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4408CA56-B053-E044-BDBB-00DF21363EA3}"/>
              </a:ext>
            </a:extLst>
          </p:cNvPr>
          <p:cNvGrpSpPr/>
          <p:nvPr/>
        </p:nvGrpSpPr>
        <p:grpSpPr>
          <a:xfrm>
            <a:off x="1775520" y="116632"/>
            <a:ext cx="9007261" cy="6651089"/>
            <a:chOff x="2091045" y="115712"/>
            <a:chExt cx="9007261" cy="6651089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EDBAFDD6-7589-0C4B-81B8-12C6EC640A7E}"/>
                </a:ext>
              </a:extLst>
            </p:cNvPr>
            <p:cNvCxnSpPr>
              <a:cxnSpLocks/>
              <a:stCxn id="65" idx="2"/>
              <a:endCxn id="47" idx="0"/>
            </p:cNvCxnSpPr>
            <p:nvPr/>
          </p:nvCxnSpPr>
          <p:spPr>
            <a:xfrm>
              <a:off x="10075564" y="392095"/>
              <a:ext cx="26261" cy="5769110"/>
            </a:xfrm>
            <a:prstGeom prst="line">
              <a:avLst/>
            </a:prstGeom>
            <a:ln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CC0531D-C9CB-3945-8597-D03F2CCC9446}"/>
                </a:ext>
              </a:extLst>
            </p:cNvPr>
            <p:cNvCxnSpPr>
              <a:cxnSpLocks/>
              <a:stCxn id="69" idx="2"/>
              <a:endCxn id="56" idx="0"/>
            </p:cNvCxnSpPr>
            <p:nvPr/>
          </p:nvCxnSpPr>
          <p:spPr>
            <a:xfrm flipH="1">
              <a:off x="2870369" y="392095"/>
              <a:ext cx="19996" cy="5773209"/>
            </a:xfrm>
            <a:prstGeom prst="line">
              <a:avLst/>
            </a:prstGeom>
            <a:ln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D07BD3AD-B781-BE4E-A012-3F60B851F790}"/>
                </a:ext>
              </a:extLst>
            </p:cNvPr>
            <p:cNvCxnSpPr>
              <a:cxnSpLocks/>
              <a:stCxn id="48" idx="2"/>
              <a:endCxn id="55" idx="0"/>
            </p:cNvCxnSpPr>
            <p:nvPr/>
          </p:nvCxnSpPr>
          <p:spPr>
            <a:xfrm>
              <a:off x="5058743" y="375550"/>
              <a:ext cx="50601" cy="5789754"/>
            </a:xfrm>
            <a:prstGeom prst="line">
              <a:avLst/>
            </a:prstGeom>
            <a:ln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66B1D3D-92C5-A941-92D3-24412A329C43}"/>
                </a:ext>
              </a:extLst>
            </p:cNvPr>
            <p:cNvCxnSpPr>
              <a:cxnSpLocks/>
              <a:stCxn id="86" idx="2"/>
              <a:endCxn id="50" idx="0"/>
            </p:cNvCxnSpPr>
            <p:nvPr/>
          </p:nvCxnSpPr>
          <p:spPr>
            <a:xfrm flipH="1">
              <a:off x="7485853" y="397055"/>
              <a:ext cx="10808" cy="5768249"/>
            </a:xfrm>
            <a:prstGeom prst="line">
              <a:avLst/>
            </a:prstGeom>
            <a:ln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CFE761E-B97A-9143-88C2-21D35958525D}"/>
                </a:ext>
              </a:extLst>
            </p:cNvPr>
            <p:cNvSpPr txBox="1"/>
            <p:nvPr/>
          </p:nvSpPr>
          <p:spPr>
            <a:xfrm>
              <a:off x="9078801" y="541189"/>
              <a:ext cx="2019505" cy="27699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operation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DDC1E69-4896-154A-B23F-DFA464F6B6E0}"/>
                </a:ext>
              </a:extLst>
            </p:cNvPr>
            <p:cNvSpPr txBox="1"/>
            <p:nvPr/>
          </p:nvSpPr>
          <p:spPr>
            <a:xfrm>
              <a:off x="9052821" y="4837077"/>
              <a:ext cx="2019504" cy="25391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050" b="1" dirty="0"/>
                <a:t>Real accelerator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46237F5-EC7C-BD4D-947F-BA515157F825}"/>
                </a:ext>
              </a:extLst>
            </p:cNvPr>
            <p:cNvSpPr txBox="1"/>
            <p:nvPr/>
          </p:nvSpPr>
          <p:spPr>
            <a:xfrm>
              <a:off x="9681725" y="6161205"/>
              <a:ext cx="840199" cy="26393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tx1"/>
                  </a:solidFill>
                </a:rPr>
                <a:t>Measured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6CB0212-6F89-B845-81F1-DCB8BFE9DF24}"/>
                </a:ext>
              </a:extLst>
            </p:cNvPr>
            <p:cNvSpPr txBox="1"/>
            <p:nvPr/>
          </p:nvSpPr>
          <p:spPr>
            <a:xfrm>
              <a:off x="9052821" y="4091567"/>
              <a:ext cx="2019504" cy="25391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</a:rPr>
                <a:t>Automated Commissioning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FC36E01-2F5E-E240-8EF3-6213D09D7C67}"/>
                </a:ext>
              </a:extLst>
            </p:cNvPr>
            <p:cNvSpPr txBox="1"/>
            <p:nvPr/>
          </p:nvSpPr>
          <p:spPr>
            <a:xfrm>
              <a:off x="9052821" y="1359781"/>
              <a:ext cx="2019504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</a:rPr>
                <a:t>Middle layer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2F92BA5-3494-DE4C-97ED-6C5A589339E3}"/>
                </a:ext>
              </a:extLst>
            </p:cNvPr>
            <p:cNvSpPr txBox="1"/>
            <p:nvPr/>
          </p:nvSpPr>
          <p:spPr>
            <a:xfrm>
              <a:off x="2146189" y="518813"/>
              <a:ext cx="1443024" cy="27699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b="1" dirty="0"/>
                <a:t>com. simulations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798C3FA-BEB1-AA41-80A6-1D10C0112AA0}"/>
                </a:ext>
              </a:extLst>
            </p:cNvPr>
            <p:cNvSpPr txBox="1"/>
            <p:nvPr/>
          </p:nvSpPr>
          <p:spPr>
            <a:xfrm>
              <a:off x="2123694" y="5512142"/>
              <a:ext cx="1561646" cy="25391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050" b="1" dirty="0">
                  <a:solidFill>
                    <a:schemeClr val="tx1"/>
                  </a:solidFill>
                </a:rPr>
                <a:t>N Lattices with errors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82C104C-EF1E-DF42-9E9C-72068EBF82DE}"/>
                </a:ext>
              </a:extLst>
            </p:cNvPr>
            <p:cNvSpPr txBox="1"/>
            <p:nvPr/>
          </p:nvSpPr>
          <p:spPr>
            <a:xfrm>
              <a:off x="2091045" y="4115116"/>
              <a:ext cx="1758379" cy="24622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Commissioning sequence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6B2A2AF-5A78-C94C-9C63-ED17EC3CE029}"/>
                </a:ext>
              </a:extLst>
            </p:cNvPr>
            <p:cNvSpPr txBox="1"/>
            <p:nvPr/>
          </p:nvSpPr>
          <p:spPr>
            <a:xfrm>
              <a:off x="2449581" y="6165304"/>
              <a:ext cx="841575" cy="26393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tx1"/>
                  </a:solidFill>
                </a:rPr>
                <a:t>Simulated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F45CACD-B72F-EA49-A28E-34C36A25D7C2}"/>
                </a:ext>
              </a:extLst>
            </p:cNvPr>
            <p:cNvSpPr txBox="1"/>
            <p:nvPr/>
          </p:nvSpPr>
          <p:spPr>
            <a:xfrm>
              <a:off x="2091045" y="3714518"/>
              <a:ext cx="1758379" cy="253916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/>
                <a:t>OPEN FAIR DATA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C51EA9F-FABF-B742-99BE-4139598F1CCF}"/>
                </a:ext>
              </a:extLst>
            </p:cNvPr>
            <p:cNvSpPr txBox="1"/>
            <p:nvPr/>
          </p:nvSpPr>
          <p:spPr>
            <a:xfrm>
              <a:off x="2619508" y="5806096"/>
              <a:ext cx="521297" cy="25391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050" b="1" dirty="0" err="1">
                  <a:solidFill>
                    <a:schemeClr val="tx1"/>
                  </a:solidFill>
                </a:rPr>
                <a:t>pyAT</a:t>
              </a:r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EACECB8-2C29-444E-9857-4C8B919F59E1}"/>
                </a:ext>
              </a:extLst>
            </p:cNvPr>
            <p:cNvSpPr txBox="1"/>
            <p:nvPr/>
          </p:nvSpPr>
          <p:spPr>
            <a:xfrm>
              <a:off x="2123694" y="130485"/>
              <a:ext cx="1533341" cy="26161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/>
                <a:t>Large statistics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CDFC0195-A082-5A4F-800D-B49F7D1A6B97}"/>
                </a:ext>
              </a:extLst>
            </p:cNvPr>
            <p:cNvSpPr txBox="1"/>
            <p:nvPr/>
          </p:nvSpPr>
          <p:spPr>
            <a:xfrm>
              <a:off x="9052821" y="980163"/>
              <a:ext cx="2019504" cy="2539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/>
                <a:t>User interfaces 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008B37F-6255-624A-A448-6DF82F597C59}"/>
                </a:ext>
              </a:extLst>
            </p:cNvPr>
            <p:cNvSpPr txBox="1"/>
            <p:nvPr/>
          </p:nvSpPr>
          <p:spPr>
            <a:xfrm>
              <a:off x="9052822" y="3698220"/>
              <a:ext cx="2019503" cy="253916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/>
                <a:t>OPEN FAIR DATA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B7CD521-B05B-3946-AF09-70C78FE2F952}"/>
                </a:ext>
              </a:extLst>
            </p:cNvPr>
            <p:cNvSpPr txBox="1"/>
            <p:nvPr/>
          </p:nvSpPr>
          <p:spPr>
            <a:xfrm>
              <a:off x="9052821" y="130485"/>
              <a:ext cx="2045485" cy="26161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/>
                <a:t>Accelerator operation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E9E3DAE-9F7F-6748-AA30-AC6507344EEB}"/>
                </a:ext>
              </a:extLst>
            </p:cNvPr>
            <p:cNvGrpSpPr/>
            <p:nvPr/>
          </p:nvGrpSpPr>
          <p:grpSpPr>
            <a:xfrm>
              <a:off x="2091045" y="2482376"/>
              <a:ext cx="8981280" cy="1076949"/>
              <a:chOff x="1753345" y="2467216"/>
              <a:chExt cx="9574450" cy="1148076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E853444-A552-CC47-A4F9-052D533D36BB}"/>
                  </a:ext>
                </a:extLst>
              </p:cNvPr>
              <p:cNvSpPr/>
              <p:nvPr/>
            </p:nvSpPr>
            <p:spPr>
              <a:xfrm>
                <a:off x="1753345" y="2467216"/>
                <a:ext cx="9574450" cy="1148076"/>
              </a:xfrm>
              <a:prstGeom prst="rect">
                <a:avLst/>
              </a:prstGeom>
              <a:solidFill>
                <a:schemeClr val="accent6">
                  <a:alpha val="47000"/>
                </a:schemeClr>
              </a:solidFill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AC326D9-4CB9-2740-81CC-BE06BC83DBEC}"/>
                  </a:ext>
                </a:extLst>
              </p:cNvPr>
              <p:cNvSpPr txBox="1"/>
              <p:nvPr/>
            </p:nvSpPr>
            <p:spPr>
              <a:xfrm rot="16200000">
                <a:off x="1579346" y="2941967"/>
                <a:ext cx="888957" cy="27068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050" b="1" dirty="0"/>
                  <a:t>Threading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D83BBF5-8085-F442-A473-955BF20C3E6A}"/>
                  </a:ext>
                </a:extLst>
              </p:cNvPr>
              <p:cNvSpPr txBox="1"/>
              <p:nvPr/>
            </p:nvSpPr>
            <p:spPr>
              <a:xfrm rot="16200000">
                <a:off x="2069054" y="3109361"/>
                <a:ext cx="538637" cy="27068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050" b="1" dirty="0"/>
                  <a:t>Orbit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BBFAB39-40B3-FB48-9A81-D8EE4ED3A7A9}"/>
                  </a:ext>
                </a:extLst>
              </p:cNvPr>
              <p:cNvSpPr txBox="1"/>
              <p:nvPr/>
            </p:nvSpPr>
            <p:spPr>
              <a:xfrm rot="16200000">
                <a:off x="2398034" y="3122676"/>
                <a:ext cx="509587" cy="27068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050" b="1" dirty="0"/>
                  <a:t>BBA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4746672-F15E-1248-B26E-ECF3E53D8C4B}"/>
                  </a:ext>
                </a:extLst>
              </p:cNvPr>
              <p:cNvSpPr txBox="1"/>
              <p:nvPr/>
            </p:nvSpPr>
            <p:spPr>
              <a:xfrm rot="16174480">
                <a:off x="2668439" y="3082624"/>
                <a:ext cx="610410" cy="27068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050" b="1" dirty="0"/>
                  <a:t>LOCO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F746930-FD83-5F40-A40D-6840F947E037}"/>
                  </a:ext>
                </a:extLst>
              </p:cNvPr>
              <p:cNvSpPr txBox="1"/>
              <p:nvPr/>
            </p:nvSpPr>
            <p:spPr>
              <a:xfrm rot="16200000">
                <a:off x="3708747" y="3142701"/>
                <a:ext cx="458320" cy="27068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050" b="1" dirty="0" err="1"/>
                  <a:t>TbT</a:t>
                </a:r>
                <a:endParaRPr lang="en-US" sz="1050" b="1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9C170E3-F68E-3B42-8AB3-4DFFCAEF324D}"/>
                  </a:ext>
                </a:extLst>
              </p:cNvPr>
              <p:cNvSpPr txBox="1"/>
              <p:nvPr/>
            </p:nvSpPr>
            <p:spPr>
              <a:xfrm rot="16200000">
                <a:off x="3097828" y="3181918"/>
                <a:ext cx="388256" cy="27068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050" b="1" dirty="0"/>
                  <a:t>RF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6F2FB9C-2F04-FF48-9A34-F754F2C2474D}"/>
                  </a:ext>
                </a:extLst>
              </p:cNvPr>
              <p:cNvSpPr txBox="1"/>
              <p:nvPr/>
            </p:nvSpPr>
            <p:spPr>
              <a:xfrm rot="16200000">
                <a:off x="3357191" y="3103428"/>
                <a:ext cx="538637" cy="27068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050" b="1" dirty="0"/>
                  <a:t>Tune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CC5AEEA-83FE-694D-A1B2-308A62FDF036}"/>
                  </a:ext>
                </a:extLst>
              </p:cNvPr>
              <p:cNvSpPr txBox="1"/>
              <p:nvPr/>
            </p:nvSpPr>
            <p:spPr>
              <a:xfrm rot="16200000">
                <a:off x="8675547" y="3109360"/>
                <a:ext cx="483952" cy="27068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050" b="1" dirty="0"/>
                  <a:t>etc..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93E3D75-DA14-E84D-9F9A-128AE154798E}"/>
                  </a:ext>
                </a:extLst>
              </p:cNvPr>
              <p:cNvSpPr txBox="1"/>
              <p:nvPr/>
            </p:nvSpPr>
            <p:spPr>
              <a:xfrm rot="16200000">
                <a:off x="3921986" y="3026206"/>
                <a:ext cx="740284" cy="27068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050" b="1" dirty="0"/>
                  <a:t>Chroma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C5AC454-64D9-3B49-B8D9-49DDDE462E99}"/>
                  </a:ext>
                </a:extLst>
              </p:cNvPr>
              <p:cNvSpPr txBox="1"/>
              <p:nvPr/>
            </p:nvSpPr>
            <p:spPr>
              <a:xfrm rot="16200000">
                <a:off x="4435534" y="3178560"/>
                <a:ext cx="405344" cy="27068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050" b="1" dirty="0"/>
                  <a:t>DA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A72DDAF-A457-F747-BBE0-E12B581FDAB7}"/>
                  </a:ext>
                </a:extLst>
              </p:cNvPr>
              <p:cNvSpPr txBox="1"/>
              <p:nvPr/>
            </p:nvSpPr>
            <p:spPr>
              <a:xfrm rot="16200000">
                <a:off x="4926093" y="2995006"/>
                <a:ext cx="784715" cy="27068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050" b="1" dirty="0"/>
                  <a:t>injection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A9F28D0-68E8-174A-954D-1ECF546A2C70}"/>
                  </a:ext>
                </a:extLst>
              </p:cNvPr>
              <p:cNvSpPr txBox="1"/>
              <p:nvPr/>
            </p:nvSpPr>
            <p:spPr>
              <a:xfrm rot="16200000">
                <a:off x="4474787" y="2890391"/>
                <a:ext cx="976108" cy="27068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050" b="1" dirty="0"/>
                  <a:t>Collimation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5AC79E7-E04E-4A4C-9118-61CA35AF68AE}"/>
                  </a:ext>
                </a:extLst>
              </p:cNvPr>
              <p:cNvSpPr txBox="1"/>
              <p:nvPr/>
            </p:nvSpPr>
            <p:spPr>
              <a:xfrm rot="16200000">
                <a:off x="5330643" y="3052065"/>
                <a:ext cx="691215" cy="24622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900" b="1" dirty="0" err="1"/>
                  <a:t>pyNAAF</a:t>
                </a:r>
                <a:endParaRPr lang="en-US" sz="900" b="1" dirty="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1857DEB6-C5CA-4A41-ADE2-3690637BEC2E}"/>
                  </a:ext>
                </a:extLst>
              </p:cNvPr>
              <p:cNvSpPr/>
              <p:nvPr/>
            </p:nvSpPr>
            <p:spPr>
              <a:xfrm>
                <a:off x="9145324" y="2558513"/>
                <a:ext cx="1285415" cy="3281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dirty="0"/>
                  <a:t>tuning tools</a:t>
                </a:r>
                <a:endParaRPr lang="en-US" sz="1400" dirty="0"/>
              </a:p>
            </p:txBody>
          </p: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E20231A-DCCA-5A43-A0B7-5BA31674FF49}"/>
                  </a:ext>
                </a:extLst>
              </p:cNvPr>
              <p:cNvSpPr txBox="1"/>
              <p:nvPr/>
            </p:nvSpPr>
            <p:spPr>
              <a:xfrm>
                <a:off x="9145324" y="2995454"/>
                <a:ext cx="2108269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GUI or CLI mode</a:t>
                </a:r>
              </a:p>
              <a:p>
                <a:r>
                  <a:rPr lang="en-US" sz="900" dirty="0"/>
                  <a:t>Control System or Simulations</a:t>
                </a:r>
              </a:p>
              <a:p>
                <a:r>
                  <a:rPr lang="en-US" sz="900" dirty="0"/>
                  <a:t>Real or Simulated Control System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FF9AAAF9-A03B-E244-900E-EAA879EFA940}"/>
                  </a:ext>
                </a:extLst>
              </p:cNvPr>
              <p:cNvSpPr txBox="1"/>
              <p:nvPr/>
            </p:nvSpPr>
            <p:spPr>
              <a:xfrm rot="16200000">
                <a:off x="5597163" y="2948040"/>
                <a:ext cx="866740" cy="27068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050" b="1" dirty="0"/>
                  <a:t>AC-LOCO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3D4A15D7-6049-904B-AE7C-23A97B32E5E6}"/>
                  </a:ext>
                </a:extLst>
              </p:cNvPr>
              <p:cNvSpPr txBox="1"/>
              <p:nvPr/>
            </p:nvSpPr>
            <p:spPr>
              <a:xfrm rot="16200000">
                <a:off x="6010475" y="3001428"/>
                <a:ext cx="765917" cy="27068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050" b="1" dirty="0"/>
                  <a:t>AC-BBA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134F938B-E74F-A443-A4A4-569C5A43D857}"/>
                  </a:ext>
                </a:extLst>
              </p:cNvPr>
              <p:cNvSpPr txBox="1"/>
              <p:nvPr/>
            </p:nvSpPr>
            <p:spPr>
              <a:xfrm rot="16200000">
                <a:off x="6346102" y="3004055"/>
                <a:ext cx="789841" cy="27068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050" b="1" dirty="0"/>
                  <a:t>Par-BBA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62495F8A-F7E8-9148-8669-A4247132748C}"/>
                  </a:ext>
                </a:extLst>
              </p:cNvPr>
              <p:cNvSpPr txBox="1"/>
              <p:nvPr/>
            </p:nvSpPr>
            <p:spPr>
              <a:xfrm rot="16200000">
                <a:off x="6744623" y="3044833"/>
                <a:ext cx="723195" cy="27068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050" b="1" dirty="0"/>
                  <a:t>NOECO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5A045072-83F7-924F-86DA-78148B29CE2F}"/>
                  </a:ext>
                </a:extLst>
              </p:cNvPr>
              <p:cNvSpPr txBox="1"/>
              <p:nvPr/>
            </p:nvSpPr>
            <p:spPr>
              <a:xfrm rot="16200000">
                <a:off x="6966775" y="2920524"/>
                <a:ext cx="1023956" cy="27068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050" b="1" dirty="0"/>
                  <a:t>Artificial Int.</a:t>
                </a:r>
              </a:p>
            </p:txBody>
          </p:sp>
        </p:grp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91EA63BA-B1DB-B646-AD27-D2B35679E93C}"/>
                </a:ext>
              </a:extLst>
            </p:cNvPr>
            <p:cNvSpPr txBox="1"/>
            <p:nvPr/>
          </p:nvSpPr>
          <p:spPr>
            <a:xfrm>
              <a:off x="9052821" y="1744720"/>
              <a:ext cx="2019504" cy="25391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>
                  <a:solidFill>
                    <a:schemeClr val="bg1"/>
                  </a:solidFill>
                </a:rPr>
                <a:t>Calibrations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418AF18B-A653-C245-8F40-903A95B76D73}"/>
                </a:ext>
              </a:extLst>
            </p:cNvPr>
            <p:cNvSpPr txBox="1"/>
            <p:nvPr/>
          </p:nvSpPr>
          <p:spPr>
            <a:xfrm rot="16200000">
              <a:off x="7282773" y="2880251"/>
              <a:ext cx="1007007" cy="2539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050" b="1" dirty="0"/>
                <a:t>Mach. Learn.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479A1958-30AF-CF47-A854-57B4D1525B5C}"/>
                </a:ext>
              </a:extLst>
            </p:cNvPr>
            <p:cNvSpPr txBox="1"/>
            <p:nvPr/>
          </p:nvSpPr>
          <p:spPr>
            <a:xfrm rot="16200000">
              <a:off x="7787825" y="3035239"/>
              <a:ext cx="647934" cy="2539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050" b="1" dirty="0"/>
                <a:t>cycling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C71648B-967D-D647-9F22-9C034F6C06E2}"/>
                </a:ext>
              </a:extLst>
            </p:cNvPr>
            <p:cNvSpPr txBox="1"/>
            <p:nvPr/>
          </p:nvSpPr>
          <p:spPr>
            <a:xfrm>
              <a:off x="4178453" y="1006139"/>
              <a:ext cx="1822946" cy="2539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/>
                <a:t>User interfaces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CEB5875-C8DA-B446-830A-1D534A941A81}"/>
                </a:ext>
              </a:extLst>
            </p:cNvPr>
            <p:cNvSpPr txBox="1"/>
            <p:nvPr/>
          </p:nvSpPr>
          <p:spPr>
            <a:xfrm>
              <a:off x="4169783" y="527152"/>
              <a:ext cx="1763311" cy="27699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 digital twin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8891789-EE9D-124E-8140-CDB400CEB185}"/>
                </a:ext>
              </a:extLst>
            </p:cNvPr>
            <p:cNvSpPr txBox="1"/>
            <p:nvPr/>
          </p:nvSpPr>
          <p:spPr>
            <a:xfrm>
              <a:off x="4837644" y="5805264"/>
              <a:ext cx="521297" cy="25391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050" b="1" dirty="0" err="1">
                  <a:solidFill>
                    <a:schemeClr val="tx1"/>
                  </a:solidFill>
                </a:rPr>
                <a:t>pyAT</a:t>
              </a:r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5B1D79D-7362-404C-933B-F165B36A037C}"/>
                </a:ext>
              </a:extLst>
            </p:cNvPr>
            <p:cNvSpPr txBox="1"/>
            <p:nvPr/>
          </p:nvSpPr>
          <p:spPr>
            <a:xfrm>
              <a:off x="4178452" y="5508214"/>
              <a:ext cx="1885311" cy="25391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050" b="1" dirty="0">
                  <a:solidFill>
                    <a:schemeClr val="tx1"/>
                  </a:solidFill>
                </a:rPr>
                <a:t>Lattice model with errors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AB1822C-5C62-2148-86FC-4430D99501B3}"/>
                </a:ext>
              </a:extLst>
            </p:cNvPr>
            <p:cNvSpPr txBox="1"/>
            <p:nvPr/>
          </p:nvSpPr>
          <p:spPr>
            <a:xfrm>
              <a:off x="4169783" y="2121390"/>
              <a:ext cx="1828709" cy="25983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Digital Twin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110442A-5C44-7842-82A9-6EF9318A861B}"/>
                </a:ext>
              </a:extLst>
            </p:cNvPr>
            <p:cNvSpPr txBox="1"/>
            <p:nvPr/>
          </p:nvSpPr>
          <p:spPr>
            <a:xfrm>
              <a:off x="4169783" y="1383734"/>
              <a:ext cx="1827899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</a:rPr>
                <a:t>Middle layer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DED81D7-667F-9E40-9674-F868663F5D98}"/>
                </a:ext>
              </a:extLst>
            </p:cNvPr>
            <p:cNvSpPr txBox="1"/>
            <p:nvPr/>
          </p:nvSpPr>
          <p:spPr>
            <a:xfrm>
              <a:off x="4169783" y="115712"/>
              <a:ext cx="1777920" cy="259838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/>
                <a:t>New developments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74F64AF-A679-014F-957F-2320D27138ED}"/>
                </a:ext>
              </a:extLst>
            </p:cNvPr>
            <p:cNvSpPr txBox="1"/>
            <p:nvPr/>
          </p:nvSpPr>
          <p:spPr>
            <a:xfrm>
              <a:off x="4722745" y="6165304"/>
              <a:ext cx="773198" cy="25983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tx1"/>
                  </a:solidFill>
                </a:rPr>
                <a:t>Expected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1DB322FA-4449-C648-A3DF-FDADA49444CD}"/>
                </a:ext>
              </a:extLst>
            </p:cNvPr>
            <p:cNvSpPr txBox="1"/>
            <p:nvPr/>
          </p:nvSpPr>
          <p:spPr>
            <a:xfrm>
              <a:off x="4178453" y="3697387"/>
              <a:ext cx="1819227" cy="253916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/>
                <a:t>OPEN FAIR DATA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30118EFD-E03F-7D4D-A540-60D92CB0026B}"/>
                </a:ext>
              </a:extLst>
            </p:cNvPr>
            <p:cNvSpPr txBox="1"/>
            <p:nvPr/>
          </p:nvSpPr>
          <p:spPr>
            <a:xfrm>
              <a:off x="4169783" y="1743888"/>
              <a:ext cx="1849515" cy="25391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>
                  <a:solidFill>
                    <a:schemeClr val="bg1"/>
                  </a:solidFill>
                </a:rPr>
                <a:t>Calibrations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AF8B0F51-2394-9248-9B33-C6FD0E53A1F5}"/>
                </a:ext>
              </a:extLst>
            </p:cNvPr>
            <p:cNvSpPr txBox="1"/>
            <p:nvPr/>
          </p:nvSpPr>
          <p:spPr>
            <a:xfrm>
              <a:off x="4080174" y="4103715"/>
              <a:ext cx="2019504" cy="25391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</a:rPr>
                <a:t>Automated Commissioning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0381F09-1E99-1F4D-A62F-587B79A16076}"/>
                </a:ext>
              </a:extLst>
            </p:cNvPr>
            <p:cNvSpPr txBox="1"/>
            <p:nvPr/>
          </p:nvSpPr>
          <p:spPr>
            <a:xfrm>
              <a:off x="6494692" y="531456"/>
              <a:ext cx="1903086" cy="27699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b="1" dirty="0"/>
                <a:t>digital shadow </a:t>
              </a:r>
              <a:r>
                <a:rPr lang="en-US" sz="800" b="1" dirty="0"/>
                <a:t>(online DT)</a:t>
              </a:r>
              <a:endParaRPr lang="en-US" sz="1200" b="1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C1EFC27-5DF9-D640-B2DF-70027A7CA16A}"/>
                </a:ext>
              </a:extLst>
            </p:cNvPr>
            <p:cNvSpPr txBox="1"/>
            <p:nvPr/>
          </p:nvSpPr>
          <p:spPr>
            <a:xfrm>
              <a:off x="6492707" y="5505843"/>
              <a:ext cx="1959610" cy="25391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050" b="1" dirty="0">
                  <a:solidFill>
                    <a:schemeClr val="tx1"/>
                  </a:solidFill>
                </a:rPr>
                <a:t>Lattice model with errors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AFC0225-C83A-554E-BA38-C8B0063F6622}"/>
                </a:ext>
              </a:extLst>
            </p:cNvPr>
            <p:cNvSpPr txBox="1"/>
            <p:nvPr/>
          </p:nvSpPr>
          <p:spPr>
            <a:xfrm>
              <a:off x="7086373" y="6165304"/>
              <a:ext cx="798960" cy="26393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tx1"/>
                  </a:solidFill>
                </a:rPr>
                <a:t>Expected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A7ABBE3-74F4-7A4E-9AE1-5753572F5758}"/>
                </a:ext>
              </a:extLst>
            </p:cNvPr>
            <p:cNvSpPr txBox="1"/>
            <p:nvPr/>
          </p:nvSpPr>
          <p:spPr>
            <a:xfrm>
              <a:off x="6578874" y="2115923"/>
              <a:ext cx="1837560" cy="25983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Digital Twin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9EA7532-C3D7-4845-AE4F-32112A8856F7}"/>
                </a:ext>
              </a:extLst>
            </p:cNvPr>
            <p:cNvSpPr txBox="1"/>
            <p:nvPr/>
          </p:nvSpPr>
          <p:spPr>
            <a:xfrm>
              <a:off x="7209863" y="5814896"/>
              <a:ext cx="521297" cy="25391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050" b="1" dirty="0" err="1">
                  <a:solidFill>
                    <a:schemeClr val="tx1"/>
                  </a:solidFill>
                </a:rPr>
                <a:t>pyAT</a:t>
              </a:r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86A0E460-4D3A-5146-9D6A-F7F3B30CF598}"/>
                </a:ext>
              </a:extLst>
            </p:cNvPr>
            <p:cNvSpPr txBox="1"/>
            <p:nvPr/>
          </p:nvSpPr>
          <p:spPr>
            <a:xfrm>
              <a:off x="6492707" y="4825792"/>
              <a:ext cx="2005677" cy="25391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050" b="1" dirty="0"/>
                <a:t>Real accelerator and/or HDB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787EB00-7A34-FB4A-B011-9DE13BC9CABB}"/>
                </a:ext>
              </a:extLst>
            </p:cNvPr>
            <p:cNvSpPr txBox="1"/>
            <p:nvPr/>
          </p:nvSpPr>
          <p:spPr>
            <a:xfrm>
              <a:off x="6492706" y="135445"/>
              <a:ext cx="2007909" cy="26161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/>
                <a:t>Indirect measurements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4B6B01D9-B42B-F042-A9D1-0B40CCFE3012}"/>
                </a:ext>
              </a:extLst>
            </p:cNvPr>
            <p:cNvSpPr txBox="1"/>
            <p:nvPr/>
          </p:nvSpPr>
          <p:spPr>
            <a:xfrm>
              <a:off x="6832895" y="5164919"/>
              <a:ext cx="1447832" cy="25391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050" b="1" dirty="0">
                  <a:solidFill>
                    <a:schemeClr val="accent1">
                      <a:lumMod val="75000"/>
                    </a:schemeClr>
                  </a:solidFill>
                </a:rPr>
                <a:t>Computing clusters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F1FEFAD2-603F-E04A-8090-1E826BB51C29}"/>
                </a:ext>
              </a:extLst>
            </p:cNvPr>
            <p:cNvSpPr txBox="1"/>
            <p:nvPr/>
          </p:nvSpPr>
          <p:spPr>
            <a:xfrm>
              <a:off x="2207615" y="5171218"/>
              <a:ext cx="1447832" cy="25391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050" b="1" dirty="0">
                  <a:solidFill>
                    <a:schemeClr val="accent1">
                      <a:lumMod val="75000"/>
                    </a:schemeClr>
                  </a:solidFill>
                </a:rPr>
                <a:t>Computing clusters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D5448F1-E611-854A-AF27-792E486734A3}"/>
                </a:ext>
              </a:extLst>
            </p:cNvPr>
            <p:cNvSpPr txBox="1"/>
            <p:nvPr/>
          </p:nvSpPr>
          <p:spPr>
            <a:xfrm>
              <a:off x="4607379" y="6505191"/>
              <a:ext cx="984565" cy="26161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100" dirty="0"/>
                <a:t>training tools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929B5BC-1D7D-F942-98F4-9F72ED07AE58}"/>
                </a:ext>
              </a:extLst>
            </p:cNvPr>
            <p:cNvSpPr txBox="1"/>
            <p:nvPr/>
          </p:nvSpPr>
          <p:spPr>
            <a:xfrm>
              <a:off x="4106505" y="4481559"/>
              <a:ext cx="1957258" cy="2539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/>
                <a:t>Anomalies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C700C0F-D52F-F44B-9745-C5BEF1E9A80E}"/>
                </a:ext>
              </a:extLst>
            </p:cNvPr>
            <p:cNvSpPr txBox="1"/>
            <p:nvPr/>
          </p:nvSpPr>
          <p:spPr>
            <a:xfrm>
              <a:off x="6528048" y="4471228"/>
              <a:ext cx="1957258" cy="2539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/>
                <a:t>Anomalies</a:t>
              </a: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10112A-55CF-E744-B057-52E4FAAA17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 Collaboration Status l 21st June 2024 l S.Liuzzo et al.</a:t>
            </a: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D45467-83D7-A142-BB99-0926C9024D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7972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98BFD-128E-1845-9343-05C07412D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strategy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F5C24-EE3E-704E-B721-C563620E5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 term</a:t>
            </a:r>
          </a:p>
          <a:p>
            <a:r>
              <a:rPr lang="fr-FR" b="0" dirty="0" err="1"/>
              <a:t>Create</a:t>
            </a:r>
            <a:r>
              <a:rPr lang="fr-FR" b="0" dirty="0"/>
              <a:t> </a:t>
            </a:r>
            <a:r>
              <a:rPr lang="fr-FR" b="0" dirty="0" err="1"/>
              <a:t>from</a:t>
            </a:r>
            <a:r>
              <a:rPr lang="fr-FR" b="0" dirty="0"/>
              <a:t> the </a:t>
            </a:r>
            <a:r>
              <a:rPr lang="fr-FR" b="0" dirty="0" err="1"/>
              <a:t>existing</a:t>
            </a:r>
            <a:r>
              <a:rPr lang="fr-FR" b="0" dirty="0"/>
              <a:t> codes a control </a:t>
            </a:r>
            <a:r>
              <a:rPr lang="fr-FR" b="0" dirty="0" err="1"/>
              <a:t>agnostic</a:t>
            </a:r>
            <a:r>
              <a:rPr lang="fr-FR" b="0" dirty="0"/>
              <a:t> python middle layer</a:t>
            </a:r>
          </a:p>
          <a:p>
            <a:r>
              <a:rPr lang="fr-FR" b="0" dirty="0" err="1"/>
              <a:t>Create</a:t>
            </a:r>
            <a:r>
              <a:rPr lang="fr-FR" b="0" dirty="0"/>
              <a:t> </a:t>
            </a:r>
            <a:r>
              <a:rPr lang="fr-FR" b="0" dirty="0" err="1"/>
              <a:t>from</a:t>
            </a:r>
            <a:r>
              <a:rPr lang="fr-FR" b="0" dirty="0"/>
              <a:t> the </a:t>
            </a:r>
            <a:r>
              <a:rPr lang="fr-FR" b="0" dirty="0" err="1"/>
              <a:t>existing</a:t>
            </a:r>
            <a:r>
              <a:rPr lang="fr-FR" b="0" dirty="0"/>
              <a:t> codes a control </a:t>
            </a:r>
            <a:r>
              <a:rPr lang="fr-FR" b="0" dirty="0" err="1"/>
              <a:t>agnostic</a:t>
            </a:r>
            <a:r>
              <a:rPr lang="fr-FR" b="0" dirty="0"/>
              <a:t> digital </a:t>
            </a:r>
            <a:r>
              <a:rPr lang="fr-FR" b="0" dirty="0" err="1"/>
              <a:t>twin</a:t>
            </a:r>
            <a:r>
              <a:rPr lang="fr-FR" b="0" dirty="0"/>
              <a:t> for </a:t>
            </a:r>
            <a:r>
              <a:rPr lang="fr-FR" b="0" dirty="0" err="1"/>
              <a:t>development</a:t>
            </a:r>
            <a:r>
              <a:rPr lang="fr-FR" b="0" dirty="0"/>
              <a:t> of </a:t>
            </a:r>
            <a:r>
              <a:rPr lang="fr-FR" b="0" dirty="0" err="1"/>
              <a:t>higher</a:t>
            </a:r>
            <a:r>
              <a:rPr lang="fr-FR" b="0" dirty="0"/>
              <a:t> </a:t>
            </a:r>
            <a:r>
              <a:rPr lang="fr-FR" b="0" dirty="0" err="1"/>
              <a:t>level</a:t>
            </a:r>
            <a:r>
              <a:rPr lang="fr-FR" b="0" dirty="0"/>
              <a:t> </a:t>
            </a:r>
            <a:r>
              <a:rPr lang="fr-FR" b="0" dirty="0" err="1"/>
              <a:t>tuning</a:t>
            </a:r>
            <a:r>
              <a:rPr lang="fr-FR" b="0" dirty="0"/>
              <a:t> </a:t>
            </a:r>
            <a:r>
              <a:rPr lang="fr-FR" b="0" dirty="0" err="1"/>
              <a:t>tools</a:t>
            </a:r>
            <a:endParaRPr lang="fr-FR" b="0" dirty="0"/>
          </a:p>
          <a:p>
            <a:r>
              <a:rPr lang="fr-FR" b="0" dirty="0"/>
              <a:t>Set up first/basic </a:t>
            </a:r>
            <a:r>
              <a:rPr lang="fr-FR" b="0" dirty="0" err="1"/>
              <a:t>tuning</a:t>
            </a:r>
            <a:r>
              <a:rPr lang="fr-FR" b="0" dirty="0"/>
              <a:t> </a:t>
            </a:r>
            <a:r>
              <a:rPr lang="fr-FR" b="0" dirty="0" err="1"/>
              <a:t>tools</a:t>
            </a:r>
            <a:r>
              <a:rPr lang="fr-FR" b="0" dirty="0"/>
              <a:t> in the digital-</a:t>
            </a:r>
            <a:r>
              <a:rPr lang="fr-FR" b="0" dirty="0" err="1"/>
              <a:t>twin</a:t>
            </a:r>
            <a:r>
              <a:rPr lang="fr-FR" b="0" dirty="0"/>
              <a:t> mode: </a:t>
            </a:r>
            <a:r>
              <a:rPr lang="fr-FR" b="0" dirty="0" err="1"/>
              <a:t>such</a:t>
            </a:r>
            <a:r>
              <a:rPr lang="fr-FR" b="0" dirty="0"/>
              <a:t> as </a:t>
            </a:r>
            <a:r>
              <a:rPr lang="fr-FR" dirty="0" err="1"/>
              <a:t>orbit</a:t>
            </a:r>
            <a:r>
              <a:rPr lang="fr-FR" b="0" dirty="0"/>
              <a:t>, </a:t>
            </a:r>
            <a:r>
              <a:rPr lang="fr-FR" dirty="0"/>
              <a:t>tune</a:t>
            </a:r>
            <a:r>
              <a:rPr lang="fr-FR" b="0" dirty="0"/>
              <a:t> and </a:t>
            </a:r>
            <a:r>
              <a:rPr lang="fr-FR" dirty="0" err="1"/>
              <a:t>chromaticity</a:t>
            </a:r>
            <a:endParaRPr lang="fr-FR" b="0" dirty="0"/>
          </a:p>
          <a:p>
            <a:r>
              <a:rPr lang="fr-FR" b="0" dirty="0"/>
              <a:t>Test </a:t>
            </a:r>
            <a:r>
              <a:rPr lang="fr-FR" b="0" dirty="0" err="1"/>
              <a:t>tools</a:t>
            </a:r>
            <a:r>
              <a:rPr lang="fr-FR" b="0" dirty="0"/>
              <a:t> in </a:t>
            </a:r>
            <a:r>
              <a:rPr lang="fr-FR" b="0" dirty="0" err="1"/>
              <a:t>operation</a:t>
            </a:r>
            <a:r>
              <a:rPr lang="fr-FR" b="0" dirty="0"/>
              <a:t>-mode in at least 3 </a:t>
            </a:r>
            <a:r>
              <a:rPr lang="fr-FR" b="0" dirty="0" err="1"/>
              <a:t>facilities</a:t>
            </a:r>
            <a:r>
              <a:rPr lang="fr-FR" b="0" dirty="0"/>
              <a:t> </a:t>
            </a:r>
            <a:r>
              <a:rPr lang="fr-FR" b="0" dirty="0" err="1"/>
              <a:t>with</a:t>
            </a:r>
            <a:r>
              <a:rPr lang="fr-FR" b="0" dirty="0"/>
              <a:t> </a:t>
            </a:r>
            <a:r>
              <a:rPr lang="fr-FR" b="0" dirty="0" err="1"/>
              <a:t>different</a:t>
            </a:r>
            <a:r>
              <a:rPr lang="fr-FR" b="0" dirty="0"/>
              <a:t> control </a:t>
            </a:r>
            <a:r>
              <a:rPr lang="fr-FR" b="0" dirty="0" err="1"/>
              <a:t>systems</a:t>
            </a:r>
            <a:endParaRPr lang="fr-FR" b="0" dirty="0"/>
          </a:p>
          <a:p>
            <a:r>
              <a:rPr lang="fr-FR" b="0" dirty="0"/>
              <a:t>etc..</a:t>
            </a:r>
          </a:p>
          <a:p>
            <a:endParaRPr lang="en-US" dirty="0"/>
          </a:p>
          <a:p>
            <a:pPr fontAlgn="base"/>
            <a:r>
              <a:rPr lang="en-US" dirty="0"/>
              <a:t>Mid term</a:t>
            </a:r>
          </a:p>
          <a:p>
            <a:pPr fontAlgn="base"/>
            <a:r>
              <a:rPr lang="fr-FR" b="0" dirty="0"/>
              <a:t>Set up a </a:t>
            </a:r>
            <a:r>
              <a:rPr lang="fr-FR" b="0" dirty="0" err="1"/>
              <a:t>process</a:t>
            </a:r>
            <a:r>
              <a:rPr lang="fr-FR" b="0" dirty="0"/>
              <a:t> of 1 release </a:t>
            </a:r>
            <a:r>
              <a:rPr lang="fr-FR" b="0" dirty="0" err="1"/>
              <a:t>every</a:t>
            </a:r>
            <a:r>
              <a:rPr lang="fr-FR" b="0" dirty="0"/>
              <a:t> 6 </a:t>
            </a:r>
            <a:r>
              <a:rPr lang="fr-FR" b="0" dirty="0" err="1"/>
              <a:t>months</a:t>
            </a:r>
            <a:r>
              <a:rPr lang="fr-FR" b="0" dirty="0"/>
              <a:t> (</a:t>
            </a:r>
            <a:r>
              <a:rPr lang="fr-FR" b="0" dirty="0" err="1"/>
              <a:t>June</a:t>
            </a:r>
            <a:r>
              <a:rPr lang="fr-FR" b="0" dirty="0"/>
              <a:t>/</a:t>
            </a:r>
            <a:r>
              <a:rPr lang="fr-FR" b="0" dirty="0" err="1"/>
              <a:t>December</a:t>
            </a:r>
            <a:r>
              <a:rPr lang="fr-FR" b="0" dirty="0"/>
              <a:t>). + </a:t>
            </a:r>
            <a:r>
              <a:rPr lang="fr-FR" b="0" dirty="0" err="1"/>
              <a:t>regular</a:t>
            </a:r>
            <a:r>
              <a:rPr lang="fr-FR" b="0" dirty="0"/>
              <a:t> workshops/meetings</a:t>
            </a:r>
          </a:p>
          <a:p>
            <a:pPr fontAlgn="base"/>
            <a:r>
              <a:rPr lang="fr-FR" b="0" dirty="0" err="1"/>
              <a:t>Develop</a:t>
            </a:r>
            <a:r>
              <a:rPr lang="fr-FR" b="0" dirty="0"/>
              <a:t> and test in digital-</a:t>
            </a:r>
            <a:r>
              <a:rPr lang="fr-FR" b="0" dirty="0" err="1"/>
              <a:t>twin</a:t>
            </a:r>
            <a:r>
              <a:rPr lang="fr-FR" b="0" dirty="0"/>
              <a:t> mode: </a:t>
            </a:r>
            <a:r>
              <a:rPr lang="fr-FR" dirty="0"/>
              <a:t>LOCO, BBA, DA, etc…</a:t>
            </a:r>
          </a:p>
          <a:p>
            <a:pPr fontAlgn="base"/>
            <a:r>
              <a:rPr lang="fr-FR" b="0" dirty="0" err="1"/>
              <a:t>Apply</a:t>
            </a:r>
            <a:r>
              <a:rPr lang="fr-FR" b="0" dirty="0"/>
              <a:t> </a:t>
            </a:r>
            <a:r>
              <a:rPr lang="fr-FR" b="0" dirty="0" err="1"/>
              <a:t>tuning</a:t>
            </a:r>
            <a:r>
              <a:rPr lang="fr-FR" b="0" dirty="0"/>
              <a:t> </a:t>
            </a:r>
            <a:r>
              <a:rPr lang="fr-FR" b="0" dirty="0" err="1"/>
              <a:t>tools</a:t>
            </a:r>
            <a:r>
              <a:rPr lang="fr-FR" b="0" dirty="0"/>
              <a:t> to </a:t>
            </a:r>
            <a:r>
              <a:rPr lang="fr-FR" b="0" dirty="0" err="1"/>
              <a:t>run</a:t>
            </a:r>
            <a:r>
              <a:rPr lang="fr-FR" b="0" dirty="0"/>
              <a:t> </a:t>
            </a:r>
            <a:r>
              <a:rPr lang="fr-FR" b="0" dirty="0" err="1"/>
              <a:t>virtual</a:t>
            </a:r>
            <a:r>
              <a:rPr lang="fr-FR" b="0" dirty="0"/>
              <a:t> </a:t>
            </a:r>
            <a:r>
              <a:rPr lang="fr-FR" b="0" dirty="0" err="1"/>
              <a:t>commissioning</a:t>
            </a:r>
            <a:r>
              <a:rPr lang="fr-FR" b="0" dirty="0"/>
              <a:t> in a large </a:t>
            </a:r>
            <a:r>
              <a:rPr lang="fr-FR" b="0" dirty="0" err="1"/>
              <a:t>computing</a:t>
            </a:r>
            <a:r>
              <a:rPr lang="fr-FR" b="0" dirty="0"/>
              <a:t> cluster</a:t>
            </a:r>
          </a:p>
          <a:p>
            <a:pPr fontAlgn="base"/>
            <a:r>
              <a:rPr lang="fr-FR" b="0" dirty="0"/>
              <a:t>Use </a:t>
            </a:r>
            <a:r>
              <a:rPr lang="fr-FR" b="0" dirty="0" err="1"/>
              <a:t>available</a:t>
            </a:r>
            <a:r>
              <a:rPr lang="fr-FR" b="0" dirty="0"/>
              <a:t> </a:t>
            </a:r>
            <a:r>
              <a:rPr lang="fr-FR" b="0" dirty="0" err="1"/>
              <a:t>artificial</a:t>
            </a:r>
            <a:r>
              <a:rPr lang="fr-FR" b="0" dirty="0"/>
              <a:t> intelligence for </a:t>
            </a:r>
            <a:r>
              <a:rPr lang="fr-FR" b="0" dirty="0" err="1"/>
              <a:t>optimization</a:t>
            </a:r>
            <a:r>
              <a:rPr lang="fr-FR" b="0" dirty="0"/>
              <a:t> (ex: </a:t>
            </a:r>
            <a:r>
              <a:rPr lang="fr-FR" b="0" dirty="0" err="1"/>
              <a:t>pytorch</a:t>
            </a:r>
            <a:r>
              <a:rPr lang="fr-FR" b="0" dirty="0"/>
              <a:t>, Badger/</a:t>
            </a:r>
            <a:r>
              <a:rPr lang="fr-FR" b="0" dirty="0" err="1"/>
              <a:t>Xopt</a:t>
            </a:r>
            <a:r>
              <a:rPr lang="fr-FR" b="0" dirty="0"/>
              <a:t>)</a:t>
            </a:r>
          </a:p>
          <a:p>
            <a:pPr fontAlgn="base"/>
            <a:r>
              <a:rPr lang="fr-FR" b="0" dirty="0"/>
              <a:t>etc…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8307A0-BE67-0B49-BEAF-1977AA94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BE71E-B3CE-0643-85C4-CD745D7E1B0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l Collaboration Status l 21st June 2024 l </a:t>
            </a:r>
            <a:r>
              <a:rPr lang="en-US" dirty="0" err="1"/>
              <a:t>S.Liuzzo</a:t>
            </a:r>
            <a:r>
              <a:rPr lang="en-US" dirty="0"/>
              <a:t> et al.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9820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2683D-4B99-3745-A730-AE1BECDE1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strategy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CD58D-B50B-DF45-8EFA-65F56E405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Long term</a:t>
            </a:r>
          </a:p>
          <a:p>
            <a:pPr fontAlgn="base"/>
            <a:r>
              <a:rPr lang="fr-FR" b="0" dirty="0" err="1"/>
              <a:t>Develop</a:t>
            </a:r>
            <a:r>
              <a:rPr lang="fr-FR" b="0" dirty="0"/>
              <a:t> in digital-</a:t>
            </a:r>
            <a:r>
              <a:rPr lang="fr-FR" b="0" dirty="0" err="1"/>
              <a:t>twin</a:t>
            </a:r>
            <a:r>
              <a:rPr lang="fr-FR" b="0" dirty="0"/>
              <a:t>-mode </a:t>
            </a:r>
            <a:r>
              <a:rPr lang="fr-FR" b="0" dirty="0" err="1"/>
              <a:t>automated</a:t>
            </a:r>
            <a:r>
              <a:rPr lang="fr-FR" b="0" dirty="0"/>
              <a:t> </a:t>
            </a:r>
            <a:r>
              <a:rPr lang="fr-FR" b="0" dirty="0" err="1"/>
              <a:t>commissioning</a:t>
            </a:r>
            <a:r>
              <a:rPr lang="fr-FR" b="0" dirty="0"/>
              <a:t> simulations </a:t>
            </a:r>
            <a:r>
              <a:rPr lang="fr-FR" b="0" dirty="0" err="1"/>
              <a:t>sequences</a:t>
            </a:r>
            <a:endParaRPr lang="fr-FR" b="0" dirty="0"/>
          </a:p>
          <a:p>
            <a:pPr fontAlgn="base"/>
            <a:r>
              <a:rPr lang="fr-FR" b="0" dirty="0"/>
              <a:t>Test </a:t>
            </a:r>
            <a:r>
              <a:rPr lang="fr-FR" b="0" dirty="0" err="1"/>
              <a:t>above</a:t>
            </a:r>
            <a:r>
              <a:rPr lang="fr-FR" b="0" dirty="0"/>
              <a:t> </a:t>
            </a:r>
            <a:r>
              <a:rPr lang="fr-FR" b="0" dirty="0" err="1"/>
              <a:t>automated</a:t>
            </a:r>
            <a:r>
              <a:rPr lang="fr-FR" b="0" dirty="0"/>
              <a:t> </a:t>
            </a:r>
            <a:r>
              <a:rPr lang="fr-FR" b="0" dirty="0" err="1"/>
              <a:t>tuning</a:t>
            </a:r>
            <a:r>
              <a:rPr lang="fr-FR" b="0" dirty="0"/>
              <a:t> for at least 3 </a:t>
            </a:r>
            <a:r>
              <a:rPr lang="fr-FR" b="0" dirty="0" err="1"/>
              <a:t>different</a:t>
            </a:r>
            <a:r>
              <a:rPr lang="fr-FR" b="0" dirty="0"/>
              <a:t> </a:t>
            </a:r>
            <a:r>
              <a:rPr lang="fr-FR" b="0" dirty="0" err="1"/>
              <a:t>facilities</a:t>
            </a:r>
            <a:endParaRPr lang="fr-FR" b="0" dirty="0"/>
          </a:p>
          <a:p>
            <a:pPr fontAlgn="base"/>
            <a:r>
              <a:rPr lang="fr-FR" b="0" dirty="0" err="1"/>
              <a:t>Include</a:t>
            </a:r>
            <a:r>
              <a:rPr lang="fr-FR" b="0" dirty="0"/>
              <a:t> AI </a:t>
            </a:r>
            <a:r>
              <a:rPr lang="fr-FR" b="0" dirty="0" err="1"/>
              <a:t>tuning</a:t>
            </a:r>
            <a:r>
              <a:rPr lang="fr-FR" b="0" dirty="0"/>
              <a:t> in </a:t>
            </a:r>
            <a:r>
              <a:rPr lang="fr-FR" b="0" dirty="0" err="1"/>
              <a:t>list</a:t>
            </a:r>
            <a:r>
              <a:rPr lang="fr-FR" b="0" dirty="0"/>
              <a:t> of </a:t>
            </a:r>
            <a:r>
              <a:rPr lang="fr-FR" b="0" dirty="0" err="1"/>
              <a:t>automated</a:t>
            </a:r>
            <a:r>
              <a:rPr lang="fr-FR" b="0" dirty="0"/>
              <a:t> </a:t>
            </a:r>
            <a:r>
              <a:rPr lang="fr-FR" b="0" dirty="0" err="1"/>
              <a:t>commissioning</a:t>
            </a:r>
            <a:endParaRPr lang="fr-FR" b="0" dirty="0"/>
          </a:p>
          <a:p>
            <a:pPr fontAlgn="base"/>
            <a:r>
              <a:rPr lang="fr-FR" b="0" dirty="0"/>
              <a:t>Test use of </a:t>
            </a:r>
            <a:r>
              <a:rPr lang="fr-FR" b="0" dirty="0" err="1"/>
              <a:t>tuning</a:t>
            </a:r>
            <a:r>
              <a:rPr lang="fr-FR" b="0" dirty="0"/>
              <a:t> </a:t>
            </a:r>
            <a:r>
              <a:rPr lang="fr-FR" b="0" dirty="0" err="1"/>
              <a:t>tools</a:t>
            </a:r>
            <a:r>
              <a:rPr lang="fr-FR" b="0" dirty="0"/>
              <a:t> in </a:t>
            </a:r>
            <a:r>
              <a:rPr lang="fr-FR" b="0" dirty="0" err="1"/>
              <a:t>continuous</a:t>
            </a:r>
            <a:r>
              <a:rPr lang="fr-FR" b="0" dirty="0"/>
              <a:t> mode (slow feedback)</a:t>
            </a:r>
          </a:p>
          <a:p>
            <a:pPr fontAlgn="base"/>
            <a:r>
              <a:rPr lang="fr-FR" b="0" dirty="0"/>
              <a:t>Feedback </a:t>
            </a:r>
            <a:r>
              <a:rPr lang="fr-FR" b="0" dirty="0" err="1"/>
              <a:t>optics</a:t>
            </a:r>
            <a:r>
              <a:rPr lang="fr-FR" b="0" dirty="0"/>
              <a:t> </a:t>
            </a:r>
            <a:r>
              <a:rPr lang="fr-FR" b="0" dirty="0" err="1"/>
              <a:t>measurements</a:t>
            </a:r>
            <a:r>
              <a:rPr lang="fr-FR" b="0" dirty="0"/>
              <a:t> to digital-</a:t>
            </a:r>
            <a:r>
              <a:rPr lang="fr-FR" b="0" dirty="0" err="1"/>
              <a:t>shadow</a:t>
            </a:r>
            <a:r>
              <a:rPr lang="fr-FR" b="0" dirty="0"/>
              <a:t> mode</a:t>
            </a:r>
          </a:p>
          <a:p>
            <a:pPr fontAlgn="base"/>
            <a:r>
              <a:rPr lang="fr-FR" b="0" dirty="0" err="1"/>
              <a:t>Empower</a:t>
            </a:r>
            <a:r>
              <a:rPr lang="fr-FR" b="0" dirty="0"/>
              <a:t> digital-</a:t>
            </a:r>
            <a:r>
              <a:rPr lang="fr-FR" b="0" dirty="0" err="1"/>
              <a:t>shadow</a:t>
            </a:r>
            <a:r>
              <a:rPr lang="fr-FR" b="0" dirty="0"/>
              <a:t> </a:t>
            </a:r>
            <a:r>
              <a:rPr lang="fr-FR" b="0" dirty="0" err="1"/>
              <a:t>with</a:t>
            </a:r>
            <a:r>
              <a:rPr lang="fr-FR" b="0" dirty="0"/>
              <a:t> </a:t>
            </a:r>
            <a:r>
              <a:rPr lang="fr-FR" b="0" dirty="0" err="1"/>
              <a:t>heavy</a:t>
            </a:r>
            <a:r>
              <a:rPr lang="fr-FR" b="0" dirty="0"/>
              <a:t> computations </a:t>
            </a:r>
            <a:r>
              <a:rPr lang="fr-FR" b="0" dirty="0" err="1"/>
              <a:t>such</a:t>
            </a:r>
            <a:r>
              <a:rPr lang="fr-FR" b="0" dirty="0"/>
              <a:t> as </a:t>
            </a:r>
            <a:r>
              <a:rPr lang="fr-FR" b="0" dirty="0" err="1"/>
              <a:t>Lifetime</a:t>
            </a:r>
            <a:r>
              <a:rPr lang="fr-FR" b="0" dirty="0"/>
              <a:t>, injection </a:t>
            </a:r>
            <a:r>
              <a:rPr lang="fr-FR" b="0" dirty="0" err="1"/>
              <a:t>efficiency</a:t>
            </a:r>
            <a:r>
              <a:rPr lang="fr-FR" b="0" dirty="0"/>
              <a:t>, </a:t>
            </a:r>
            <a:r>
              <a:rPr lang="fr-FR" b="0" dirty="0" err="1"/>
              <a:t>dynamic</a:t>
            </a:r>
            <a:r>
              <a:rPr lang="fr-FR" b="0" dirty="0"/>
              <a:t> aperture, </a:t>
            </a:r>
            <a:r>
              <a:rPr lang="fr-FR" b="0" dirty="0" err="1"/>
              <a:t>losses</a:t>
            </a:r>
            <a:r>
              <a:rPr lang="fr-FR" b="0" dirty="0"/>
              <a:t>, and collective </a:t>
            </a:r>
            <a:r>
              <a:rPr lang="fr-FR" b="0" dirty="0" err="1"/>
              <a:t>effects</a:t>
            </a:r>
            <a:r>
              <a:rPr lang="fr-FR" b="0" dirty="0"/>
              <a:t> </a:t>
            </a:r>
            <a:r>
              <a:rPr lang="fr-FR" b="0" dirty="0" err="1"/>
              <a:t>continuous</a:t>
            </a:r>
            <a:r>
              <a:rPr lang="fr-FR" b="0" dirty="0"/>
              <a:t> simulations</a:t>
            </a:r>
          </a:p>
          <a:p>
            <a:pPr fontAlgn="base"/>
            <a:r>
              <a:rPr lang="fr-FR" b="0" dirty="0" err="1"/>
              <a:t>Add</a:t>
            </a:r>
            <a:r>
              <a:rPr lang="fr-FR" b="0" dirty="0"/>
              <a:t> anomalies for more </a:t>
            </a:r>
            <a:r>
              <a:rPr lang="fr-FR" b="0" dirty="0" err="1"/>
              <a:t>realistic</a:t>
            </a:r>
            <a:r>
              <a:rPr lang="fr-FR" b="0" dirty="0"/>
              <a:t> </a:t>
            </a:r>
            <a:r>
              <a:rPr lang="fr-FR" b="0" dirty="0" err="1"/>
              <a:t>virtual</a:t>
            </a:r>
            <a:r>
              <a:rPr lang="fr-FR" b="0" dirty="0"/>
              <a:t> </a:t>
            </a:r>
            <a:r>
              <a:rPr lang="fr-FR" b="0" dirty="0" err="1"/>
              <a:t>accelerator</a:t>
            </a:r>
            <a:r>
              <a:rPr lang="fr-FR" b="0" dirty="0"/>
              <a:t> and more </a:t>
            </a:r>
            <a:r>
              <a:rPr lang="fr-FR" b="0" dirty="0" err="1"/>
              <a:t>robust</a:t>
            </a:r>
            <a:r>
              <a:rPr lang="fr-FR" b="0" dirty="0"/>
              <a:t> </a:t>
            </a:r>
            <a:r>
              <a:rPr lang="fr-FR" b="0" dirty="0" err="1"/>
              <a:t>app</a:t>
            </a:r>
            <a:r>
              <a:rPr lang="fr-FR" b="0" dirty="0"/>
              <a:t> </a:t>
            </a:r>
            <a:r>
              <a:rPr lang="fr-FR" b="0" dirty="0" err="1"/>
              <a:t>development</a:t>
            </a:r>
            <a:r>
              <a:rPr lang="fr-FR" b="0" dirty="0"/>
              <a:t> </a:t>
            </a:r>
          </a:p>
          <a:p>
            <a:r>
              <a:rPr lang="en-US" dirty="0"/>
              <a:t>Etc..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834A9C-28EF-A042-BF60-6B8880C11F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37A52F-091A-DA48-9623-545C1D5716C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Collaboration Status l 21st June 2024 l S.Liuzzo et al.</a:t>
            </a:r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DFF53C-787E-3E40-A797-7659203D3771}"/>
              </a:ext>
            </a:extLst>
          </p:cNvPr>
          <p:cNvSpPr txBox="1"/>
          <p:nvPr/>
        </p:nvSpPr>
        <p:spPr>
          <a:xfrm>
            <a:off x="959429" y="4725144"/>
            <a:ext cx="12721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Full details in shared brainstorming document.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B99FFA-65D6-D74E-84CD-DDEA1281A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817" y="4799929"/>
            <a:ext cx="5904656" cy="122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014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E86FC-4DDF-D24A-BB08-D9B448147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Draft Work package list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37FC368-EC2C-AD4E-BFF9-3E6BBBA2B9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39" y="764704"/>
            <a:ext cx="8827424" cy="388843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4F6BE-F83A-6F46-A263-76859168E1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14E46D-F806-3947-BE51-63B5CFB888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Collaboration Status l 21st June 2024 l S.Liuzzo et al.</a:t>
            </a:r>
            <a:endParaRPr lang="fr-F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E1786E-EC0A-6848-82AE-B92C0BEC27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2290356"/>
            <a:ext cx="8112224" cy="400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851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94AC4-9B55-C24E-A7DA-8580EFF0C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can we find resources? (people)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AAF96-B1A3-334E-98DE-75A38B52A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251" y="1268760"/>
            <a:ext cx="5629805" cy="4895944"/>
          </a:xfrm>
          <a:ln>
            <a:solidFill>
              <a:schemeClr val="accent5"/>
            </a:solidFill>
          </a:ln>
        </p:spPr>
        <p:txBody>
          <a:bodyPr/>
          <a:lstStyle/>
          <a:p>
            <a:r>
              <a:rPr lang="en-US" dirty="0"/>
              <a:t>LEAPS </a:t>
            </a:r>
            <a:r>
              <a:rPr lang="en-US" dirty="0">
                <a:sym typeface="Wingdings" pitchFamily="2" charset="2"/>
              </a:rPr>
              <a:t> see presentation by </a:t>
            </a:r>
            <a:r>
              <a:rPr lang="en-US" dirty="0" err="1">
                <a:sym typeface="Wingdings" pitchFamily="2" charset="2"/>
              </a:rPr>
              <a:t>M.Calvi</a:t>
            </a:r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INFRA-TECH-2025  not available at the moment</a:t>
            </a:r>
          </a:p>
          <a:p>
            <a:r>
              <a:rPr lang="en-US" dirty="0">
                <a:sym typeface="Wingdings" pitchFamily="2" charset="2"/>
              </a:rPr>
              <a:t>ERC </a:t>
            </a:r>
            <a:endParaRPr lang="en-US" dirty="0"/>
          </a:p>
          <a:p>
            <a:r>
              <a:rPr lang="en-US" dirty="0"/>
              <a:t>MSCA doctoral networks (needs about 12 PhD subjects with a common frame and exchange among the PhDs)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DEADLINE SEPTEMBER 2024</a:t>
            </a:r>
            <a:endParaRPr lang="en-US" dirty="0"/>
          </a:p>
          <a:p>
            <a:r>
              <a:rPr lang="en-US" dirty="0"/>
              <a:t>MSCA Staff exchange (no gain in staff, but the staff members in exchange are paid for by Europe while in exchange mode? Not clear to me.)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DEADLINE SEPTEMBER 2024</a:t>
            </a:r>
            <a:endParaRPr lang="en-US" dirty="0"/>
          </a:p>
          <a:p>
            <a:r>
              <a:rPr lang="en-US" strike="sngStrike" dirty="0"/>
              <a:t>WIDERA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inquiry email sent on 30</a:t>
            </a:r>
            <a:r>
              <a:rPr lang="en-US" baseline="30000" dirty="0">
                <a:sym typeface="Wingdings" pitchFamily="2" charset="2"/>
              </a:rPr>
              <a:t>th</a:t>
            </a:r>
            <a:r>
              <a:rPr lang="en-US" dirty="0">
                <a:sym typeface="Wingdings" pitchFamily="2" charset="2"/>
              </a:rPr>
              <a:t> May to </a:t>
            </a:r>
            <a:r>
              <a:rPr lang="en-US" dirty="0" err="1">
                <a:sym typeface="Wingdings" pitchFamily="2" charset="2"/>
              </a:rPr>
              <a:t>french</a:t>
            </a:r>
            <a:r>
              <a:rPr lang="en-US" dirty="0">
                <a:sym typeface="Wingdings" pitchFamily="2" charset="2"/>
              </a:rPr>
              <a:t> local contact (</a:t>
            </a:r>
            <a:r>
              <a:rPr lang="en-US" dirty="0" err="1">
                <a:sym typeface="Wingdings" pitchFamily="2" charset="2"/>
              </a:rPr>
              <a:t>Solene</a:t>
            </a:r>
            <a:r>
              <a:rPr lang="en-US" dirty="0">
                <a:sym typeface="Wingdings" pitchFamily="2" charset="2"/>
              </a:rPr>
              <a:t> Chevalier). Not GOOD FOR US. But we could do a </a:t>
            </a:r>
            <a:r>
              <a:rPr lang="en-US" dirty="0">
                <a:solidFill>
                  <a:srgbClr val="C00000"/>
                </a:solidFill>
                <a:sym typeface="Wingdings" pitchFamily="2" charset="2"/>
              </a:rPr>
              <a:t>COST</a:t>
            </a:r>
            <a:r>
              <a:rPr lang="en-US" dirty="0">
                <a:sym typeface="Wingdings" pitchFamily="2" charset="2"/>
              </a:rPr>
              <a:t> (150kEuro/year, 15 pages file for submission, for networking activities)</a:t>
            </a:r>
          </a:p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https://</a:t>
            </a:r>
            <a:r>
              <a:rPr lang="en-US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www.cost.eu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427C4A-40EB-8C41-8090-3980D95B9D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EDCBD-CD25-5640-949A-B27AD2A4B79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Collaboration Status l 21st June 2024 l S.Liuzzo et al.</a:t>
            </a:r>
            <a:endParaRPr lang="fr-F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A648FC-C706-3840-8D21-15748167C9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" t="11654" r="3636" b="10164"/>
          <a:stretch/>
        </p:blipFill>
        <p:spPr>
          <a:xfrm>
            <a:off x="7608168" y="999685"/>
            <a:ext cx="4106534" cy="35316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8CD207-53D8-984F-A6B7-F3C9BFB50A96}"/>
              </a:ext>
            </a:extLst>
          </p:cNvPr>
          <p:cNvSpPr txBox="1"/>
          <p:nvPr/>
        </p:nvSpPr>
        <p:spPr>
          <a:xfrm>
            <a:off x="7514886" y="4656283"/>
            <a:ext cx="41998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Key words from the last approved ERC</a:t>
            </a:r>
          </a:p>
          <a:p>
            <a:r>
              <a:rPr lang="en-US" dirty="0"/>
              <a:t>If you do not spot : accelerator, control, digital twin, storage ring, etc.. it is normal, they are not there.</a:t>
            </a:r>
          </a:p>
          <a:p>
            <a:r>
              <a:rPr lang="en-US" dirty="0"/>
              <a:t>May be is a good sign? May be not.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38B1BD1-16B3-B04D-8965-108740E71E48}"/>
              </a:ext>
            </a:extLst>
          </p:cNvPr>
          <p:cNvCxnSpPr>
            <a:cxnSpLocks/>
          </p:cNvCxnSpPr>
          <p:nvPr/>
        </p:nvCxnSpPr>
        <p:spPr>
          <a:xfrm>
            <a:off x="1775520" y="2204864"/>
            <a:ext cx="5544616" cy="0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84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251B4-F3B2-BA47-9CEC-6B0369910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7D996-E58F-1A4B-AA4F-2B6DFCEC1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76203F-0C6C-3E4B-AB01-C4B0CF05AB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9E9CF6-B76A-374A-A73E-B667624BC32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Collaboration Status l 21st June 2024 l S.Liuzzo et al.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2868799"/>
      </p:ext>
    </p:extLst>
  </p:cSld>
  <p:clrMapOvr>
    <a:masterClrMapping/>
  </p:clrMapOvr>
</p:sld>
</file>

<file path=ppt/theme/theme1.xml><?xml version="1.0" encoding="utf-8"?>
<a:theme xmlns:a="http://schemas.openxmlformats.org/drawingml/2006/main" name="ESRF-default">
  <a:themeElements>
    <a:clrScheme name="ESRF-LightBlue">
      <a:dk1>
        <a:sysClr val="windowText" lastClr="000000"/>
      </a:dk1>
      <a:lt1>
        <a:sysClr val="window" lastClr="FFFFFF"/>
      </a:lt1>
      <a:dk2>
        <a:srgbClr val="132577"/>
      </a:dk2>
      <a:lt2>
        <a:srgbClr val="51A026"/>
      </a:lt2>
      <a:accent1>
        <a:srgbClr val="132577"/>
      </a:accent1>
      <a:accent2>
        <a:srgbClr val="ED7703"/>
      </a:accent2>
      <a:accent3>
        <a:srgbClr val="F4A300"/>
      </a:accent3>
      <a:accent4>
        <a:srgbClr val="FFDD00"/>
      </a:accent4>
      <a:accent5>
        <a:srgbClr val="AF007C"/>
      </a:accent5>
      <a:accent6>
        <a:srgbClr val="0098D4"/>
      </a:accent6>
      <a:hlink>
        <a:srgbClr val="000000"/>
      </a:hlink>
      <a:folHlink>
        <a:srgbClr val="000000"/>
      </a:folHlink>
    </a:clrScheme>
    <a:fontScheme name="Soloca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Large" id="{B15BCB97-A8FD-D541-8A4F-8B7C02A4B762}" vid="{1D0DB679-6EAB-7647-A91B-77781071ADD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ESRF-default</Template>
  <TotalTime>193</TotalTime>
  <Words>747</Words>
  <Application>Microsoft Macintosh PowerPoint</Application>
  <PresentationFormat>Widescreen</PresentationFormat>
  <Paragraphs>126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ITCOfficinaSans LT Book</vt:lpstr>
      <vt:lpstr>Wingdings</vt:lpstr>
      <vt:lpstr>ESRF-default</vt:lpstr>
      <vt:lpstr>PowerPoint Presentation</vt:lpstr>
      <vt:lpstr>Status of the collaboration</vt:lpstr>
      <vt:lpstr>PowerPoint Presentation</vt:lpstr>
      <vt:lpstr>Timeline strategy </vt:lpstr>
      <vt:lpstr>Timeline strategy </vt:lpstr>
      <vt:lpstr>Draft Work package list</vt:lpstr>
      <vt:lpstr>Where can we find resources? (people)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Simone Liuzzo</dc:creator>
  <cp:lastModifiedBy>Simone Liuzzo</cp:lastModifiedBy>
  <cp:revision>18</cp:revision>
  <dcterms:created xsi:type="dcterms:W3CDTF">2024-06-03T10:50:45Z</dcterms:created>
  <dcterms:modified xsi:type="dcterms:W3CDTF">2024-06-11T13:57:41Z</dcterms:modified>
</cp:coreProperties>
</file>