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61" r:id="rId6"/>
  </p:sldMasterIdLst>
  <p:notesMasterIdLst>
    <p:notesMasterId r:id="rId35"/>
  </p:notesMasterIdLst>
  <p:sldIdLst>
    <p:sldId id="257" r:id="rId7"/>
    <p:sldId id="518" r:id="rId8"/>
    <p:sldId id="491" r:id="rId9"/>
    <p:sldId id="492" r:id="rId10"/>
    <p:sldId id="493" r:id="rId11"/>
    <p:sldId id="494" r:id="rId12"/>
    <p:sldId id="500" r:id="rId13"/>
    <p:sldId id="502" r:id="rId14"/>
    <p:sldId id="513" r:id="rId15"/>
    <p:sldId id="505" r:id="rId16"/>
    <p:sldId id="512" r:id="rId17"/>
    <p:sldId id="506" r:id="rId18"/>
    <p:sldId id="514" r:id="rId19"/>
    <p:sldId id="501" r:id="rId20"/>
    <p:sldId id="510" r:id="rId21"/>
    <p:sldId id="507" r:id="rId22"/>
    <p:sldId id="511" r:id="rId23"/>
    <p:sldId id="508" r:id="rId24"/>
    <p:sldId id="517" r:id="rId25"/>
    <p:sldId id="509" r:id="rId26"/>
    <p:sldId id="504" r:id="rId27"/>
    <p:sldId id="495" r:id="rId28"/>
    <p:sldId id="496" r:id="rId29"/>
    <p:sldId id="497" r:id="rId30"/>
    <p:sldId id="498" r:id="rId31"/>
    <p:sldId id="515" r:id="rId32"/>
    <p:sldId id="516" r:id="rId33"/>
    <p:sldId id="519" r:id="rId3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E7F6"/>
    <a:srgbClr val="FBE3D6"/>
    <a:srgbClr val="0000FF"/>
    <a:srgbClr val="FFCC00"/>
    <a:srgbClr val="FF9900"/>
    <a:srgbClr val="E5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6" autoAdjust="0"/>
    <p:restoredTop sz="93014" autoAdjust="0"/>
  </p:normalViewPr>
  <p:slideViewPr>
    <p:cSldViewPr snapToGrid="0">
      <p:cViewPr varScale="1">
        <p:scale>
          <a:sx n="76" d="100"/>
          <a:sy n="76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5D25-5859-43B8-940D-B7445304A412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C4CD-913B-4430-98D8-6F8DB95A451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7443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050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 the implementation is expert. Not at the state of a LOCO GUI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648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nomraml</a:t>
            </a:r>
            <a:r>
              <a:rPr lang="en-GB" dirty="0"/>
              <a:t> ops trims are typically used for the control of the vertical emittance, by exploiting their skew-quad capability. When a BBA campaign is started, first we need to ramp them down while controlling the orbit, then switch the sextupoles off, then start the </a:t>
            </a:r>
            <a:r>
              <a:rPr lang="en-GB" dirty="0" err="1"/>
              <a:t>quadcentre</a:t>
            </a:r>
            <a:r>
              <a:rPr lang="en-GB" dirty="0"/>
              <a:t> procedure. OC are don periodically to ensure beam stability.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05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Confirm from Sara if this is Python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3596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SOLEIL,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051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 for m4U … 2030, we would like to have a functioning </a:t>
            </a:r>
            <a:r>
              <a:rPr lang="en-GB" dirty="0" err="1"/>
              <a:t>pyML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27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0408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9890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977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Machine has been developed entirely inside the Ops group, great advantage in terms of getting rid of communication overhead, they know how to code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686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466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MAXIV bending magnets are CF elements with negative focussing. They also have some PFS to tune the gradient (used in LOCO)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290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why iterative method? it is needed because the excitation curves are not linear, as such a simple superposition is not precise enough.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PFS family, check how to change the PFS gradient. The message here is that, in some situations one need to create an iterative process to target a certain gradient. This kind of situations should be </a:t>
            </a:r>
            <a:r>
              <a:rPr lang="en-GB" dirty="0" err="1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condsetred</a:t>
            </a: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in a future </a:t>
            </a:r>
            <a:r>
              <a:rPr lang="en-GB" dirty="0" err="1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desgin</a:t>
            </a:r>
            <a:endParaRPr lang="en-GB" dirty="0">
              <a:solidFill>
                <a:srgbClr val="FF0000"/>
              </a:solidFill>
              <a:highlight>
                <a:srgbClr val="FFFFCC"/>
              </a:highlight>
              <a:latin typeface="Arial" panose="020B060402020202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583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SX and O have configurable TC for Q/D components (</a:t>
            </a:r>
            <a:r>
              <a:rPr lang="en-GB" dirty="0" err="1"/>
              <a:t>Norm+Skew</a:t>
            </a:r>
            <a:r>
              <a:rPr lang="en-GB" dirty="0"/>
              <a:t>) . Note: not all of them are presently equipped with PS (SD, OXY, OYY)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8882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LOCO, set a grad in PFS requires to preserve the bending </a:t>
            </a:r>
            <a:r>
              <a:rPr lang="en-GB" dirty="0" err="1"/>
              <a:t>pwr</a:t>
            </a:r>
            <a:r>
              <a:rPr lang="en-GB" dirty="0"/>
              <a:t> in the </a:t>
            </a:r>
            <a:r>
              <a:rPr lang="en-GB" dirty="0" err="1"/>
              <a:t>DIPm</a:t>
            </a:r>
            <a:r>
              <a:rPr lang="en-GB" dirty="0"/>
              <a:t>. Note, there is no such thing as PFS family in the max4…m lattice file. The PFS rests upon a handle function that sets the gradient.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8C4CD-913B-4430-98D8-6F8DB95A4514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423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B8EC-CEDD-E8BE-1B99-ED269118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40588-0C3D-432A-32EC-C01C41B6F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4A40-CB9D-33DD-00E1-0EB22604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458E8-E670-674A-25CC-87442B6F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B9D6C-F526-DBBC-4A16-FE8B2A2A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119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AAA1-C3F8-558D-1B85-AE361C5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EE662-FB58-9F91-3EFE-15D628583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D652-61DF-3E28-F029-D72B65A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6FFDC-5008-0EFC-E03C-46A59849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A60E-41CC-53F8-237D-E7072157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56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0DAD2-7BB6-ED7F-7B50-8180D2822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82CBC-1D83-F1BD-5BF7-838EAE3F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17A0-3FA6-F2C3-3510-C9ABE94F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A9ACD-3A38-67BC-2BF4-C4C18C0F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86CB-CDBD-0050-0E29-42B7A2DB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542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3AAC-CEAB-E6B9-5DF9-7B61C22A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1B51D-1114-E4DD-F014-D2EBC417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55B69-193F-B047-843D-F0A5618A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2CF1F-5779-53B2-6A71-6FFD2364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pPr/>
              <a:t>‹#›</a:t>
            </a:fld>
            <a:r>
              <a:rPr lang="en-GB"/>
              <a:t> / 28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545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9BA-3464-AA81-7D37-D783BB36B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0480B-06AA-0CDC-5BFF-92F93BD7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4DE7-1248-FEA2-A164-C9AD0FDE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31CFB-5F1C-7D0A-B856-BA826620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2D2DD-0014-0A42-2352-3AD1335A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0809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3754-56A1-CE3B-6088-F1D6BC73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3B72-489D-C048-481A-A1D4841F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01FD6-5B24-A808-405F-5295EB2D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A172-B8B1-3686-BEDA-6EC7F5EB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47D57-738F-7D7D-E746-18715A1E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2285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B472-BCD3-269D-4F5A-996A024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6E7C-9743-01AD-AFB6-10553A2C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3BBA-7EB2-D44C-51F2-F116D4F9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5C25-2FA8-FFFB-D153-4D6A8FF8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0E4B-D4F8-6697-96AE-41114CC9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9454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FF1E-CE52-5C34-4598-0A911937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7506-7FD5-76F2-6AFD-FFEB85768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8E08E-E18F-3EE1-114A-A25DB2A1C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BED52-FF03-D3B1-156F-154E9761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F242-7F55-ACD5-18C0-8FA0D51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E07B0-93BB-D8D3-A96C-5E30B361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6068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3398-DF3B-22C9-C60B-CA6685B4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420F3-EF20-C4A6-3114-93D93F2A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8BC44-37DC-DBC1-53E3-919B558F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9D60D-A493-5527-2C37-3BF381DEC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3291F-34C7-FD72-AAE4-AC8D1E900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E0BCC-E4EA-6743-BA00-17E19D6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D27FC-7216-B94F-FA65-0583D48E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A6C95-E38C-4E90-096E-BBF52041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5334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3C08-A79E-9946-FEF6-53F78561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2E8E8-613B-3205-F659-0C014E1F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5730F-1C07-354A-2A5D-4DCCB269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DE18D-FB46-7860-6572-42E500D1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1185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EB4FC-B81B-0D53-9A31-089A6E43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A5E31-5EE2-0C4A-B80D-6AC0BE53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87A1-D3C5-50A7-F481-B60549D9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0954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F8A-ECB1-ADDF-7456-0F665082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2A84-0E15-94AA-4E87-17F7906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8B122-C82E-0C96-5130-3892C55B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C5D0-C4C1-4BA4-3CCE-46FC8A05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D26E-0ED6-77D8-937C-7AF20139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8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78DA-CFD4-9F2B-CE3B-DEA2B2F7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C0D-9270-6CCE-D596-47CECE0C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2963F-A74F-AE94-F8DF-61B68FC4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3DAE-B2F4-2733-CB69-6AA8FB8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0EE58-A62A-8253-965C-79E5AF63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100C-CBE6-27CB-1CD5-38DFB3BE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039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6DEE-10ED-DCF2-CFB7-50E81C4E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ECDEE-76A7-EB49-F2D3-7B949170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8F890-E183-337C-E37C-06A59DE3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BBD7C-B0FC-92F2-BDC9-71889786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B49A3-5505-1E42-9C5C-16F43A4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159B5-A266-26F9-19D2-EAC25927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5332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6D0-3514-387E-387C-5A8B6C72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AE640-6988-0F3D-C470-AFEFF795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7F886-2BB4-EA45-293E-D7DFBF92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2FBA9-2136-AF0A-4E94-C30D5278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92414-4F98-8C39-6770-9E7CCEE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0322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B977D-4D6D-F09D-6036-990900D61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ADCA3-3146-30CB-5457-C499ED70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A6D9-D079-883B-3992-18AF5184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38A14-C801-2C14-5D10-AF587536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CE46-48AC-F730-3EC5-D749EF67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76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2034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C8845D5B-57CC-1D97-E4B1-008860F8BE28}"/>
              </a:ext>
            </a:extLst>
          </p:cNvPr>
          <p:cNvSpPr/>
          <p:nvPr userDrawn="1"/>
        </p:nvSpPr>
        <p:spPr>
          <a:xfrm rot="4233678">
            <a:off x="4464881" y="1065327"/>
            <a:ext cx="304699" cy="7604038"/>
          </a:xfrm>
          <a:prstGeom prst="trapezoid">
            <a:avLst>
              <a:gd name="adj" fmla="val 50000"/>
            </a:avLst>
          </a:prstGeom>
          <a:solidFill>
            <a:srgbClr val="236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2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E898-2FC8-7AA2-A743-9711C44A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SE"/>
              <a:t>20-06-2024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E08B0-1C15-C3F6-217D-38ACA91858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Accelerator MiddleLayer Workshop, DESY, Hamburg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9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110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4BF0-C051-A72F-9BBB-2D8C15F6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4728-1A6D-24F3-3B70-D32113F1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7AC36-3DA4-343D-A4FC-F47611A0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4C19-2256-BE9C-AEB1-EE8FDB2C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DF57-D504-EBAB-E9E0-F45BCBB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623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5366-CF9E-D085-F51D-9DD4630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A40F5-0FDE-F363-1FDF-B307CB4AF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CF58B-FA57-D5C5-6ED9-2D887DAA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D62BB-E377-27DA-7079-7DFD572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3A93D-DBD6-F980-FB17-1ACF587B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85E10-EE4D-8599-401D-1A8087F7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875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0A6A-9251-8B3E-B6A0-4122F12C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B1D31-4FA3-BA19-3C1A-9C90FAA04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AEF9D-2746-5B93-09FC-91CE34B9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097FA-1BBC-15FC-59D7-F4E76B68C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A8F66-E94C-A10A-BB5C-6307AE0ED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1551A-E16E-9064-8513-748BEA65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C62F2-F915-EEB5-B524-0054FC91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7717B-287A-05D6-9741-29C45E07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634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2926-A766-E64C-3016-4574FBF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6138C-D2A8-6332-AFF7-E880A22A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8BD12-E1E3-0766-36DE-8A3094F7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7807B-DDB1-1403-7166-E704428D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37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0A1E8-7D0A-8888-4C4B-A77E53B9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0B2DD-B6D7-ABCD-EAF1-AE2A6CA8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8B00-A5FF-E058-4AA3-6E190C96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886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9C59-7534-5898-30B8-F23E7179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8C7-D76C-B7D3-3E30-415E6513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DC74B-15F9-D3AD-53E2-87A64D6E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09517-6ABB-5960-24AD-80447C1D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032C-91F9-29E3-DE44-07B61A0F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22F0-DA04-6918-7C45-AC338E4E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952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E5E2-FB13-2A00-5FE9-E693927E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CB66D-E01E-7BB6-5054-6491561C3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F3A68-EFE2-28FC-7476-9498A163A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9287-703F-84A5-14AC-C088FE0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20-06-2024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3D223-0168-B512-9FEC-4A4197B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B1800-C1EE-272B-0B7F-99E2371A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3F54-9764-4019-BF48-9446C4B280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54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8B158-4279-99F5-F1A6-E8A995B4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40120-0C78-EEAE-6D2E-FD953CEF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252FC-BF59-42A2-EAAA-3210D0CF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SE"/>
              <a:t>20-06-2024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B058F-2ECB-4063-976D-3F0A684FB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Accelerator MiddleLayer Workshop, DESY, Hamburg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37C9-4B84-A35C-1B5F-A9A2104A0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83F54-9764-4019-BF48-9446C4B280A6}" type="slidenum">
              <a:rPr lang="en-SE" smtClean="0"/>
              <a:pPr/>
              <a:t>‹#›</a:t>
            </a:fld>
            <a:r>
              <a:rPr lang="en-GB" dirty="0"/>
              <a:t> / 28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529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80083-5CC1-9A60-6A8B-18E5AFEA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A0CD-CFD1-BDD4-AFC0-D71BDE59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3F9D-599E-A38D-EC3A-60963EF37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93130-F4A4-44EF-9FC3-1D9BE13995F1}" type="datetimeFigureOut">
              <a:rPr lang="en-SE" smtClean="0"/>
              <a:t>2024-06-19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E5F7-BEC0-488E-A4D3-8F29A6C43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FD550-55EF-0A6B-49D5-1281609DE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15ECB-EB60-4AC4-B826-2620829D59F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629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20-06-2024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Accelerator MiddleLayer Workshop, DESY, Hamburg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38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7">
          <p15:clr>
            <a:srgbClr val="F26B43"/>
          </p15:clr>
        </p15:guide>
        <p15:guide id="3" pos="4793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5E3344C-DC4C-1E61-354B-29434F69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8458" r="16654" b="1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DAF4F-50B7-7AF0-045E-0072E86C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MiddleLayer and Python at MAXIV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771EE3-9077-EC5C-793F-E4590F8B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 dirty="0"/>
              <a:t>20-06-2024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BF97D0-1FA7-1231-65D6-E3791262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Accelerator MiddleLayer Workshop, DESY, Hamburg</a:t>
            </a:r>
            <a:endParaRPr lang="en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3DF062-8422-7FAD-347E-06CA7ACC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913" y="6356350"/>
            <a:ext cx="1766886" cy="365125"/>
          </a:xfrm>
        </p:spPr>
        <p:txBody>
          <a:bodyPr/>
          <a:lstStyle/>
          <a:p>
            <a:pPr algn="ctr"/>
            <a:fld id="{49C83F54-9764-4019-BF48-9446C4B280A6}" type="slidenum">
              <a:rPr lang="en-SE" smtClean="0"/>
              <a:pPr algn="ctr"/>
              <a:t>1</a:t>
            </a:fld>
            <a:endParaRPr lang="en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0721D-535C-855A-F184-A51275C28FAB}"/>
              </a:ext>
            </a:extLst>
          </p:cNvPr>
          <p:cNvSpPr txBox="1"/>
          <p:nvPr/>
        </p:nvSpPr>
        <p:spPr>
          <a:xfrm>
            <a:off x="3489966" y="4022880"/>
            <a:ext cx="598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Marco Apollonio – MAX IV, Accelerator Development Group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4E83F-3314-AED9-2947-E66A07A5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70" t="4798"/>
          <a:stretch/>
        </p:blipFill>
        <p:spPr>
          <a:xfrm>
            <a:off x="8990968" y="55245"/>
            <a:ext cx="3160392" cy="11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Operations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75C11-529A-BF33-C521-20058E9BB13F}"/>
              </a:ext>
            </a:extLst>
          </p:cNvPr>
          <p:cNvSpPr txBox="1"/>
          <p:nvPr/>
        </p:nvSpPr>
        <p:spPr>
          <a:xfrm>
            <a:off x="128911" y="743667"/>
            <a:ext cx="9420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Orbit monitoring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kern="0" dirty="0">
                <a:solidFill>
                  <a:prstClr val="black"/>
                </a:solidFill>
                <a:latin typeface="Calibri (Body)"/>
              </a:rPr>
              <a:t>CM monitoring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BPM/CM trends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CCB7DE6-CF56-44EB-45E0-D02BF5EE5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" y="2808887"/>
            <a:ext cx="3645075" cy="232191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C2076BA-871B-4815-F04C-4A74AC7D1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0" y="2808887"/>
            <a:ext cx="3645075" cy="232191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A0B48C0-0B2C-5669-227F-A7D44642A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44" y="2808886"/>
            <a:ext cx="3403516" cy="2358231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FD943781-C861-D761-CBF4-D35B226579A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2B9A919-AD21-985B-4D1E-3EB4B02C4E6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9B494B64-9C3F-A5C0-D9BE-B6E5A5FC85E4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10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200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Operations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75C11-529A-BF33-C521-20058E9BB13F}"/>
              </a:ext>
            </a:extLst>
          </p:cNvPr>
          <p:cNvSpPr txBox="1"/>
          <p:nvPr/>
        </p:nvSpPr>
        <p:spPr>
          <a:xfrm>
            <a:off x="128911" y="743667"/>
            <a:ext cx="9420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SOFB/FOFB/TFB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FB python coded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require initialization of the ORM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(Body)"/>
              </a:rPr>
              <a:t>via MML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2248175-73F9-E21E-6FEE-6A7B917E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99" y="2646708"/>
            <a:ext cx="8483600" cy="3285038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C79A30F-F475-A8BE-17C8-728CCCA0414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61FB982-8946-99AD-B1D7-0840AA73660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E89C59-3C3D-1F5F-FC99-5797DE6FAEBD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11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5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 "/>
              </a:rPr>
              <a:t>Operations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2F983-CCD5-59B1-2D97-22812F5AA8FC}"/>
              </a:ext>
            </a:extLst>
          </p:cNvPr>
          <p:cNvSpPr txBox="1"/>
          <p:nvPr/>
        </p:nvSpPr>
        <p:spPr>
          <a:xfrm>
            <a:off x="723858" y="1000981"/>
            <a:ext cx="1074428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– use of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MML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>
                <a:solidFill>
                  <a:prstClr val="black"/>
                </a:solidFill>
              </a:rPr>
              <a:t>c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hromaticity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measurement/correction</a:t>
            </a:r>
          </a:p>
          <a:p>
            <a:pPr marL="914400" lvl="1" indent="-457200">
              <a:buFontTx/>
              <a:buChar char="-"/>
              <a:defRPr/>
            </a:pPr>
            <a:r>
              <a:rPr lang="en-GB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easchro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stepchro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>
                <a:solidFill>
                  <a:prstClr val="black"/>
                </a:solidFill>
              </a:rPr>
              <a:t>m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agnet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cycling</a:t>
            </a:r>
            <a:endParaRPr lang="en-GB" sz="3200" dirty="0">
              <a:solidFill>
                <a:prstClr val="black"/>
              </a:solidFill>
            </a:endParaRPr>
          </a:p>
          <a:p>
            <a:pPr marL="914400" lvl="1" indent="-457200">
              <a:buFontTx/>
              <a:buChar char="-"/>
              <a:defRPr/>
            </a:pPr>
            <a:r>
              <a:rPr lang="en-GB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rcycle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configure and activate tango cycling engine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avemachineconfig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getmachineconfig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>
                <a:solidFill>
                  <a:prstClr val="black"/>
                </a:solidFill>
              </a:rPr>
              <a:t>automated BBA measurement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dirty="0">
                <a:solidFill>
                  <a:prstClr val="black"/>
                </a:solidFill>
              </a:rPr>
              <a:t>automated LOCO measurement</a:t>
            </a:r>
          </a:p>
          <a:p>
            <a:pPr marL="914400" lvl="1" indent="-457200">
              <a:buFontTx/>
              <a:buChar char="-"/>
              <a:defRPr/>
            </a:pPr>
            <a:r>
              <a:rPr lang="en-GB" sz="28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handsoff_loco_measurement.m</a:t>
            </a:r>
            <a:endParaRPr lang="en-SE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331D14E2-F479-6CE6-C7C7-57FC7A8EF3B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12BBFC1-6115-48F5-4D76-290215C39AD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AC2D666-ECAC-5484-0223-512C6F407A62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12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86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Operations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2F983-CCD5-59B1-2D97-22812F5AA8FC}"/>
              </a:ext>
            </a:extLst>
          </p:cNvPr>
          <p:cNvSpPr txBox="1"/>
          <p:nvPr/>
        </p:nvSpPr>
        <p:spPr>
          <a:xfrm>
            <a:off x="352697" y="718759"/>
            <a:ext cx="97869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Python based MOGA for online optimisation of </a:t>
            </a:r>
            <a:r>
              <a:rPr lang="en-GB" sz="3200" b="1" dirty="0">
                <a:solidFill>
                  <a:prstClr val="black"/>
                </a:solidFill>
                <a:latin typeface="+mj-lt"/>
              </a:rPr>
              <a:t>(IE, LT) [K. </a:t>
            </a:r>
            <a:r>
              <a:rPr lang="en-GB" sz="3200" b="1" dirty="0" err="1">
                <a:solidFill>
                  <a:prstClr val="black"/>
                </a:solidFill>
                <a:latin typeface="+mj-lt"/>
              </a:rPr>
              <a:t>Yanartas</a:t>
            </a:r>
            <a:r>
              <a:rPr lang="en-GB" sz="3200" b="1" dirty="0">
                <a:solidFill>
                  <a:prstClr val="black"/>
                </a:solidFill>
                <a:latin typeface="+mj-lt"/>
              </a:rPr>
              <a:t>]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No “ML” structure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stiff (read </a:t>
            </a:r>
            <a:r>
              <a:rPr lang="en-GB" sz="3200" b="1" i="1" dirty="0">
                <a:solidFill>
                  <a:prstClr val="black"/>
                </a:solidFill>
                <a:latin typeface="+mj-lt"/>
              </a:rPr>
              <a:t>hardcoded</a:t>
            </a:r>
            <a:r>
              <a:rPr lang="en-GB" sz="3200" b="1" dirty="0">
                <a:solidFill>
                  <a:prstClr val="black"/>
                </a:solidFill>
                <a:latin typeface="+mj-lt"/>
              </a:rPr>
              <a:t>) definition of magnet channels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however, easy communication with machine via </a:t>
            </a:r>
            <a:r>
              <a:rPr lang="en-GB" sz="3200" b="1" dirty="0" err="1">
                <a:solidFill>
                  <a:prstClr val="black"/>
                </a:solidFill>
                <a:latin typeface="+mj-lt"/>
              </a:rPr>
              <a:t>pyTango</a:t>
            </a:r>
            <a:endParaRPr lang="en-GB" sz="3200" b="1" dirty="0">
              <a:solidFill>
                <a:prstClr val="black"/>
              </a:solidFill>
              <a:latin typeface="+mj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3200" b="1" dirty="0">
              <a:solidFill>
                <a:prstClr val="black"/>
              </a:solidFill>
              <a:latin typeface="+mj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b="1" dirty="0" err="1">
                <a:solidFill>
                  <a:prstClr val="black"/>
                </a:solidFill>
                <a:latin typeface="+mj-lt"/>
              </a:rPr>
              <a:t>pyAT</a:t>
            </a:r>
            <a:r>
              <a:rPr lang="en-GB" sz="3200" b="1" dirty="0">
                <a:solidFill>
                  <a:prstClr val="black"/>
                </a:solidFill>
                <a:latin typeface="+mj-lt"/>
              </a:rPr>
              <a:t> key performance parameters calculations (for new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     low emittance lattices)</a:t>
            </a:r>
          </a:p>
          <a:p>
            <a:pPr marL="914400" lvl="1" indent="-457200">
              <a:buFontTx/>
              <a:buChar char="-"/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Development of a MOPSO optimiser (emittance, DA) </a:t>
            </a:r>
          </a:p>
          <a:p>
            <a:pPr lvl="1">
              <a:defRPr/>
            </a:pPr>
            <a:r>
              <a:rPr lang="en-GB" sz="3200" b="1" dirty="0">
                <a:solidFill>
                  <a:prstClr val="black"/>
                </a:solidFill>
                <a:latin typeface="+mj-lt"/>
              </a:rPr>
              <a:t>     [R. Nieuwenhuis]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C9A47203-2D13-7D1D-962D-5433C4A7617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AAC3DB4-516D-E1F7-AD2F-D7C2321380E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7BEAEE9-5366-B61F-85DE-7ABF0D4C38F2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13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14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alibri (Body)"/>
              </a:rPr>
              <a:t>Accelerator Development Rings:  </a:t>
            </a:r>
            <a:r>
              <a:rPr lang="en-GB" sz="3200" b="1" dirty="0">
                <a:solidFill>
                  <a:srgbClr val="0000FF"/>
                </a:solidFill>
                <a:latin typeface="Calibri (Body)"/>
              </a:rPr>
              <a:t>archiver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AF4A9-08DB-26A0-3053-B3CB9F506474}"/>
              </a:ext>
            </a:extLst>
          </p:cNvPr>
          <p:cNvSpPr txBox="1"/>
          <p:nvPr/>
        </p:nvSpPr>
        <p:spPr>
          <a:xfrm>
            <a:off x="0" y="584775"/>
            <a:ext cx="1219199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Extremely useful tool</a:t>
            </a:r>
          </a:p>
          <a:p>
            <a:pPr marL="914400" lvl="1" indent="-457200">
              <a:buFontTx/>
              <a:buChar char="-"/>
              <a:defRPr/>
            </a:pPr>
            <a:r>
              <a:rPr lang="en-GB" sz="2400" b="1" dirty="0">
                <a:solidFill>
                  <a:prstClr val="black"/>
                </a:solidFill>
                <a:latin typeface="Calibri (Body)"/>
              </a:rPr>
              <a:t>scripted</a:t>
            </a:r>
            <a:r>
              <a:rPr lang="en-GB" sz="2400" dirty="0">
                <a:solidFill>
                  <a:prstClr val="black"/>
                </a:solidFill>
                <a:latin typeface="Calibri (Body)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 (Body)"/>
              </a:rPr>
              <a:t>performance</a:t>
            </a:r>
            <a:r>
              <a:rPr lang="en-GB" sz="2400" dirty="0">
                <a:solidFill>
                  <a:prstClr val="black"/>
                </a:solidFill>
                <a:latin typeface="Calibri (Body)"/>
              </a:rPr>
              <a:t> comparison, post-proc etc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  <a:p>
            <a:pPr marL="914400" lvl="1" indent="-457200">
              <a:buFontTx/>
              <a:buChar char="-"/>
              <a:defRPr/>
            </a:pPr>
            <a:r>
              <a:rPr lang="en-GB" sz="2400" b="1" dirty="0">
                <a:solidFill>
                  <a:prstClr val="black"/>
                </a:solidFill>
                <a:latin typeface="Calibri (Body)"/>
              </a:rPr>
              <a:t>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race errors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back to their origin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anose="05000000000000000000" pitchFamily="2" charset="2"/>
              </a:rPr>
              <a:t> fix problem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  <a:p>
            <a:pPr marL="914400" lvl="1" indent="-457200">
              <a:buFontTx/>
              <a:buChar char="-"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Present use from MML (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actual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case after Shut Down with troublesome injection)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A =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getam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‘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QF’,’Resistance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’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); </a:t>
            </a: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B =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getam_archive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‘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QF’,’Resistance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’,&lt;any date&gt;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C = (B-A)./A </a:t>
            </a: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latin typeface="Calibri (Body)"/>
                <a:ea typeface="Arial" panose="020B060402020202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spot short-circuited</a:t>
            </a:r>
            <a:r>
              <a:rPr lang="en-GB" sz="2400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 cases with anomalous resistance …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calls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uLnTx/>
                <a:uFillTx/>
                <a:latin typeface="Calibri (Body)"/>
                <a:ea typeface="Arial" panose="020B0604020202020204" pitchFamily="34" charset="0"/>
              </a:rPr>
              <a:t>archiver_tool.py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(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AD.archive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sz="2400" dirty="0">
                <a:solidFill>
                  <a:srgbClr val="FF0000"/>
                </a:solidFill>
                <a:latin typeface="Calibri (Body)"/>
                <a:ea typeface="Arial" panose="020B0604020202020204" pitchFamily="34" charset="0"/>
              </a:rPr>
              <a:t>MML: handle pointing 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at a general function (switchable, AD global variable)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en-GB" sz="2400" dirty="0">
                <a:latin typeface="Calibri (Body)"/>
                <a:ea typeface="Arial" panose="020B0604020202020204" pitchFamily="34" charset="0"/>
              </a:rPr>
              <a:t>b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ig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 change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wrt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 early days with visual checks with web interface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>
                <a:latin typeface="Calibri (Body)"/>
                <a:ea typeface="Arial" panose="020B0604020202020204" pitchFamily="34" charset="0"/>
              </a:rPr>
              <a:t>In a </a:t>
            </a:r>
            <a:r>
              <a:rPr lang="en-GB" sz="2400" dirty="0" err="1">
                <a:latin typeface="Calibri (Body)"/>
                <a:ea typeface="Arial" panose="020B0604020202020204" pitchFamily="34" charset="0"/>
              </a:rPr>
              <a:t>pyML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 world, all could be embedded in one “</a:t>
            </a:r>
            <a:r>
              <a:rPr lang="en-GB" sz="2400" dirty="0" err="1">
                <a:latin typeface="Calibri (Body)"/>
                <a:ea typeface="Arial" panose="020B0604020202020204" pitchFamily="34" charset="0"/>
              </a:rPr>
              <a:t>pygetam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(…, date)” directly accessing the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latin typeface="Calibri (Body)"/>
                <a:ea typeface="Arial" panose="020B0604020202020204" pitchFamily="34" charset="0"/>
              </a:rPr>
              <a:t>     archiver_tool.py (easier/faster </a:t>
            </a:r>
            <a:r>
              <a:rPr lang="en-GB" sz="2400" u="sng" dirty="0">
                <a:solidFill>
                  <a:srgbClr val="FF0000"/>
                </a:solidFill>
                <a:latin typeface="Calibri (Body)"/>
                <a:ea typeface="Arial" panose="020B0604020202020204" pitchFamily="34" charset="0"/>
              </a:rPr>
              <a:t>scripting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 …)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	easy to pipe into a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hw2physics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 command …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latin typeface="Calibri (Body)"/>
                <a:ea typeface="Arial" panose="020B0604020202020204" pitchFamily="34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getmachineconfg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(‘date’) 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or </a:t>
            </a:r>
            <a:r>
              <a:rPr lang="en-GB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savemachineconfig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(‘date’) </a:t>
            </a:r>
            <a:r>
              <a:rPr lang="en-GB" sz="2400" dirty="0">
                <a:latin typeface="Calibri (Body)"/>
                <a:ea typeface="Arial" panose="020B0604020202020204" pitchFamily="34" charset="0"/>
              </a:rPr>
              <a:t>why?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latin typeface="Calibri (Body)"/>
                <a:ea typeface="Arial" panose="020B0604020202020204" pitchFamily="34" charset="0"/>
              </a:rPr>
              <a:t>             e.g. commissioning where we had some interesting config that was not saved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2B96ED7-F7BB-C57A-D17C-DF5BE1C29B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BBB0550-6847-B3DD-6704-2DBCBAE0318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B195F60-971B-1F61-CC1F-6E6106E5F4DD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14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29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</a:rPr>
              <a:t>magnet control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  <a:sym typeface="Wingdings" panose="05000000000000000000" pitchFamily="2" charset="2"/>
              </a:rPr>
              <a:t> dipoles</a:t>
            </a:r>
            <a:endParaRPr lang="en-GB" sz="3200" b="1" dirty="0">
              <a:solidFill>
                <a:srgbClr val="0000FF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378F2-D73C-4254-55A8-ACBA06A4DBA7}"/>
              </a:ext>
            </a:extLst>
          </p:cNvPr>
          <p:cNvSpPr txBox="1"/>
          <p:nvPr/>
        </p:nvSpPr>
        <p:spPr>
          <a:xfrm>
            <a:off x="-1" y="584775"/>
            <a:ext cx="7266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DIPM,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DIPMc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sliced model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Main coil: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baseline="-25000" dirty="0" err="1">
                <a:latin typeface="Arial" panose="020B0604020202020204" pitchFamily="34" charset="0"/>
                <a:ea typeface="Arial" panose="020B0604020202020204" pitchFamily="34" charset="0"/>
              </a:rPr>
              <a:t>main</a:t>
            </a:r>
            <a:endParaRPr lang="en-GB" baseline="-25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Pole Face Strips (PFS), I</a:t>
            </a:r>
            <a:r>
              <a:rPr lang="en-GB" baseline="-25000" dirty="0">
                <a:latin typeface="Arial" panose="020B0604020202020204" pitchFamily="34" charset="0"/>
                <a:ea typeface="Arial" panose="020B0604020202020204" pitchFamily="34" charset="0"/>
              </a:rPr>
              <a:t>PFS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: mainly tuning the gradient …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effect on the bending!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9E27F-C77C-B736-A68D-207C8427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07" y="584775"/>
            <a:ext cx="4652045" cy="2742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E0088-7957-C9CF-910A-E8DC9A57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207" y="3429000"/>
            <a:ext cx="4652046" cy="2076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296D46-17CF-D0CA-D2B0-286A28FBD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038" y="1951898"/>
            <a:ext cx="5363323" cy="3553321"/>
          </a:xfrm>
          <a:prstGeom prst="rect">
            <a:avLst/>
          </a:prstGeom>
        </p:spPr>
      </p:pic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5C4C73D2-AA88-03D2-4AE6-B206DE8F10C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1489317-FA7D-CC43-9036-99D13575B64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70A7210-AB64-9DCF-227F-936A120BD8A1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15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317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</a:rPr>
              <a:t>magnet control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  <a:sym typeface="Wingdings" panose="05000000000000000000" pitchFamily="2" charset="2"/>
              </a:rPr>
              <a:t> dipoles</a:t>
            </a:r>
            <a:endParaRPr lang="en-GB" sz="3200" b="1" dirty="0">
              <a:solidFill>
                <a:srgbClr val="0000FF"/>
              </a:solidFill>
              <a:latin typeface="Aptos" panose="0211000402020202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CE74EB-841A-6BA0-EB08-2BCAE653C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4" y="1266827"/>
            <a:ext cx="6157494" cy="279792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32D7741-E64D-E073-6435-5EA59B270B96}"/>
              </a:ext>
            </a:extLst>
          </p:cNvPr>
          <p:cNvGrpSpPr/>
          <p:nvPr/>
        </p:nvGrpSpPr>
        <p:grpSpPr>
          <a:xfrm>
            <a:off x="675551" y="1910163"/>
            <a:ext cx="3576320" cy="1055479"/>
            <a:chOff x="6187440" y="1612732"/>
            <a:chExt cx="3190240" cy="10554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5C5AA4-0071-5B1A-0885-5541B92EBDB5}"/>
                </a:ext>
              </a:extLst>
            </p:cNvPr>
            <p:cNvGrpSpPr/>
            <p:nvPr/>
          </p:nvGrpSpPr>
          <p:grpSpPr>
            <a:xfrm>
              <a:off x="6187440" y="1612732"/>
              <a:ext cx="1595120" cy="1054557"/>
              <a:chOff x="6187440" y="1612732"/>
              <a:chExt cx="1595120" cy="10545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049451-722C-19BE-EFFA-9240E9A97CBD}"/>
                  </a:ext>
                </a:extLst>
              </p:cNvPr>
              <p:cNvSpPr/>
              <p:nvPr/>
            </p:nvSpPr>
            <p:spPr>
              <a:xfrm>
                <a:off x="6797040" y="1612732"/>
                <a:ext cx="9855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C02122-C873-EF7D-FA21-3FE349F4E4FB}"/>
                  </a:ext>
                </a:extLst>
              </p:cNvPr>
              <p:cNvSpPr/>
              <p:nvPr/>
            </p:nvSpPr>
            <p:spPr>
              <a:xfrm>
                <a:off x="667512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4C2FA88-BB05-8766-E867-E3C0C5AE3065}"/>
                  </a:ext>
                </a:extLst>
              </p:cNvPr>
              <p:cNvSpPr/>
              <p:nvPr/>
            </p:nvSpPr>
            <p:spPr>
              <a:xfrm>
                <a:off x="618744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0B12E52-9A8D-B870-F135-B5158D53C58B}"/>
                  </a:ext>
                </a:extLst>
              </p:cNvPr>
              <p:cNvSpPr/>
              <p:nvPr/>
            </p:nvSpPr>
            <p:spPr>
              <a:xfrm>
                <a:off x="630936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9AFFDB-22C1-4B64-2214-8891E2BD6EED}"/>
                  </a:ext>
                </a:extLst>
              </p:cNvPr>
              <p:cNvSpPr/>
              <p:nvPr/>
            </p:nvSpPr>
            <p:spPr>
              <a:xfrm>
                <a:off x="643128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BA566C8-6B8D-D884-E234-5BF49947D802}"/>
                  </a:ext>
                </a:extLst>
              </p:cNvPr>
              <p:cNvSpPr/>
              <p:nvPr/>
            </p:nvSpPr>
            <p:spPr>
              <a:xfrm>
                <a:off x="655320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F26F43-E73E-25EE-CEE8-982AE3BB6CA4}"/>
                </a:ext>
              </a:extLst>
            </p:cNvPr>
            <p:cNvGrpSpPr/>
            <p:nvPr/>
          </p:nvGrpSpPr>
          <p:grpSpPr>
            <a:xfrm rot="10800000">
              <a:off x="7782560" y="1613654"/>
              <a:ext cx="1595120" cy="1054557"/>
              <a:chOff x="6187440" y="1612732"/>
              <a:chExt cx="1595120" cy="10545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748DC3-2B66-6318-C776-2A8793FCDE43}"/>
                  </a:ext>
                </a:extLst>
              </p:cNvPr>
              <p:cNvSpPr/>
              <p:nvPr/>
            </p:nvSpPr>
            <p:spPr>
              <a:xfrm>
                <a:off x="6797040" y="1612732"/>
                <a:ext cx="9855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44AF5F1-1A24-7E06-72FA-12F732FF3D6E}"/>
                  </a:ext>
                </a:extLst>
              </p:cNvPr>
              <p:cNvSpPr/>
              <p:nvPr/>
            </p:nvSpPr>
            <p:spPr>
              <a:xfrm>
                <a:off x="667512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A4072EA-C2E7-C4EC-4707-B8FD97D5E543}"/>
                  </a:ext>
                </a:extLst>
              </p:cNvPr>
              <p:cNvSpPr/>
              <p:nvPr/>
            </p:nvSpPr>
            <p:spPr>
              <a:xfrm>
                <a:off x="618744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D51A4A-083A-625A-C7E0-763EB8C3301D}"/>
                  </a:ext>
                </a:extLst>
              </p:cNvPr>
              <p:cNvSpPr/>
              <p:nvPr/>
            </p:nvSpPr>
            <p:spPr>
              <a:xfrm>
                <a:off x="630936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CB5E4A1-913A-D86C-7035-52EED266679F}"/>
                  </a:ext>
                </a:extLst>
              </p:cNvPr>
              <p:cNvSpPr/>
              <p:nvPr/>
            </p:nvSpPr>
            <p:spPr>
              <a:xfrm>
                <a:off x="643128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39CAD4-227C-78A0-0D88-899F44AD7FCA}"/>
                  </a:ext>
                </a:extLst>
              </p:cNvPr>
              <p:cNvSpPr/>
              <p:nvPr/>
            </p:nvSpPr>
            <p:spPr>
              <a:xfrm>
                <a:off x="6553200" y="1612732"/>
                <a:ext cx="121920" cy="1054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36AAADA-4F2D-2BB5-B8E1-1F6D4E40DB99}"/>
              </a:ext>
            </a:extLst>
          </p:cNvPr>
          <p:cNvSpPr txBox="1"/>
          <p:nvPr/>
        </p:nvSpPr>
        <p:spPr>
          <a:xfrm>
            <a:off x="-2654" y="777188"/>
            <a:ext cx="1219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In the model, </a:t>
            </a:r>
            <a:r>
              <a:rPr lang="en-GB" b="1" i="1" dirty="0">
                <a:latin typeface="Arial" panose="020B0604020202020204" pitchFamily="34" charset="0"/>
                <a:ea typeface="Arial" panose="020B0604020202020204" pitchFamily="34" charset="0"/>
              </a:rPr>
              <a:t>dipole sliced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to mimic the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edge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effect of the field/gradient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682FEA-DE61-F595-EAD3-1EAC83B26D75}"/>
              </a:ext>
            </a:extLst>
          </p:cNvPr>
          <p:cNvSpPr txBox="1"/>
          <p:nvPr/>
        </p:nvSpPr>
        <p:spPr>
          <a:xfrm>
            <a:off x="7086173" y="3848215"/>
            <a:ext cx="4721769" cy="3811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pole face strips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are added to tune gradient</a:t>
            </a:r>
            <a:endParaRPr lang="en-SE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EE9719F-0A31-E6D8-01E7-FA3F5580FEC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C468D4C-EAFC-39B9-F1FF-BBA6115A6C5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1047718-3169-A54E-F925-0A649F899DBB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16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9018B-5783-64A3-86E5-AA03F21CAB98}"/>
              </a:ext>
            </a:extLst>
          </p:cNvPr>
          <p:cNvSpPr txBox="1"/>
          <p:nvPr/>
        </p:nvSpPr>
        <p:spPr>
          <a:xfrm>
            <a:off x="842229" y="4999094"/>
            <a:ext cx="94871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setPFSonline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(Family, Field, </a:t>
            </a:r>
            <a:r>
              <a:rPr lang="en-GB" b="1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NewSP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DeviceList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varargin</a:t>
            </a:r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computeBendSettings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integratedK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Energy, Status,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DeviceList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AAF22E-1EE2-E404-39C6-6E29D5AC251E}"/>
              </a:ext>
            </a:extLst>
          </p:cNvPr>
          <p:cNvGrpSpPr/>
          <p:nvPr/>
        </p:nvGrpSpPr>
        <p:grpSpPr>
          <a:xfrm>
            <a:off x="7122254" y="698181"/>
            <a:ext cx="4704787" cy="3902730"/>
            <a:chOff x="7085662" y="513495"/>
            <a:chExt cx="4704787" cy="39027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5D8825-EF39-6F82-F26F-084525BB3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042" t="28861" r="6661" b="17011"/>
            <a:stretch/>
          </p:blipFill>
          <p:spPr>
            <a:xfrm rot="21540000">
              <a:off x="7085662" y="2342114"/>
              <a:ext cx="4704450" cy="207411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F6A8C5-527B-101C-2D8E-4BAE6E677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042" t="28861" r="6661" b="17011"/>
            <a:stretch/>
          </p:blipFill>
          <p:spPr>
            <a:xfrm rot="60000" flipV="1">
              <a:off x="7085999" y="513495"/>
              <a:ext cx="4704450" cy="20741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B378F2-D73C-4254-55A8-ACBA06A4DBA7}"/>
              </a:ext>
            </a:extLst>
          </p:cNvPr>
          <p:cNvSpPr txBox="1"/>
          <p:nvPr/>
        </p:nvSpPr>
        <p:spPr>
          <a:xfrm>
            <a:off x="25043" y="4523925"/>
            <a:ext cx="12166955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baseline="-25000" dirty="0" err="1">
                <a:latin typeface="Arial" panose="020B0604020202020204" pitchFamily="34" charset="0"/>
                <a:ea typeface="Arial" panose="020B0604020202020204" pitchFamily="34" charset="0"/>
              </a:rPr>
              <a:t>main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+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baseline="-25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PFS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GB" baseline="-25000" dirty="0" err="1">
                <a:latin typeface="Arial" panose="020B0604020202020204" pitchFamily="34" charset="0"/>
                <a:ea typeface="Arial" panose="020B0604020202020204" pitchFamily="34" charset="0"/>
              </a:rPr>
              <a:t>main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+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GB" baseline="-25000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PFS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MML iterative procedure to </a:t>
            </a:r>
            <a:r>
              <a:rPr lang="en-GB" b="1" i="1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re-balance the energy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while reaching the </a:t>
            </a:r>
            <a:r>
              <a:rPr lang="en-GB" i="1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desired gradient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EED40-FD5A-FD13-AB70-EBB6F64E5A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9103655" y="2226708"/>
            <a:ext cx="927583" cy="843682"/>
          </a:xfrm>
          <a:prstGeom prst="rect">
            <a:avLst/>
          </a:prstGeom>
          <a:solidFill>
            <a:srgbClr val="FFFFCC">
              <a:alpha val="50196"/>
            </a:srgb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2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</a:rPr>
              <a:t>magnet control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  <a:sym typeface="Wingdings" panose="05000000000000000000" pitchFamily="2" charset="2"/>
              </a:rPr>
              <a:t> sextupoles</a:t>
            </a:r>
            <a:endParaRPr lang="en-GB" sz="3200" b="1" dirty="0">
              <a:solidFill>
                <a:srgbClr val="0000FF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378F2-D73C-4254-55A8-ACBA06A4DBA7}"/>
              </a:ext>
            </a:extLst>
          </p:cNvPr>
          <p:cNvSpPr txBox="1"/>
          <p:nvPr/>
        </p:nvSpPr>
        <p:spPr>
          <a:xfrm>
            <a:off x="0" y="584775"/>
            <a:ext cx="62522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SFM: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sextupoles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at the Matching Cell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quadrupole component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activated by 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switching auxiliary coils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BBA at sextupole positions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sextupole saturation creating a difference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between magnetic centres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solution: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switch off SFMs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Model-wise: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baseline="-25000" dirty="0">
                <a:latin typeface="Arial" panose="020B0604020202020204" pitchFamily="34" charset="0"/>
                <a:ea typeface="Arial" panose="020B0604020202020204" pitchFamily="34" charset="0"/>
              </a:rPr>
              <a:t>SFM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GB" baseline="-25000" dirty="0" err="1">
                <a:latin typeface="Arial" panose="020B0604020202020204" pitchFamily="34" charset="0"/>
                <a:ea typeface="Arial" panose="020B0604020202020204" pitchFamily="34" charset="0"/>
              </a:rPr>
              <a:t>trim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two currents into an element</a:t>
            </a:r>
          </a:p>
          <a:p>
            <a:pPr marL="742950" lvl="1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PolA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determined by superposition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Inverse problem: given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PolA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, what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   are the currents?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Practical solution: model 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aux. coils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as </a:t>
            </a:r>
            <a:r>
              <a:rPr lang="en-GB" b="1" dirty="0" err="1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ThinElements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between sliced SFM, separate families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It would be nice to consider a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PolA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(n)/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PolB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(n) case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    where the polynomial components for any 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submagnet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 are natively separated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B59B4-72B3-169C-B041-10A1A52A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11" y="2133600"/>
            <a:ext cx="6101788" cy="390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809D1-51AD-5B5E-D738-8E43C1DDB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581" y="769441"/>
            <a:ext cx="6049219" cy="11622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600796-DED5-A8F2-BE98-0BE60F528B4A}"/>
              </a:ext>
            </a:extLst>
          </p:cNvPr>
          <p:cNvSpPr/>
          <p:nvPr/>
        </p:nvSpPr>
        <p:spPr>
          <a:xfrm>
            <a:off x="7349490" y="917913"/>
            <a:ext cx="605790" cy="79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422385-BBE1-2DBC-F0B6-2DC13283823D}"/>
              </a:ext>
            </a:extLst>
          </p:cNvPr>
          <p:cNvSpPr/>
          <p:nvPr/>
        </p:nvSpPr>
        <p:spPr>
          <a:xfrm>
            <a:off x="10153650" y="917913"/>
            <a:ext cx="605790" cy="79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9DF81395-8F99-3607-B8A5-49CEFF9D74B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7B04753-114C-01F1-1D19-EA8E1FC86F9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F583D0C-1973-2CEE-4910-7EC338DB2C3C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17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86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linear dynamics fit </a:t>
            </a:r>
            <a:r>
              <a:rPr lang="en-GB" sz="3200" b="1" dirty="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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  <a:sym typeface="Wingdings" panose="05000000000000000000" pitchFamily="2" charset="2"/>
              </a:rPr>
              <a:t>LOCO</a:t>
            </a:r>
            <a:endParaRPr lang="en-GB" sz="3200" b="1" dirty="0">
              <a:solidFill>
                <a:srgbClr val="0000FF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19BCC-4D7E-2753-EE76-BA01D5F8ED54}"/>
              </a:ext>
            </a:extLst>
          </p:cNvPr>
          <p:cNvSpPr txBox="1"/>
          <p:nvPr/>
        </p:nvSpPr>
        <p:spPr>
          <a:xfrm>
            <a:off x="0" y="1530755"/>
            <a:ext cx="61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LOCO</a:t>
            </a:r>
          </a:p>
          <a:p>
            <a:pPr marL="285750" indent="-285750">
              <a:buFontTx/>
              <a:buChar char="-"/>
            </a:pPr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stems from the original code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(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Safranek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parallel computation of Jacobian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no-GUI automated (hands-off)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Use case: scripted scans for ID compensation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adapted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to the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MAX IV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R1/R3 cases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virtual PFS family discussed before 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fundamental for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control of Lin. Dyn.</a:t>
            </a: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87227A-0549-2B67-2874-580477959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0" y="1558361"/>
            <a:ext cx="7017702" cy="3638108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4192C974-7513-7B81-B841-BA45D1B7967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53069FD3-037C-D5D4-0296-EFD0D712338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2C0D4B-82BC-A302-66D8-ECF4744BD992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18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67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</a:rPr>
              <a:t>Orbit Response Matrix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19BCC-4D7E-2753-EE76-BA01D5F8ED54}"/>
              </a:ext>
            </a:extLst>
          </p:cNvPr>
          <p:cNvSpPr txBox="1"/>
          <p:nvPr/>
        </p:nvSpPr>
        <p:spPr>
          <a:xfrm>
            <a:off x="239268" y="1847153"/>
            <a:ext cx="75986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 of LOCO measurements</a:t>
            </a:r>
          </a:p>
          <a:p>
            <a:pPr marL="285750" indent="-285750">
              <a:buFontTx/>
              <a:buChar char="-"/>
            </a:pPr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been considering a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fast ORM measurement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to speed up process (e.g. Diamond case)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	- low priority so far, but highly sought for also for NOECO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to be considered in a future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py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-design scenario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3DDAADD8-E71C-C1D2-0BD0-6D633706505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AEA47F9-5B90-2EB7-B4BE-8F3675D9E44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19378DC-7FC2-329F-BCDE-C8C90CF3C6A7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19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67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748ED5D-5CBC-5C59-22DA-4768F0A8FC10}"/>
              </a:ext>
            </a:extLst>
          </p:cNvPr>
          <p:cNvSpPr txBox="1"/>
          <p:nvPr/>
        </p:nvSpPr>
        <p:spPr>
          <a:xfrm>
            <a:off x="1602121" y="459350"/>
            <a:ext cx="8987758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Layout</a:t>
            </a:r>
          </a:p>
          <a:p>
            <a:endParaRPr lang="en-GB" sz="3200" b="1" dirty="0"/>
          </a:p>
          <a:p>
            <a:pPr marL="457200" indent="-457200">
              <a:buFontTx/>
              <a:buChar char="-"/>
            </a:pPr>
            <a:r>
              <a:rPr lang="en-GB" sz="2800" b="1" dirty="0">
                <a:effectLst/>
                <a:latin typeface="+mj-lt"/>
                <a:ea typeface="Arial" panose="020B0604020202020204" pitchFamily="34" charset="0"/>
              </a:rPr>
              <a:t>Introduction to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MAX IV </a:t>
            </a:r>
          </a:p>
          <a:p>
            <a:pPr marL="457200" indent="-457200">
              <a:buFontTx/>
              <a:buChar char="-"/>
            </a:pPr>
            <a:endParaRPr lang="en-GB" sz="2800" b="1" dirty="0">
              <a:effectLst/>
              <a:latin typeface="+mj-lt"/>
              <a:ea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b="1" dirty="0">
                <a:effectLst/>
                <a:latin typeface="+mj-lt"/>
                <a:ea typeface="Arial" panose="020B0604020202020204" pitchFamily="34" charset="0"/>
              </a:rPr>
              <a:t>Use of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Python/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MatlabML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GB" sz="2800" b="1" dirty="0">
                <a:effectLst/>
                <a:latin typeface="+mj-lt"/>
                <a:ea typeface="Arial" panose="020B0604020202020204" pitchFamily="34" charset="0"/>
              </a:rPr>
              <a:t>at MAXIV in different groups</a:t>
            </a:r>
            <a:endParaRPr lang="en-GB" sz="2800" b="1" dirty="0">
              <a:latin typeface="+mj-lt"/>
              <a:ea typeface="Arial" panose="020B060402020202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Operations</a:t>
            </a:r>
          </a:p>
          <a:p>
            <a:pPr marL="914400" lvl="1" indent="-457200">
              <a:buFontTx/>
              <a:buChar char="-"/>
            </a:pP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Accelerator Development</a:t>
            </a:r>
          </a:p>
          <a:p>
            <a:pPr marL="1371600" lvl="2" indent="-457200">
              <a:buFontTx/>
              <a:buChar char="-"/>
            </a:pPr>
            <a:r>
              <a:rPr lang="en-GB" sz="2800" b="1" dirty="0">
                <a:effectLst/>
                <a:latin typeface="+mj-lt"/>
                <a:ea typeface="Arial" panose="020B0604020202020204" pitchFamily="34" charset="0"/>
              </a:rPr>
              <a:t>Rings</a:t>
            </a:r>
          </a:p>
          <a:p>
            <a:pPr marL="1371600" lvl="2" indent="-457200">
              <a:buFontTx/>
              <a:buChar char="-"/>
            </a:pPr>
            <a:r>
              <a:rPr lang="en-GB" sz="2800" b="1" dirty="0">
                <a:latin typeface="+mj-lt"/>
                <a:ea typeface="Arial" panose="020B0604020202020204" pitchFamily="34" charset="0"/>
              </a:rPr>
              <a:t>LINAC</a:t>
            </a:r>
          </a:p>
          <a:p>
            <a:pPr marL="1371600" lvl="2" indent="-457200">
              <a:buFontTx/>
              <a:buChar char="-"/>
            </a:pPr>
            <a:endParaRPr lang="en-GB" sz="2800" b="1" dirty="0">
              <a:latin typeface="+mj-lt"/>
              <a:ea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+mj-lt"/>
                <a:ea typeface="Arial" panose="020B0604020202020204" pitchFamily="34" charset="0"/>
              </a:rPr>
              <a:t>Summary/Conclusions</a:t>
            </a:r>
            <a:endParaRPr lang="en-GB" sz="2800" b="1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07770808-7C0B-243E-3791-4623AD14C79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2E0E8DCA-80A6-A73D-B5C5-47673B7F268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F0416A2C-F691-66C8-3FA1-1E23474DF297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2D665-60C2-3EBD-936F-293AEF4F4478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non-lin. dynamics fit </a:t>
            </a:r>
            <a:r>
              <a:rPr lang="en-GB" sz="3200" b="1" dirty="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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  <a:sym typeface="Wingdings" panose="05000000000000000000" pitchFamily="2" charset="2"/>
              </a:rPr>
              <a:t>NOECO</a:t>
            </a:r>
            <a:endParaRPr lang="en-GB" sz="3200" b="1" dirty="0">
              <a:solidFill>
                <a:srgbClr val="0000FF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2A98D-454D-F2F3-D6A6-B37841FB8AA5}"/>
              </a:ext>
            </a:extLst>
          </p:cNvPr>
          <p:cNvSpPr txBox="1"/>
          <p:nvPr/>
        </p:nvSpPr>
        <p:spPr>
          <a:xfrm>
            <a:off x="0" y="1190779"/>
            <a:ext cx="57809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Non-linear optics from Off-Energy Closed Orbit</a:t>
            </a:r>
          </a:p>
          <a:p>
            <a:pPr marL="285750" indent="-285750">
              <a:buFontTx/>
              <a:buChar char="-"/>
            </a:pPr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developed at MAX IV [*]</a:t>
            </a: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extremely powerful to control non-lin.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dyn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Significant improvement of lattice performance (LT x2)</a:t>
            </a:r>
          </a:p>
          <a:p>
            <a:pPr marL="742950" lvl="1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definitely something we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would like to have in a future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py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-design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AF32CBE-53FE-5E9A-AE7E-55208FD7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36" y="1151467"/>
            <a:ext cx="6306056" cy="4318992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DDEF176-48A9-C7F3-A9A8-DE6FACCA898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BAF9B000-CE07-88C0-62F0-16482FDE0B9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A0AC42-0FE9-098F-AD0B-484CC849D9AC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20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A6673-EE01-C6CB-F751-38E3E5A4CA27}"/>
              </a:ext>
            </a:extLst>
          </p:cNvPr>
          <p:cNvSpPr txBox="1"/>
          <p:nvPr/>
        </p:nvSpPr>
        <p:spPr>
          <a:xfrm>
            <a:off x="210552" y="5521867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[*]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D.K.Olsson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et al. PRAB 23, 102803 (2020)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17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FA344D-FE15-3208-7553-8B6AAE791635}"/>
              </a:ext>
            </a:extLst>
          </p:cNvPr>
          <p:cNvSpPr txBox="1"/>
          <p:nvPr/>
        </p:nvSpPr>
        <p:spPr>
          <a:xfrm>
            <a:off x="0" y="665202"/>
            <a:ext cx="59378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BBA</a:t>
            </a:r>
          </a:p>
          <a:p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adaptation of original MML BBA</a:t>
            </a:r>
          </a:p>
          <a:p>
            <a:pPr marL="742950" lvl="1" indent="-285750">
              <a:buFontTx/>
              <a:buChar char="-"/>
            </a:pPr>
            <a:r>
              <a:rPr lang="en-GB" b="1" i="1" dirty="0" err="1">
                <a:latin typeface="Arial" panose="020B0604020202020204" pitchFamily="34" charset="0"/>
                <a:ea typeface="Arial" panose="020B0604020202020204" pitchFamily="34" charset="0"/>
              </a:rPr>
              <a:t>quadcentring</a:t>
            </a:r>
            <a:endParaRPr lang="en-GB" b="1" i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Improved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GUI to operate the process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automate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process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for Ops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special control of multi-function magnets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trims used to control coupling and vertical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emi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are ramped down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with orbit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control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switch SX off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start campaign</a:t>
            </a: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frequent orbit control by activating the SOFB</a:t>
            </a:r>
          </a:p>
          <a:p>
            <a:pPr marL="285750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In view of a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py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-design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we should consider a 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modular structure where OC are switchable 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 in an easy way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029CE-21E3-3ACE-09B0-6A03020229B7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Aptos" panose="02110004020202020204"/>
              </a:rPr>
              <a:t>Accelerator Development Rings: </a:t>
            </a:r>
            <a:r>
              <a:rPr lang="en-GB" sz="3200" b="1" dirty="0">
                <a:solidFill>
                  <a:srgbClr val="0000FF"/>
                </a:solidFill>
                <a:latin typeface="Aptos" panose="02110004020202020204"/>
              </a:rPr>
              <a:t>Beam Based Alignment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355092C-2DBE-2888-640D-A593DFE64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50" y="643612"/>
            <a:ext cx="6254149" cy="3575670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83DBCD0A-5940-FF54-7CD3-27889AD315E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A5F6B1EA-05A9-46FB-7EF6-CF3D17F4CE8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DE2FE2-55E7-1B70-521D-5A6665251901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21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16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AFE8-91C9-D170-8E17-FDD9F9E7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9" y="889177"/>
            <a:ext cx="4533121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scaling script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7966A-2A5A-7E7B-BC19-8866E47F4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794" y="2784746"/>
            <a:ext cx="11744412" cy="3101115"/>
          </a:xfrm>
          <a:solidFill>
            <a:srgbClr val="00570C">
              <a:alpha val="2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A script to relatively scale the linac magnets energy attribute (Mathias Brandin, Lennart Isaksson)</a:t>
            </a:r>
          </a:p>
          <a:p>
            <a:r>
              <a:rPr lang="en-US" sz="1800" dirty="0"/>
              <a:t>A target bend must be chosen from the drop-down menu</a:t>
            </a:r>
          </a:p>
          <a:p>
            <a:r>
              <a:rPr lang="en-US" sz="1800" dirty="0"/>
              <a:t>The magnets to include are selected using the tick boxes. </a:t>
            </a:r>
          </a:p>
          <a:p>
            <a:r>
              <a:rPr lang="en-US" sz="1800" dirty="0"/>
              <a:t>The energies of the chosen bend and BC1 are calculated from their set currents, and the energy difference by subtraction. </a:t>
            </a:r>
          </a:p>
          <a:p>
            <a:r>
              <a:rPr lang="en-US" sz="1800" dirty="0"/>
              <a:t>The energy contribution from each modulator is calculated as a fraction of the difference, depending on the square of their HV setpoints. This energy distribution does not take off crest phase into account. </a:t>
            </a:r>
          </a:p>
          <a:p>
            <a:r>
              <a:rPr lang="en-US" sz="1800" dirty="0"/>
              <a:t>Pressing the </a:t>
            </a:r>
            <a:r>
              <a:rPr lang="en-US" sz="1600" b="1" dirty="0"/>
              <a:t>Set Energy</a:t>
            </a:r>
            <a:r>
              <a:rPr lang="en-US" sz="1800" dirty="0"/>
              <a:t> button will set the calculated energy to the energy attribute of the selected magnets. </a:t>
            </a:r>
          </a:p>
          <a:p>
            <a:r>
              <a:rPr lang="en-US" sz="1800" dirty="0"/>
              <a:t>Pressing the </a:t>
            </a:r>
            <a:r>
              <a:rPr lang="en-US" sz="1600" b="1" dirty="0"/>
              <a:t>Scale Magnets </a:t>
            </a:r>
            <a:r>
              <a:rPr lang="en-US" sz="1800" dirty="0"/>
              <a:t>button assumes the bend in either end has been changed and all other magnets are scaled accordingly.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00974-BC90-AA44-E99F-CFE55DEE1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69824"/>
            <a:ext cx="7276321" cy="1512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CA649-F40E-C6DC-6141-29503909B0E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Accelerator Development LINAC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sym typeface="Wingdings" panose="05000000000000000000" pitchFamily="2" charset="2"/>
              </a:rPr>
              <a:t> Energy Scaling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6899FE0-735F-60CA-91B9-E547D6DE7E3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012A8429-235F-A39A-5037-61E2E346474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EFD568BA-7BC6-6959-299D-36D5F596BD4C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22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2F0D5-1480-40EE-8E14-629B3C0464A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Accelerator Development LINAC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sym typeface="Wingdings" panose="05000000000000000000" pitchFamily="2" charset="2"/>
              </a:rPr>
              <a:t> model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2B4C3F-9035-3166-3745-D176B95D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/>
          <a:p>
            <a:r>
              <a:rPr lang="en-US" dirty="0"/>
              <a:t>Machine model</a:t>
            </a:r>
            <a:endParaRPr lang="en-S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4BFD3D-94AB-43E6-1DF5-DDDDF6F0A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655" y="1524434"/>
            <a:ext cx="5285509" cy="3973653"/>
          </a:xfrm>
        </p:spPr>
        <p:txBody>
          <a:bodyPr>
            <a:normAutofit/>
          </a:bodyPr>
          <a:lstStyle/>
          <a:p>
            <a:r>
              <a:rPr lang="en-US" sz="2400" dirty="0"/>
              <a:t>Initially written in </a:t>
            </a:r>
            <a:r>
              <a:rPr lang="en-US" sz="2400" b="1" dirty="0"/>
              <a:t>MATLAB</a:t>
            </a:r>
          </a:p>
          <a:p>
            <a:r>
              <a:rPr lang="en-US" sz="2400" dirty="0"/>
              <a:t>re-written in </a:t>
            </a:r>
            <a:r>
              <a:rPr lang="en-US" sz="2400" b="1" dirty="0"/>
              <a:t>Python</a:t>
            </a:r>
          </a:p>
          <a:p>
            <a:r>
              <a:rPr lang="en-US" sz="2400" dirty="0"/>
              <a:t>Uses </a:t>
            </a:r>
            <a:r>
              <a:rPr lang="en-US" sz="2400" b="1" dirty="0"/>
              <a:t>elegant</a:t>
            </a:r>
            <a:r>
              <a:rPr lang="en-US" sz="2400" dirty="0"/>
              <a:t> for the linac model</a:t>
            </a:r>
          </a:p>
          <a:p>
            <a:endParaRPr lang="en-US" sz="2400" dirty="0"/>
          </a:p>
          <a:p>
            <a:endParaRPr lang="en-S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4F4AB-50D1-0755-40DC-38FB081E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4" y="1557659"/>
            <a:ext cx="6382413" cy="4073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0FAF3-652F-6A49-3D45-AF279EB7E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50628"/>
          <a:stretch/>
        </p:blipFill>
        <p:spPr>
          <a:xfrm>
            <a:off x="5477163" y="1557659"/>
            <a:ext cx="6382413" cy="2011151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073F1ECD-F9C1-EB9A-79C8-2477390B5AB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1F5E581-B99D-914C-AAD5-6D6C205FD85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CE030BA-35CA-24B9-111A-13E75437AE29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23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19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72A79-AA75-E357-5F66-7A9A14D3B85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Accelerator Development LINAC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sym typeface="Wingdings" panose="05000000000000000000" pitchFamily="2" charset="2"/>
              </a:rPr>
              <a:t> emittance measurements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99A88-DB29-84DE-0A45-FF7F9E61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758851"/>
            <a:ext cx="9621795" cy="49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E6D39E-8A39-D7E2-7CF0-4D4263F81605}"/>
              </a:ext>
            </a:extLst>
          </p:cNvPr>
          <p:cNvSpPr/>
          <p:nvPr/>
        </p:nvSpPr>
        <p:spPr>
          <a:xfrm>
            <a:off x="9745362" y="1302549"/>
            <a:ext cx="2091692" cy="4197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in </a:t>
            </a:r>
            <a:r>
              <a:rPr lang="en-US" dirty="0" err="1"/>
              <a:t>matlab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k-values on a selected quad and reads out image from selected camera.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Calculates emittance, alpha and beta.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many functions from a </a:t>
            </a:r>
            <a:r>
              <a:rPr lang="en-US" dirty="0" err="1"/>
              <a:t>matlab</a:t>
            </a:r>
            <a:r>
              <a:rPr lang="en-US" dirty="0"/>
              <a:t> library.  </a:t>
            </a:r>
            <a:endParaRPr lang="en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E2F503-4F10-9D83-3D13-7C4E226FB9C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F46696-BE7D-1C49-33D3-E51DE9F39D9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FD6A07-DC6A-6A9E-D844-CE1F43786C3A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24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82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52EC0-F220-455D-0883-C64F2BEAA4F2}"/>
              </a:ext>
            </a:extLst>
          </p:cNvPr>
          <p:cNvSpPr txBox="1"/>
          <p:nvPr/>
        </p:nvSpPr>
        <p:spPr>
          <a:xfrm>
            <a:off x="0" y="20320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Summarizing …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Python widely used by 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MAX IV </a:t>
            </a: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operators,</a:t>
            </a:r>
            <a:endParaRPr lang="en-GB" dirty="0">
              <a:highlight>
                <a:srgbClr val="FFFFCC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MML 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used </a:t>
            </a: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sporadically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when…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measuring some quantities like chromaticity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uploading/saving new (deployed) magnet configurations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cycling the magnets during a validation procedure</a:t>
            </a:r>
          </a:p>
          <a:p>
            <a:pPr lvl="1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MAX IV </a:t>
            </a:r>
            <a:r>
              <a:rPr lang="en-GB" sz="1800" dirty="0">
                <a:solidFill>
                  <a:srgbClr val="FF0000"/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Rings</a:t>
            </a:r>
            <a:r>
              <a:rPr lang="en-GB" sz="1800" dirty="0">
                <a:effectLst/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controlled/conditioned </a:t>
            </a:r>
            <a:r>
              <a:rPr lang="en-GB" sz="1800" dirty="0">
                <a:solidFill>
                  <a:srgbClr val="FF0000"/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via MML/AT2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Physics Model in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AT2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LOCO/NOECO fits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BBA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Control of combined function magnets</a:t>
            </a:r>
          </a:p>
          <a:p>
            <a:pPr lvl="1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MAX IV-MML: “bastardised” version of the original release, modified during the years to fit R1/R3 needs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as such, local (versioned) code in our GitLab repository (branched off on Aug 16</a:t>
            </a:r>
            <a:r>
              <a:rPr lang="en-GB" baseline="30000" dirty="0"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2018 from GitHub)</a:t>
            </a:r>
          </a:p>
          <a:p>
            <a:pPr lvl="1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MAX IV </a:t>
            </a: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LINAC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relies on a portfolio of different codes/scripts based on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, Python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Physics Model rests upon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elegant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No ML structure 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2F5C5E8B-8F6D-745A-895D-50211FCF612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AFE18C5-D9A0-42B9-FC0F-1DEBABBA4D8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DD51F106-075B-97F6-A4CA-E5B732A7E17C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25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30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F7919D-25FF-3120-3E51-2A8711B2FA63}"/>
              </a:ext>
            </a:extLst>
          </p:cNvPr>
          <p:cNvSpPr txBox="1"/>
          <p:nvPr/>
        </p:nvSpPr>
        <p:spPr>
          <a:xfrm>
            <a:off x="838200" y="10160"/>
            <a:ext cx="106121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Conclusions (1)</a:t>
            </a:r>
          </a:p>
          <a:p>
            <a:endParaRPr lang="en-GB" sz="1000" b="1" dirty="0"/>
          </a:p>
          <a:p>
            <a:pPr marL="742950" lvl="1" indent="-285750">
              <a:buFontTx/>
              <a:buChar char="-"/>
            </a:pP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Accelerator Development group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reduced number of people available for the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pyML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 project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(2)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on top of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normal operations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on top of the involvement in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CDR for the new &lt;100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pm.rad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machine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(max4U)</a:t>
            </a:r>
          </a:p>
          <a:p>
            <a:pPr marL="1657350" lvl="3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NB: commitment with max4U CDR is our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GB" baseline="30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priority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fluent in MML,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Matlab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not so in Python</a:t>
            </a:r>
          </a:p>
          <a:p>
            <a:pPr marL="1200150" lvl="2" indent="-285750">
              <a:buFontTx/>
              <a:buChar char="-"/>
            </a:pPr>
            <a:endParaRPr lang="en-GB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Possibility recently transpired 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to involve the </a:t>
            </a:r>
            <a:r>
              <a:rPr lang="en-GB" b="1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operations group</a:t>
            </a:r>
          </a:p>
          <a:p>
            <a:pPr marL="1200150" lvl="2" indent="-285750">
              <a:buFontTx/>
              <a:buChar char="-"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caveat: operators prime commitment is to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ensure machine functioning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naturally fluent in python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huge experience in the control room</a:t>
            </a:r>
          </a:p>
          <a:p>
            <a:pPr marL="1200150" lvl="2" indent="-285750">
              <a:buFontTx/>
              <a:buChar char="-"/>
            </a:pPr>
            <a:endParaRPr lang="en-GB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Necessity to </a:t>
            </a:r>
            <a:r>
              <a:rPr lang="en-GB" dirty="0">
                <a:highlight>
                  <a:srgbClr val="FFFFCC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identify few use cases for a start:</a:t>
            </a:r>
          </a:p>
          <a:p>
            <a:pPr marL="1200150" lvl="2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pyAT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model of the actual machine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control of magnet families</a:t>
            </a:r>
          </a:p>
          <a:p>
            <a:pPr marL="1200150" lvl="2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pyLOCO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/NOECO</a:t>
            </a:r>
          </a:p>
          <a:p>
            <a:pPr marL="1200150" lvl="2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pyArchiver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pyBBA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DB6374CD-5B8D-5AEA-252C-52232FA4DDD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9ADB54B-EDE8-6667-AA4C-25DCEC1B47C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60A46697-FD5A-DFDA-81E4-530F168D1485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26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49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5D736-A5B6-A1ED-F45C-5A707053A456}"/>
              </a:ext>
            </a:extLst>
          </p:cNvPr>
          <p:cNvSpPr txBox="1"/>
          <p:nvPr/>
        </p:nvSpPr>
        <p:spPr>
          <a:xfrm>
            <a:off x="609600" y="660400"/>
            <a:ext cx="1097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Conclusions (2)</a:t>
            </a:r>
          </a:p>
          <a:p>
            <a:endParaRPr lang="en-GB" sz="1000" b="1" dirty="0"/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given the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limited resources 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we cannot start “from scratch”</a:t>
            </a:r>
          </a:p>
          <a:p>
            <a:pPr marL="742950" lvl="1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possible way forward for us:</a:t>
            </a:r>
          </a:p>
          <a:p>
            <a:pPr lvl="1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local collaboration between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AccDev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(physics) and Operations (Python coding)</a:t>
            </a:r>
          </a:p>
          <a:p>
            <a:pPr marL="1657350" lvl="3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possible working scheme: </a:t>
            </a: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</a:rPr>
              <a:t>AccDev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testing python scripts during Test Times </a:t>
            </a:r>
          </a:p>
          <a:p>
            <a:pPr lvl="3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(e.g. Mondays or Study Weeks), with assistance from Ops</a:t>
            </a:r>
          </a:p>
          <a:p>
            <a:pPr lvl="2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accept a previously defined and shared framework (as it was for MML)</a:t>
            </a:r>
          </a:p>
          <a:p>
            <a:pPr marL="1200150" lvl="2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explore few use cases</a:t>
            </a:r>
          </a:p>
          <a:p>
            <a:pPr marL="1657350" lvl="3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test code of common interest and/or</a:t>
            </a:r>
          </a:p>
          <a:p>
            <a:pPr marL="1657350" lvl="3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contribute with development of code</a:t>
            </a:r>
          </a:p>
          <a:p>
            <a:pPr marL="1657350" lvl="3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chance to include LINAC group in ML</a:t>
            </a:r>
          </a:p>
          <a:p>
            <a:pPr marL="742950" lvl="1" indent="-285750">
              <a:buFontTx/>
              <a:buChar char="-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F7FC8A98-A91B-898F-C170-64B8408C950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E91AA3A-9B58-5A09-27ED-408EB5C7EF9F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28900E1-C78B-8162-A846-1F2ED2DEF1D4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27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82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572C88-A290-DC19-BCD2-1CC29E5FE5BA}"/>
              </a:ext>
            </a:extLst>
          </p:cNvPr>
          <p:cNvSpPr txBox="1"/>
          <p:nvPr/>
        </p:nvSpPr>
        <p:spPr>
          <a:xfrm>
            <a:off x="609600" y="130048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Many thanks for your attention … </a:t>
            </a:r>
          </a:p>
          <a:p>
            <a:endParaRPr lang="en-GB" sz="1000" b="1" dirty="0"/>
          </a:p>
          <a:p>
            <a:pPr lvl="1"/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… and many thanks to Stephen Molloy and Operations Group, Magnus Sjöström and Sara Thorin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for material and discussions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15E67E07-0CC2-84C1-117D-3637A39DFD9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5A9600A-33A1-7791-100C-6E58A6FBE69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5A890502-A6ED-4D95-4407-253F30CCF265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28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9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F7BECB-52E7-58AD-6E02-5ED06613BD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CFEFC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85" y="415906"/>
            <a:ext cx="7767270" cy="5117014"/>
          </a:xfrm>
          <a:prstGeom prst="rect">
            <a:avLst/>
          </a:prstGeom>
          <a:ln>
            <a:solidFill>
              <a:srgbClr val="58892E">
                <a:alpha val="0"/>
              </a:srgbClr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075BF-06E3-99F0-2DB4-6697CDD12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990" y="3712398"/>
            <a:ext cx="2868651" cy="10712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B8F9A2-406D-89BF-437A-D88AE0BC1999}"/>
              </a:ext>
            </a:extLst>
          </p:cNvPr>
          <p:cNvGrpSpPr/>
          <p:nvPr/>
        </p:nvGrpSpPr>
        <p:grpSpPr>
          <a:xfrm>
            <a:off x="5490594" y="5006294"/>
            <a:ext cx="4676875" cy="997527"/>
            <a:chOff x="1681737" y="5572627"/>
            <a:chExt cx="5824233" cy="1276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0EC844-DA1C-8192-F307-09AAC5DD0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860" r="2685"/>
            <a:stretch/>
          </p:blipFill>
          <p:spPr>
            <a:xfrm>
              <a:off x="1681737" y="5572627"/>
              <a:ext cx="5824233" cy="1276458"/>
            </a:xfrm>
            <a:prstGeom prst="snip1Rect">
              <a:avLst>
                <a:gd name="adj" fmla="val 50000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705C4D-7CE2-BBF3-14C2-DBF350761DCF}"/>
                </a:ext>
              </a:extLst>
            </p:cNvPr>
            <p:cNvSpPr txBox="1"/>
            <p:nvPr/>
          </p:nvSpPr>
          <p:spPr>
            <a:xfrm>
              <a:off x="6750998" y="5817849"/>
              <a:ext cx="406084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35077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DK     </a:t>
              </a:r>
              <a:endParaRPr kumimoji="0" lang="en-SE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43458F-54DF-A6D1-5780-A0824B370213}"/>
                </a:ext>
              </a:extLst>
            </p:cNvPr>
            <p:cNvSpPr/>
            <p:nvPr/>
          </p:nvSpPr>
          <p:spPr>
            <a:xfrm>
              <a:off x="6854190" y="6052640"/>
              <a:ext cx="142483" cy="143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6B049-30C4-8C85-E5CA-35D2452680BC}"/>
              </a:ext>
            </a:extLst>
          </p:cNvPr>
          <p:cNvGrpSpPr/>
          <p:nvPr/>
        </p:nvGrpSpPr>
        <p:grpSpPr>
          <a:xfrm>
            <a:off x="5080668" y="18241"/>
            <a:ext cx="7005196" cy="1303019"/>
            <a:chOff x="1353649" y="203573"/>
            <a:chExt cx="7005196" cy="13030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1E0AE9-B370-3672-99B0-6F715CB5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3649" y="203573"/>
              <a:ext cx="7005196" cy="13030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106CD-A88C-2724-613A-B5576F9FB93E}"/>
                </a:ext>
              </a:extLst>
            </p:cNvPr>
            <p:cNvSpPr txBox="1"/>
            <p:nvPr/>
          </p:nvSpPr>
          <p:spPr>
            <a:xfrm>
              <a:off x="2502442" y="557946"/>
              <a:ext cx="38500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35077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DK     </a:t>
              </a:r>
              <a:endParaRPr kumimoji="0" lang="en-SE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931A7C-4687-1429-D4F8-C0F3FA2C166B}"/>
                </a:ext>
              </a:extLst>
            </p:cNvPr>
            <p:cNvSpPr txBox="1"/>
            <p:nvPr/>
          </p:nvSpPr>
          <p:spPr>
            <a:xfrm>
              <a:off x="7166237" y="805234"/>
              <a:ext cx="433132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35077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MIK</a:t>
              </a:r>
              <a:endParaRPr kumimoji="0" lang="en-SE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637136-1E99-A9AF-6728-D40E97101A66}"/>
              </a:ext>
            </a:extLst>
          </p:cNvPr>
          <p:cNvGrpSpPr/>
          <p:nvPr/>
        </p:nvGrpSpPr>
        <p:grpSpPr>
          <a:xfrm>
            <a:off x="7193803" y="1760407"/>
            <a:ext cx="2666376" cy="1680993"/>
            <a:chOff x="7193803" y="1883239"/>
            <a:chExt cx="2666376" cy="1680993"/>
          </a:xfrm>
        </p:grpSpPr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856DC202-0D82-9291-194F-3F350F1706C4}"/>
                </a:ext>
              </a:extLst>
            </p:cNvPr>
            <p:cNvSpPr/>
            <p:nvPr/>
          </p:nvSpPr>
          <p:spPr>
            <a:xfrm flipH="1">
              <a:off x="7193803" y="1883239"/>
              <a:ext cx="2666376" cy="1680993"/>
            </a:xfrm>
            <a:prstGeom prst="donut">
              <a:avLst>
                <a:gd name="adj" fmla="val 5504"/>
              </a:avLst>
            </a:prstGeom>
            <a:solidFill>
              <a:srgbClr val="669900">
                <a:alpha val="74902"/>
              </a:srgbClr>
            </a:solidFill>
            <a:ln w="5715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EAE15A-F6CF-423E-93F0-635B6979851D}"/>
                </a:ext>
              </a:extLst>
            </p:cNvPr>
            <p:cNvSpPr txBox="1"/>
            <p:nvPr/>
          </p:nvSpPr>
          <p:spPr>
            <a:xfrm>
              <a:off x="7362295" y="2442962"/>
              <a:ext cx="22074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554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669900"/>
                  </a:solidFill>
                  <a:effectLst/>
                  <a:uLnTx/>
                  <a:uFillTx/>
                </a:rPr>
                <a:t>3.0 GeV ring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D654AD-66E8-0825-EEE4-8B761A3220D1}"/>
              </a:ext>
            </a:extLst>
          </p:cNvPr>
          <p:cNvGrpSpPr/>
          <p:nvPr/>
        </p:nvGrpSpPr>
        <p:grpSpPr>
          <a:xfrm>
            <a:off x="8732879" y="3483183"/>
            <a:ext cx="3144687" cy="678634"/>
            <a:chOff x="8732879" y="3606015"/>
            <a:chExt cx="3144687" cy="678634"/>
          </a:xfrm>
        </p:grpSpPr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0A659D2B-EC07-4F3F-2060-6B3389CE64B2}"/>
                </a:ext>
              </a:extLst>
            </p:cNvPr>
            <p:cNvSpPr/>
            <p:nvPr/>
          </p:nvSpPr>
          <p:spPr>
            <a:xfrm flipH="1">
              <a:off x="8732879" y="3606015"/>
              <a:ext cx="1072476" cy="678634"/>
            </a:xfrm>
            <a:prstGeom prst="donut">
              <a:avLst>
                <a:gd name="adj" fmla="val 15594"/>
              </a:avLst>
            </a:prstGeom>
            <a:solidFill>
              <a:srgbClr val="FF0000">
                <a:alpha val="74902"/>
              </a:srgbClr>
            </a:solidFill>
            <a:ln w="57150" cap="flat" cmpd="sng" algn="ctr">
              <a:solidFill>
                <a:srgbClr val="FF0000">
                  <a:alpha val="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889A8-7B14-FA8E-8146-EA619C5211ED}"/>
                </a:ext>
              </a:extLst>
            </p:cNvPr>
            <p:cNvSpPr txBox="1"/>
            <p:nvPr/>
          </p:nvSpPr>
          <p:spPr>
            <a:xfrm>
              <a:off x="9670094" y="3721401"/>
              <a:ext cx="22074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554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3736"/>
                  </a:solidFill>
                  <a:effectLst/>
                  <a:uLnTx/>
                  <a:uFillTx/>
                </a:rPr>
                <a:t>1.5 GeV ring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214EA9-7AA7-9BA1-FFA4-3DC6E5B0BE7F}"/>
              </a:ext>
            </a:extLst>
          </p:cNvPr>
          <p:cNvGrpSpPr/>
          <p:nvPr/>
        </p:nvGrpSpPr>
        <p:grpSpPr>
          <a:xfrm>
            <a:off x="3867114" y="1509914"/>
            <a:ext cx="6859349" cy="3879906"/>
            <a:chOff x="3867114" y="1632746"/>
            <a:chExt cx="6859349" cy="38799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E1A22E-B8D6-BDBC-24DC-D3E76AF54855}"/>
                </a:ext>
              </a:extLst>
            </p:cNvPr>
            <p:cNvGrpSpPr/>
            <p:nvPr/>
          </p:nvGrpSpPr>
          <p:grpSpPr>
            <a:xfrm>
              <a:off x="4531031" y="1632746"/>
              <a:ext cx="6195432" cy="3879906"/>
              <a:chOff x="4531031" y="1632746"/>
              <a:chExt cx="6195432" cy="387990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2D3D989-3033-CDA0-081F-7929271E8A55}"/>
                  </a:ext>
                </a:extLst>
              </p:cNvPr>
              <p:cNvGrpSpPr/>
              <p:nvPr/>
            </p:nvGrpSpPr>
            <p:grpSpPr>
              <a:xfrm>
                <a:off x="7705553" y="3307744"/>
                <a:ext cx="3020910" cy="2204908"/>
                <a:chOff x="4158692" y="3531264"/>
                <a:chExt cx="3020910" cy="2204908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904852C-AF64-E908-D892-70EDE4A7A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5800" y="3794473"/>
                  <a:ext cx="2923802" cy="1941699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00FF">
                      <a:alpha val="50196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E790DAA-B61E-C547-77BF-09DF85C258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8692" y="3531264"/>
                  <a:ext cx="127137" cy="275997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00FF">
                      <a:alpha val="50196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A7E456E-FAB5-5438-B37E-63937F5F17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8394" y="4375808"/>
                  <a:ext cx="118330" cy="21009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00FF">
                      <a:alpha val="50196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3A5D6E1-D5E2-0CFE-9E66-508FE5EE9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031" y="1632746"/>
                <a:ext cx="3291897" cy="1945634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FF">
                    <a:alpha val="50196"/>
                  </a:srgbClr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7E6122-AB55-97F9-0AE5-62B9A711771D}"/>
                </a:ext>
              </a:extLst>
            </p:cNvPr>
            <p:cNvSpPr txBox="1"/>
            <p:nvPr/>
          </p:nvSpPr>
          <p:spPr>
            <a:xfrm>
              <a:off x="3867114" y="2188195"/>
              <a:ext cx="22074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5544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LINAC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48ED5D-5CBC-5C59-22DA-4768F0A8FC10}"/>
              </a:ext>
            </a:extLst>
          </p:cNvPr>
          <p:cNvSpPr txBox="1"/>
          <p:nvPr/>
        </p:nvSpPr>
        <p:spPr>
          <a:xfrm>
            <a:off x="261345" y="228123"/>
            <a:ext cx="3663128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Introduction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ea typeface="Arial" panose="020B0604020202020204" pitchFamily="34" charset="0"/>
              </a:rPr>
              <a:t>MAXIV hosts three main machines:</a:t>
            </a:r>
          </a:p>
          <a:p>
            <a:pPr marL="742950" lvl="1" indent="-285750">
              <a:buFontTx/>
              <a:buChar char="-"/>
            </a:pPr>
            <a:endParaRPr lang="en-GB" dirty="0"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b="1" dirty="0">
                <a:ea typeface="Arial" panose="020B0604020202020204" pitchFamily="34" charset="0"/>
              </a:rPr>
              <a:t>LINAC</a:t>
            </a:r>
            <a:r>
              <a:rPr lang="en-GB" dirty="0">
                <a:ea typeface="Arial" panose="020B0604020202020204" pitchFamily="34" charset="0"/>
              </a:rPr>
              <a:t> 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L = 368m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0 to 3.0 GeV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2 transfer lines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1 SPF beamline</a:t>
            </a:r>
          </a:p>
          <a:p>
            <a:pPr marL="742950" lvl="1" indent="-285750">
              <a:buFontTx/>
              <a:buChar char="-"/>
            </a:pPr>
            <a:endParaRPr lang="en-GB" dirty="0"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b="1" dirty="0">
                <a:ea typeface="Arial" panose="020B0604020202020204" pitchFamily="34" charset="0"/>
              </a:rPr>
              <a:t>R1</a:t>
            </a:r>
            <a:r>
              <a:rPr lang="en-GB" dirty="0">
                <a:ea typeface="Arial" panose="020B0604020202020204" pitchFamily="34" charset="0"/>
              </a:rPr>
              <a:t> (1.5 GeV SR) – 143m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C = 96m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DBA technology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6 </a:t>
            </a:r>
            <a:r>
              <a:rPr lang="en-GB" dirty="0" err="1">
                <a:ea typeface="Arial" panose="020B0604020202020204" pitchFamily="34" charset="0"/>
              </a:rPr>
              <a:t>pm.rad</a:t>
            </a:r>
            <a:endParaRPr lang="en-GB" dirty="0"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5 beamlines</a:t>
            </a:r>
          </a:p>
          <a:p>
            <a:pPr marL="742950" lvl="1" indent="-285750">
              <a:buFontTx/>
              <a:buChar char="-"/>
            </a:pPr>
            <a:endParaRPr lang="en-GB" dirty="0">
              <a:ea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b="1" dirty="0">
                <a:ea typeface="Arial" panose="020B0604020202020204" pitchFamily="34" charset="0"/>
              </a:rPr>
              <a:t>R3</a:t>
            </a:r>
            <a:r>
              <a:rPr lang="en-GB" dirty="0">
                <a:ea typeface="Arial" panose="020B0604020202020204" pitchFamily="34" charset="0"/>
              </a:rPr>
              <a:t> (3.0 GeV SR) - 273m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C = 528m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7BA technology</a:t>
            </a: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330 </a:t>
            </a:r>
            <a:r>
              <a:rPr lang="en-GB" dirty="0" err="1">
                <a:ea typeface="Arial" panose="020B0604020202020204" pitchFamily="34" charset="0"/>
              </a:rPr>
              <a:t>pm.rad</a:t>
            </a:r>
            <a:endParaRPr lang="en-GB" dirty="0">
              <a:ea typeface="Arial" panose="020B060402020202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GB" dirty="0">
                <a:ea typeface="Arial" panose="020B0604020202020204" pitchFamily="34" charset="0"/>
              </a:rPr>
              <a:t>10 beamlines</a:t>
            </a: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5BD9FB50-92D4-4480-3273-C821B067FA7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F3D5FFB9-5F8E-A8BC-C9E7-46A2D287546C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2C94A45-972E-F8ED-9C98-C128D446368B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3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0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5A28852-732F-56E3-2702-F93ABBFFD06D}"/>
              </a:ext>
            </a:extLst>
          </p:cNvPr>
          <p:cNvSpPr/>
          <p:nvPr/>
        </p:nvSpPr>
        <p:spPr>
          <a:xfrm>
            <a:off x="81834" y="5631508"/>
            <a:ext cx="65542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3C71A-83D0-EDD7-54E0-06C1F5A948DD}"/>
              </a:ext>
            </a:extLst>
          </p:cNvPr>
          <p:cNvSpPr txBox="1"/>
          <p:nvPr/>
        </p:nvSpPr>
        <p:spPr>
          <a:xfrm>
            <a:off x="81834" y="50682"/>
            <a:ext cx="4984274" cy="335476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Operations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Group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kern="0" dirty="0">
                <a:solidFill>
                  <a:prstClr val="black"/>
                </a:solidFill>
                <a:ea typeface="Arial" panose="020B0604020202020204" pitchFamily="34" charset="0"/>
              </a:rPr>
              <a:t>smooth everyday machine operation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monitoring</a:t>
            </a:r>
          </a:p>
          <a:p>
            <a:pPr marL="285750" indent="-285750">
              <a:buFontTx/>
              <a:buChar char="-"/>
              <a:defRPr/>
            </a:pPr>
            <a:r>
              <a:rPr lang="en-GB" kern="0" dirty="0">
                <a:solidFill>
                  <a:prstClr val="black"/>
                </a:solidFill>
                <a:ea typeface="Arial" panose="020B0604020202020204" pitchFamily="34" charset="0"/>
              </a:rPr>
              <a:t>trouble-shooting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archiver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feedback systems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OC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tune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RF cavities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LINAC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Injection trimming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9A2F0-991A-58DA-03DD-A73F03478D79}"/>
              </a:ext>
            </a:extLst>
          </p:cNvPr>
          <p:cNvSpPr txBox="1"/>
          <p:nvPr/>
        </p:nvSpPr>
        <p:spPr>
          <a:xfrm rot="20915580">
            <a:off x="2381176" y="2412403"/>
            <a:ext cx="125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E97132">
                    <a:lumMod val="60000"/>
                    <a:lumOff val="40000"/>
                  </a:srgbClr>
                </a:solidFill>
              </a:rPr>
              <a:t>Python</a:t>
            </a:r>
            <a:endParaRPr lang="en-SE" sz="2800" b="1" dirty="0">
              <a:solidFill>
                <a:srgbClr val="E97132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E8D29DC-1F07-3B44-8F5B-1F201555026B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3222059" y="2757359"/>
            <a:ext cx="756079" cy="2052254"/>
          </a:xfrm>
          <a:prstGeom prst="bentConnector2">
            <a:avLst/>
          </a:prstGeom>
          <a:noFill/>
          <a:ln w="57150" cap="flat" cmpd="sng" algn="ctr">
            <a:solidFill>
              <a:srgbClr val="FBE3D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DB2CE4-2394-6148-60A0-BD79416E9565}"/>
              </a:ext>
            </a:extLst>
          </p:cNvPr>
          <p:cNvSpPr txBox="1"/>
          <p:nvPr/>
        </p:nvSpPr>
        <p:spPr>
          <a:xfrm>
            <a:off x="2616394" y="4161527"/>
            <a:ext cx="4019662" cy="861774"/>
          </a:xfrm>
          <a:prstGeom prst="rect">
            <a:avLst/>
          </a:prstGeom>
          <a:solidFill>
            <a:srgbClr val="CCFF9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Tango</a:t>
            </a:r>
          </a:p>
          <a:p>
            <a:pPr algn="ctr"/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“dialogue” with the machine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92200B-8BA6-0FFF-A04B-55EF73AB1DD9}"/>
              </a:ext>
            </a:extLst>
          </p:cNvPr>
          <p:cNvSpPr txBox="1"/>
          <p:nvPr/>
        </p:nvSpPr>
        <p:spPr>
          <a:xfrm>
            <a:off x="81835" y="5631508"/>
            <a:ext cx="6554221" cy="861774"/>
          </a:xfrm>
          <a:prstGeom prst="rect">
            <a:avLst/>
          </a:prstGeom>
          <a:solidFill>
            <a:srgbClr val="A02B93">
              <a:lumMod val="20000"/>
              <a:lumOff val="80000"/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MAXIV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LINAC – R1 SR – R3 SR – Transfer Lines …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F570450-A1F8-DB39-91D7-700D74903780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rot="5400000">
            <a:off x="3688483" y="4693765"/>
            <a:ext cx="608207" cy="126727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8E7F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pic>
        <p:nvPicPr>
          <p:cNvPr id="41" name="Picture 40" descr="A screenshot of a computer&#10;&#10;Description automatically generated">
            <a:extLst>
              <a:ext uri="{FF2B5EF4-FFF2-40B4-BE49-F238E27FC236}">
                <a16:creationId xmlns:a16="http://schemas.microsoft.com/office/drawing/2014/main" id="{126714CA-F073-7BF2-710E-6A02FC9E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54" y="307831"/>
            <a:ext cx="6394712" cy="4152410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389F4B4-BABB-98ED-5C66-CC4156C23E5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825D44F-A286-6591-FB45-AEA28538179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197C522-AE8F-5FF3-6330-D56DEBC47ECF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4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3D76DEB-88DF-B1EE-0D73-B5B77CE9F351}"/>
              </a:ext>
            </a:extLst>
          </p:cNvPr>
          <p:cNvSpPr/>
          <p:nvPr/>
        </p:nvSpPr>
        <p:spPr>
          <a:xfrm>
            <a:off x="82338" y="5640293"/>
            <a:ext cx="65542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F762FF-C1EA-51BC-E0C2-273AF82F9239}"/>
              </a:ext>
            </a:extLst>
          </p:cNvPr>
          <p:cNvSpPr txBox="1"/>
          <p:nvPr/>
        </p:nvSpPr>
        <p:spPr>
          <a:xfrm>
            <a:off x="82337" y="52925"/>
            <a:ext cx="4984274" cy="33547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</a:rPr>
              <a:t>Operations Group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ea typeface="Arial" panose="020B0604020202020204" pitchFamily="34" charset="0"/>
              </a:rPr>
              <a:t>smooth everyday machine operation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monitoring</a:t>
            </a:r>
          </a:p>
          <a:p>
            <a:pPr marL="285750" indent="-285750">
              <a:buFontTx/>
              <a:buChar char="-"/>
              <a:defRPr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ea typeface="Arial" panose="020B0604020202020204" pitchFamily="34" charset="0"/>
              </a:rPr>
              <a:t>trouble-shooting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archiver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feedback systems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OC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tune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RF cavities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LINAC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Arial" panose="020B0604020202020204" pitchFamily="34" charset="0"/>
              </a:rPr>
              <a:t>Injection trimming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E2706-895C-E384-0EF0-FB27F3274DBF}"/>
              </a:ext>
            </a:extLst>
          </p:cNvPr>
          <p:cNvSpPr txBox="1"/>
          <p:nvPr/>
        </p:nvSpPr>
        <p:spPr>
          <a:xfrm rot="20915580">
            <a:off x="2381679" y="2414646"/>
            <a:ext cx="125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white">
                    <a:lumMod val="75000"/>
                  </a:prstClr>
                </a:solidFill>
              </a:rPr>
              <a:t>Python</a:t>
            </a:r>
            <a:endParaRPr lang="en-SE" sz="2800" b="1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2B966FB-AE7C-FE46-599A-1AE92B9278C5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3222562" y="2759602"/>
            <a:ext cx="756079" cy="2052254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823BC6-1562-00CE-3E56-B43EAF7407A5}"/>
              </a:ext>
            </a:extLst>
          </p:cNvPr>
          <p:cNvSpPr txBox="1"/>
          <p:nvPr/>
        </p:nvSpPr>
        <p:spPr>
          <a:xfrm>
            <a:off x="6469384" y="52925"/>
            <a:ext cx="4724630" cy="25237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Acc. Devel. </a:t>
            </a:r>
            <a:r>
              <a:rPr lang="en-GB" sz="3200" b="1" dirty="0">
                <a:solidFill>
                  <a:srgbClr val="FFCC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ea typeface="Arial" panose="020B0604020202020204" pitchFamily="34" charset="0"/>
              </a:rPr>
              <a:t>RINGS</a:t>
            </a:r>
            <a:endParaRPr lang="en-GB" dirty="0">
              <a:solidFill>
                <a:prstClr val="black"/>
              </a:solidFill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Quality checks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BBA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LOCO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NOECO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Beam diagnostics (size/emittance)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Machine model: AT2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7FE6245-CCB3-03F3-B98E-CE874810B782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 flipV="1">
            <a:off x="5437230" y="1314808"/>
            <a:ext cx="1032155" cy="2848953"/>
          </a:xfrm>
          <a:prstGeom prst="bentConnector2">
            <a:avLst/>
          </a:prstGeom>
          <a:noFill/>
          <a:ln w="57150" cap="flat" cmpd="sng" algn="ctr">
            <a:solidFill>
              <a:srgbClr val="FFCC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5FCFB3-9136-E038-3172-2E4FE843F856}"/>
              </a:ext>
            </a:extLst>
          </p:cNvPr>
          <p:cNvSpPr txBox="1"/>
          <p:nvPr/>
        </p:nvSpPr>
        <p:spPr>
          <a:xfrm rot="20915580">
            <a:off x="8759906" y="1011173"/>
            <a:ext cx="1871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C000"/>
                </a:solidFill>
              </a:rPr>
              <a:t>Matlab</a:t>
            </a:r>
            <a:r>
              <a:rPr lang="en-GB" sz="2800" b="1" dirty="0">
                <a:solidFill>
                  <a:srgbClr val="FFC000"/>
                </a:solidFill>
              </a:rPr>
              <a:t> ML</a:t>
            </a:r>
          </a:p>
          <a:p>
            <a:pPr algn="ctr"/>
            <a:r>
              <a:rPr lang="en-GB" sz="2800" b="1" dirty="0">
                <a:solidFill>
                  <a:srgbClr val="FFC000"/>
                </a:solidFill>
              </a:rPr>
              <a:t>AT2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0593F-1A2F-1EAD-FF73-51B5278FEA57}"/>
              </a:ext>
            </a:extLst>
          </p:cNvPr>
          <p:cNvSpPr txBox="1"/>
          <p:nvPr/>
        </p:nvSpPr>
        <p:spPr>
          <a:xfrm>
            <a:off x="2616897" y="4163770"/>
            <a:ext cx="4019662" cy="861774"/>
          </a:xfrm>
          <a:prstGeom prst="rect">
            <a:avLst/>
          </a:prstGeom>
          <a:solidFill>
            <a:srgbClr val="CCFF9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Tango</a:t>
            </a:r>
          </a:p>
          <a:p>
            <a:pPr algn="ctr"/>
            <a:r>
              <a:rPr lang="en-GB" dirty="0">
                <a:solidFill>
                  <a:prstClr val="black"/>
                </a:solidFill>
                <a:ea typeface="Arial" panose="020B0604020202020204" pitchFamily="34" charset="0"/>
              </a:rPr>
              <a:t>“dialogue” with the machine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3CD58-752C-371F-D4A6-4B4AC3D7C8FC}"/>
              </a:ext>
            </a:extLst>
          </p:cNvPr>
          <p:cNvSpPr txBox="1"/>
          <p:nvPr/>
        </p:nvSpPr>
        <p:spPr>
          <a:xfrm>
            <a:off x="82338" y="5633751"/>
            <a:ext cx="6554221" cy="861774"/>
          </a:xfrm>
          <a:prstGeom prst="rect">
            <a:avLst/>
          </a:prstGeom>
          <a:solidFill>
            <a:srgbClr val="A02B93">
              <a:lumMod val="20000"/>
              <a:lumOff val="80000"/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MAXIV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LINAC – R1 SR – R3 SR – Transfer Lines …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D0EEE29-9184-AB41-5865-4543138F1E8C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5400000">
            <a:off x="3688986" y="4696008"/>
            <a:ext cx="608207" cy="126727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8E7F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6AFBD469-780D-62D3-4DC7-5DFA2C8579E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B2C5BAB8-E80C-8EF0-07F1-12BD48370EA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A5588E6C-0E33-11CC-B178-CF7B1EB0CA68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5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7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AC5FCC-8404-7BC8-14DB-53E1D8910D62}"/>
              </a:ext>
            </a:extLst>
          </p:cNvPr>
          <p:cNvSpPr/>
          <p:nvPr/>
        </p:nvSpPr>
        <p:spPr>
          <a:xfrm>
            <a:off x="82338" y="5640293"/>
            <a:ext cx="65542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Calibri (Body)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5B25B1-1A0D-8354-681B-7D15DC6424E9}"/>
              </a:ext>
            </a:extLst>
          </p:cNvPr>
          <p:cNvSpPr txBox="1"/>
          <p:nvPr/>
        </p:nvSpPr>
        <p:spPr>
          <a:xfrm>
            <a:off x="82337" y="52922"/>
            <a:ext cx="4984274" cy="33547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</a:rPr>
              <a:t>Operations Group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general control of the systems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monitoring</a:t>
            </a:r>
          </a:p>
          <a:p>
            <a:pPr marL="285750" indent="-285750">
              <a:buFontTx/>
              <a:buChar char="-"/>
              <a:defRPr/>
            </a:pPr>
            <a:r>
              <a:rPr lang="en-GB" kern="0" dirty="0">
                <a:solidFill>
                  <a:prstClr val="white">
                    <a:lumMod val="75000"/>
                  </a:prstClr>
                </a:solidFill>
                <a:latin typeface="Calibri (Body)"/>
                <a:ea typeface="Arial" panose="020B0604020202020204" pitchFamily="34" charset="0"/>
              </a:rPr>
              <a:t>trouble-shooting</a:t>
            </a:r>
          </a:p>
          <a:p>
            <a:pPr marL="742950" lvl="1" indent="-285750">
              <a:buFontTx/>
              <a:buChar char="-"/>
              <a:defRPr/>
            </a:pPr>
            <a:r>
              <a:rPr lang="en-GB" kern="0" dirty="0">
                <a:solidFill>
                  <a:prstClr val="white">
                    <a:lumMod val="75000"/>
                  </a:prstClr>
                </a:solidFill>
                <a:latin typeface="Calibri (Body)"/>
                <a:ea typeface="Arial" panose="020B0604020202020204" pitchFamily="34" charset="0"/>
              </a:rPr>
              <a:t>a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rchiver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feedback systems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OC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tune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RF cavities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LINAC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???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6AAA6C-9255-7E65-8307-FEEBB38A62F2}"/>
              </a:ext>
            </a:extLst>
          </p:cNvPr>
          <p:cNvSpPr txBox="1"/>
          <p:nvPr/>
        </p:nvSpPr>
        <p:spPr>
          <a:xfrm>
            <a:off x="2616897" y="4163767"/>
            <a:ext cx="4019662" cy="861774"/>
          </a:xfrm>
          <a:prstGeom prst="rect">
            <a:avLst/>
          </a:prstGeom>
          <a:solidFill>
            <a:srgbClr val="CCFF9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alibri (Body)"/>
              </a:rPr>
              <a:t>Tango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“dialogue” with the machine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2C7464-BD3B-32C7-74B9-F5A4F7525C8B}"/>
              </a:ext>
            </a:extLst>
          </p:cNvPr>
          <p:cNvSpPr txBox="1"/>
          <p:nvPr/>
        </p:nvSpPr>
        <p:spPr>
          <a:xfrm rot="20915580">
            <a:off x="2381679" y="2414643"/>
            <a:ext cx="125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white">
                    <a:lumMod val="75000"/>
                  </a:prstClr>
                </a:solidFill>
                <a:latin typeface="Calibri (Body)"/>
              </a:rPr>
              <a:t>Python</a:t>
            </a:r>
            <a:endParaRPr lang="en-SE" sz="2800" b="1" dirty="0">
              <a:solidFill>
                <a:prstClr val="white">
                  <a:lumMod val="75000"/>
                </a:prstClr>
              </a:solidFill>
              <a:latin typeface="Calibri (Body)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82EFF3-6E4A-66A1-FD6C-89BDCA2279E5}"/>
              </a:ext>
            </a:extLst>
          </p:cNvPr>
          <p:cNvSpPr txBox="1"/>
          <p:nvPr/>
        </p:nvSpPr>
        <p:spPr>
          <a:xfrm>
            <a:off x="82338" y="5633748"/>
            <a:ext cx="6554221" cy="861774"/>
          </a:xfrm>
          <a:prstGeom prst="rect">
            <a:avLst/>
          </a:prstGeom>
          <a:solidFill>
            <a:srgbClr val="A02B93">
              <a:lumMod val="20000"/>
              <a:lumOff val="80000"/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MAXIV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LINAC – R1 SR – R3 SR – Transfer Lines …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B852CEB-00E5-1861-3B64-C860955F2249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 rot="16200000" flipH="1">
            <a:off x="3222561" y="2759600"/>
            <a:ext cx="756080" cy="2052254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E05871B-FAF4-6F63-0701-E7EA06B99018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 rot="5400000">
            <a:off x="3688986" y="4696005"/>
            <a:ext cx="608207" cy="126727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8E7F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7100A7-C41D-C751-CE22-2327D29C601C}"/>
              </a:ext>
            </a:extLst>
          </p:cNvPr>
          <p:cNvSpPr txBox="1"/>
          <p:nvPr/>
        </p:nvSpPr>
        <p:spPr>
          <a:xfrm>
            <a:off x="6469384" y="52922"/>
            <a:ext cx="4724630" cy="25237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</a:rPr>
              <a:t>Acc. Devel. Group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RINGS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Quality checks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BBA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LOCO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NOECO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Beam diagnostics (size/emittance)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Machine model: AT2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353D0E7-9DF3-04EA-FB46-E39D05F6F92D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5437230" y="1314805"/>
            <a:ext cx="1032155" cy="2848953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9261E26-AA2F-0A17-BB40-947C2E2F377E}"/>
              </a:ext>
            </a:extLst>
          </p:cNvPr>
          <p:cNvSpPr txBox="1"/>
          <p:nvPr/>
        </p:nvSpPr>
        <p:spPr>
          <a:xfrm>
            <a:off x="7007173" y="3295057"/>
            <a:ext cx="4936142" cy="1969770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Acc. Devel.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(Body)"/>
              </a:rPr>
              <a:t>Group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LINAC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Quality checks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Injection trimming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Snapshot saved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Machine model: python wrapper to elegant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96AA77A0-BF28-5367-BE87-42B97EA0C35A}"/>
              </a:ext>
            </a:extLst>
          </p:cNvPr>
          <p:cNvCxnSpPr>
            <a:cxnSpLocks/>
            <a:stCxn id="47" idx="2"/>
            <a:endCxn id="40" idx="3"/>
          </p:cNvCxnSpPr>
          <p:nvPr/>
        </p:nvCxnSpPr>
        <p:spPr>
          <a:xfrm rot="5400000" flipH="1">
            <a:off x="7720815" y="3510399"/>
            <a:ext cx="670173" cy="2838685"/>
          </a:xfrm>
          <a:prstGeom prst="bentConnector4">
            <a:avLst>
              <a:gd name="adj1" fmla="val -85277"/>
              <a:gd name="adj2" fmla="val 88998"/>
            </a:avLst>
          </a:prstGeom>
          <a:noFill/>
          <a:ln w="57150" cap="flat" cmpd="sng" algn="ctr">
            <a:solidFill>
              <a:srgbClr val="0E2841">
                <a:lumMod val="25000"/>
                <a:lumOff val="75000"/>
              </a:srgb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DC61A17-B9EE-7A69-B78A-05AD822ECCE4}"/>
              </a:ext>
            </a:extLst>
          </p:cNvPr>
          <p:cNvSpPr txBox="1"/>
          <p:nvPr/>
        </p:nvSpPr>
        <p:spPr>
          <a:xfrm rot="20915580">
            <a:off x="9335473" y="3902158"/>
            <a:ext cx="2641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Matlab</a:t>
            </a:r>
            <a:r>
              <a:rPr lang="en-GB" sz="2800" b="1" dirty="0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 / Python</a:t>
            </a:r>
          </a:p>
          <a:p>
            <a:pPr algn="ctr"/>
            <a:r>
              <a:rPr lang="en-GB" sz="2800" b="1" dirty="0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elegant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12983F-003B-72CC-8ABB-0FB2C42C8029}"/>
              </a:ext>
            </a:extLst>
          </p:cNvPr>
          <p:cNvSpPr txBox="1"/>
          <p:nvPr/>
        </p:nvSpPr>
        <p:spPr>
          <a:xfrm rot="20915580">
            <a:off x="8793281" y="1011170"/>
            <a:ext cx="180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prstClr val="white">
                    <a:lumMod val="65000"/>
                  </a:prstClr>
                </a:solidFill>
                <a:latin typeface="Calibri (Body)"/>
              </a:rPr>
              <a:t>Matlab</a:t>
            </a:r>
            <a:r>
              <a:rPr lang="en-GB" sz="2800" b="1" dirty="0">
                <a:solidFill>
                  <a:prstClr val="white">
                    <a:lumMod val="65000"/>
                  </a:prstClr>
                </a:solidFill>
                <a:latin typeface="Calibri (Body)"/>
              </a:rPr>
              <a:t> ML</a:t>
            </a:r>
          </a:p>
          <a:p>
            <a:pPr algn="ctr"/>
            <a:r>
              <a:rPr lang="en-GB" sz="2800" b="1" dirty="0">
                <a:solidFill>
                  <a:prstClr val="white">
                    <a:lumMod val="65000"/>
                  </a:prstClr>
                </a:solidFill>
                <a:latin typeface="Calibri (Body)"/>
              </a:rPr>
              <a:t>AT2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32319B8A-EF64-D690-D32A-8704BF7A1D3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C3FD794-B9D0-066E-D244-4D48D87D00B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840AF90-C0EA-0162-9E01-634A35319D9D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6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3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AC5FCC-8404-7BC8-14DB-53E1D8910D62}"/>
              </a:ext>
            </a:extLst>
          </p:cNvPr>
          <p:cNvSpPr/>
          <p:nvPr/>
        </p:nvSpPr>
        <p:spPr>
          <a:xfrm>
            <a:off x="82338" y="5640293"/>
            <a:ext cx="65542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Calibri (Body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FB536-AAD7-0D35-E25A-7AD3219D46A3}"/>
              </a:ext>
            </a:extLst>
          </p:cNvPr>
          <p:cNvSpPr txBox="1"/>
          <p:nvPr/>
        </p:nvSpPr>
        <p:spPr>
          <a:xfrm>
            <a:off x="82337" y="69549"/>
            <a:ext cx="4984274" cy="335476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Operations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(Body)"/>
              </a:rPr>
              <a:t>Group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kern="0" dirty="0">
                <a:solidFill>
                  <a:prstClr val="black"/>
                </a:solidFill>
                <a:ea typeface="Arial" panose="020B0604020202020204" pitchFamily="34" charset="0"/>
              </a:rPr>
              <a:t>smooth everyday machine operation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monitoring</a:t>
            </a:r>
          </a:p>
          <a:p>
            <a:pPr marL="285750" indent="-285750">
              <a:buFontTx/>
              <a:buChar char="-"/>
              <a:defRPr/>
            </a:pPr>
            <a:r>
              <a:rPr lang="en-GB" kern="0" dirty="0">
                <a:solidFill>
                  <a:prstClr val="black"/>
                </a:solidFill>
                <a:ea typeface="Arial" panose="020B0604020202020204" pitchFamily="34" charset="0"/>
              </a:rPr>
              <a:t>trouble-shooting</a:t>
            </a:r>
          </a:p>
          <a:p>
            <a:pPr marL="742950" lvl="1" indent="-285750">
              <a:buFontTx/>
              <a:buChar char="-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archiver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feedback systems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OC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tune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RF cavities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LINAC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</a:rPr>
              <a:t>Injection trimming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037DC-41CB-1A2C-7E9B-2B4B249316E7}"/>
              </a:ext>
            </a:extLst>
          </p:cNvPr>
          <p:cNvSpPr txBox="1"/>
          <p:nvPr/>
        </p:nvSpPr>
        <p:spPr>
          <a:xfrm rot="20915580">
            <a:off x="2381679" y="2431270"/>
            <a:ext cx="125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E97132">
                    <a:lumMod val="60000"/>
                    <a:lumOff val="40000"/>
                  </a:srgbClr>
                </a:solidFill>
                <a:latin typeface="Calibri (Body)"/>
              </a:rPr>
              <a:t>Python</a:t>
            </a:r>
            <a:endParaRPr lang="en-SE" sz="2800" b="1" dirty="0">
              <a:solidFill>
                <a:srgbClr val="E97132">
                  <a:lumMod val="60000"/>
                  <a:lumOff val="40000"/>
                </a:srgbClr>
              </a:solidFill>
              <a:latin typeface="Calibri (Body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30596-3363-A929-84FE-8F350D4C8293}"/>
              </a:ext>
            </a:extLst>
          </p:cNvPr>
          <p:cNvSpPr txBox="1"/>
          <p:nvPr/>
        </p:nvSpPr>
        <p:spPr>
          <a:xfrm>
            <a:off x="2616897" y="4180394"/>
            <a:ext cx="4019662" cy="861774"/>
          </a:xfrm>
          <a:prstGeom prst="rect">
            <a:avLst/>
          </a:prstGeom>
          <a:solidFill>
            <a:srgbClr val="CCFF9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alibri (Body)"/>
              </a:rPr>
              <a:t>Tango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“dialogue” with the machine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8E42F-E641-74C2-5566-BEDCADFB590C}"/>
              </a:ext>
            </a:extLst>
          </p:cNvPr>
          <p:cNvSpPr txBox="1"/>
          <p:nvPr/>
        </p:nvSpPr>
        <p:spPr>
          <a:xfrm>
            <a:off x="82338" y="5650375"/>
            <a:ext cx="6554221" cy="861774"/>
          </a:xfrm>
          <a:prstGeom prst="rect">
            <a:avLst/>
          </a:prstGeom>
          <a:solidFill>
            <a:srgbClr val="A02B93">
              <a:lumMod val="20000"/>
              <a:lumOff val="80000"/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MAXIV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LINAC – R1 SR – R3 SR – Transfer Lines …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16723D5-C88E-76A3-C50F-DD3589791CA6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5400000">
            <a:off x="3688986" y="4712632"/>
            <a:ext cx="608207" cy="126727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F8E7F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25CAE4-A000-CA12-FC14-0AE9E1635F68}"/>
              </a:ext>
            </a:extLst>
          </p:cNvPr>
          <p:cNvSpPr txBox="1"/>
          <p:nvPr/>
        </p:nvSpPr>
        <p:spPr>
          <a:xfrm>
            <a:off x="6469384" y="69549"/>
            <a:ext cx="4724630" cy="25237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alibri (Body)"/>
              </a:rPr>
              <a:t>Acc. Devel. </a:t>
            </a:r>
            <a:r>
              <a:rPr lang="en-GB" sz="3200" b="1" dirty="0">
                <a:solidFill>
                  <a:srgbClr val="FFCC00"/>
                </a:solidFill>
                <a:latin typeface="Calibri (Body)"/>
              </a:rPr>
              <a:t>Group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RINGS</a:t>
            </a:r>
            <a:endParaRPr lang="en-GB" dirty="0">
              <a:solidFill>
                <a:prstClr val="black"/>
              </a:solidFill>
              <a:latin typeface="Calibri (Body)"/>
              <a:ea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Quality checks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BBA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LOCO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NOECO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Beam diagnostics (size/emittance)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Calibri (Body)"/>
                <a:ea typeface="Arial" panose="020B0604020202020204" pitchFamily="34" charset="0"/>
              </a:rPr>
              <a:t>Machine model: AT2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AE57991-9F52-85B1-2714-445FB5F461A9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5437230" y="1331432"/>
            <a:ext cx="1032155" cy="2848953"/>
          </a:xfrm>
          <a:prstGeom prst="bentConnector2">
            <a:avLst/>
          </a:prstGeom>
          <a:noFill/>
          <a:ln w="57150" cap="flat" cmpd="sng" algn="ctr">
            <a:solidFill>
              <a:srgbClr val="FFCC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800107-B047-9A48-1D72-BB5624A402CA}"/>
              </a:ext>
            </a:extLst>
          </p:cNvPr>
          <p:cNvSpPr txBox="1"/>
          <p:nvPr/>
        </p:nvSpPr>
        <p:spPr>
          <a:xfrm rot="20915580">
            <a:off x="8793281" y="1027797"/>
            <a:ext cx="180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C000"/>
                </a:solidFill>
                <a:latin typeface="Calibri (Body)"/>
              </a:rPr>
              <a:t>Matlab</a:t>
            </a:r>
            <a:r>
              <a:rPr lang="en-GB" sz="2800" b="1" dirty="0">
                <a:solidFill>
                  <a:srgbClr val="FFC000"/>
                </a:solidFill>
                <a:latin typeface="Calibri (Body)"/>
              </a:rPr>
              <a:t> ML</a:t>
            </a:r>
          </a:p>
          <a:p>
            <a:pPr algn="ctr"/>
            <a:r>
              <a:rPr lang="en-GB" sz="2800" b="1" dirty="0">
                <a:solidFill>
                  <a:srgbClr val="FFC000"/>
                </a:solidFill>
                <a:latin typeface="Calibri (Body)"/>
              </a:rPr>
              <a:t>AT2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7E98EE-22FB-0EC7-D30D-516F3A550C65}"/>
              </a:ext>
            </a:extLst>
          </p:cNvPr>
          <p:cNvGrpSpPr/>
          <p:nvPr/>
        </p:nvGrpSpPr>
        <p:grpSpPr>
          <a:xfrm>
            <a:off x="5066611" y="713608"/>
            <a:ext cx="1940562" cy="3226625"/>
            <a:chOff x="5066611" y="713608"/>
            <a:chExt cx="1940562" cy="322662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31149C2-5C7D-4313-2A74-1860974888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6611" y="2835799"/>
              <a:ext cx="1940562" cy="1104434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ysDash"/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8E7D7C4-3868-29D4-3E76-FC63C4BE4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6611" y="713608"/>
              <a:ext cx="1402773" cy="276999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ysDash"/>
              <a:miter lim="800000"/>
              <a:headEnd type="arrow" w="med" len="med"/>
              <a:tailEnd type="arrow" w="med" len="med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1B7B54-6AF8-A9C9-134D-D90719ADF125}"/>
              </a:ext>
            </a:extLst>
          </p:cNvPr>
          <p:cNvSpPr txBox="1"/>
          <p:nvPr/>
        </p:nvSpPr>
        <p:spPr>
          <a:xfrm>
            <a:off x="7007173" y="3311684"/>
            <a:ext cx="4936142" cy="1969770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Acc. Devel.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 (Body)"/>
              </a:rPr>
              <a:t>Group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LINAC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Quality checks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Injection trimming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Snapshot saved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Arial" panose="020B0604020202020204" pitchFamily="34" charset="0"/>
              </a:rPr>
              <a:t>Machine model: python wrapper to elegant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6A05D00-24EF-4B49-8DCB-D57D8044FCE0}"/>
              </a:ext>
            </a:extLst>
          </p:cNvPr>
          <p:cNvCxnSpPr>
            <a:cxnSpLocks/>
          </p:cNvCxnSpPr>
          <p:nvPr/>
        </p:nvCxnSpPr>
        <p:spPr>
          <a:xfrm rot="5400000" flipH="1">
            <a:off x="7720815" y="3527026"/>
            <a:ext cx="670173" cy="2838685"/>
          </a:xfrm>
          <a:prstGeom prst="bentConnector4">
            <a:avLst>
              <a:gd name="adj1" fmla="val -85277"/>
              <a:gd name="adj2" fmla="val 88998"/>
            </a:avLst>
          </a:prstGeom>
          <a:noFill/>
          <a:ln w="57150" cap="flat" cmpd="sng" algn="ctr">
            <a:solidFill>
              <a:srgbClr val="0E2841">
                <a:lumMod val="25000"/>
                <a:lumOff val="75000"/>
              </a:srgbClr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BBEF3F-FF25-F651-C8FC-75BA3B4047CE}"/>
              </a:ext>
            </a:extLst>
          </p:cNvPr>
          <p:cNvSpPr txBox="1"/>
          <p:nvPr/>
        </p:nvSpPr>
        <p:spPr>
          <a:xfrm rot="20915580">
            <a:off x="9335473" y="3918785"/>
            <a:ext cx="2641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Matlab</a:t>
            </a:r>
            <a:r>
              <a:rPr lang="en-GB" sz="2800" b="1" dirty="0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 / Python</a:t>
            </a:r>
          </a:p>
          <a:p>
            <a:pPr algn="ctr"/>
            <a:r>
              <a:rPr lang="en-GB" sz="2800" b="1" dirty="0">
                <a:solidFill>
                  <a:srgbClr val="0E2841">
                    <a:lumMod val="50000"/>
                    <a:lumOff val="50000"/>
                  </a:srgbClr>
                </a:solidFill>
                <a:latin typeface="Calibri (Body)"/>
              </a:rPr>
              <a:t>elegant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ED08E6B9-00ED-429D-142E-9333BA3FCF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22058" y="2757360"/>
            <a:ext cx="756080" cy="2052254"/>
          </a:xfrm>
          <a:prstGeom prst="bentConnector3">
            <a:avLst/>
          </a:prstGeom>
          <a:noFill/>
          <a:ln w="57150" cap="flat" cmpd="sng" algn="ctr">
            <a:solidFill>
              <a:srgbClr val="FBE3D6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154A23B9-5E20-8077-5A4E-F1CD434B6FBE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7E03C54-BD7F-D81A-DC94-42493D6490E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89596D6-4975-10EF-284E-6AB54355C601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7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32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Operations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B8888-ACC6-8981-0087-1E4BACE37313}"/>
              </a:ext>
            </a:extLst>
          </p:cNvPr>
          <p:cNvSpPr txBox="1"/>
          <p:nvPr/>
        </p:nvSpPr>
        <p:spPr>
          <a:xfrm>
            <a:off x="121921" y="874455"/>
            <a:ext cx="48669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Python Collected GUIs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Main Panel: control processes of injection into the three machines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single / multi bunch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top-up mode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kern="0" dirty="0">
                <a:solidFill>
                  <a:prstClr val="black"/>
                </a:solidFill>
                <a:latin typeface="Calibri (Body)"/>
              </a:rPr>
              <a:t>a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ccess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to many other options …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A44B4C5-28D9-E699-A8D3-386846EA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40" y="588785"/>
            <a:ext cx="7203160" cy="4490720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3F79A474-6685-A2A6-FA88-F86D679158F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B6C1A12-B7BA-2FBC-113B-2EB49FC5F40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2B2CA4F3-1A0A-C57A-5CC6-8392B8936B98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8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61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EB1E6-5470-AB9A-59A2-06A42DEF768D}"/>
              </a:ext>
            </a:extLst>
          </p:cNvPr>
          <p:cNvSpPr txBox="1"/>
          <p:nvPr/>
        </p:nvSpPr>
        <p:spPr>
          <a:xfrm>
            <a:off x="0" y="4010"/>
            <a:ext cx="12191999" cy="584775"/>
          </a:xfrm>
          <a:prstGeom prst="rect">
            <a:avLst/>
          </a:prstGeom>
          <a:solidFill>
            <a:srgbClr val="E9713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Operations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B8888-ACC6-8981-0087-1E4BACE37313}"/>
              </a:ext>
            </a:extLst>
          </p:cNvPr>
          <p:cNvSpPr txBox="1"/>
          <p:nvPr/>
        </p:nvSpPr>
        <p:spPr>
          <a:xfrm>
            <a:off x="121921" y="874455"/>
            <a:ext cx="486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Python Collected GUIs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Auxiliary panels, e.g.</a:t>
            </a:r>
          </a:p>
          <a:p>
            <a:pPr marL="914400" lvl="1" indent="-457200">
              <a:buFontTx/>
              <a:buChar char="-"/>
              <a:defRPr/>
            </a:pPr>
            <a:r>
              <a:rPr lang="en-GB" sz="3200" kern="0" dirty="0">
                <a:solidFill>
                  <a:prstClr val="black"/>
                </a:solidFill>
                <a:latin typeface="Calibri (Body)"/>
              </a:rPr>
              <a:t>IDs control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F35694B-C204-15EA-8F4F-B3EB10012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65" y="677464"/>
            <a:ext cx="7550614" cy="4707336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5F7142D6-2558-04B3-6CCB-DE1F32E4D37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20-06-2024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A51AA1-BBCC-68D4-85A2-FA8FFF9D361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t>Accelerator MiddleLayer Workshop, DESY, Hamburg</a:t>
            </a:r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99E082-2026-9042-944D-EA38AC7ACB9D}"/>
              </a:ext>
            </a:extLst>
          </p:cNvPr>
          <p:cNvSpPr txBox="1">
            <a:spLocks/>
          </p:cNvSpPr>
          <p:nvPr/>
        </p:nvSpPr>
        <p:spPr>
          <a:xfrm>
            <a:off x="9586913" y="6356350"/>
            <a:ext cx="176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C83F54-9764-4019-BF48-9446C4B280A6}" type="slidenum">
              <a:rPr lang="en-SE" smtClean="0">
                <a:solidFill>
                  <a:prstClr val="white">
                    <a:tint val="82000"/>
                  </a:prstClr>
                </a:solidFill>
                <a:latin typeface="Aptos" panose="02110004020202020204"/>
              </a:rPr>
              <a:pPr algn="ctr"/>
              <a:t>9</a:t>
            </a:fld>
            <a:endParaRPr lang="en-SE" dirty="0">
              <a:solidFill>
                <a:prstClr val="white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4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3.2|1.7|18.5|1.3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3.2|1.7|18.5|1.3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D2C48B873CB44EBA2FFBD8656A8B3A" ma:contentTypeVersion="7" ma:contentTypeDescription="Skapa ett nytt dokument." ma:contentTypeScope="" ma:versionID="23a4255e39567b359c581c6dff9fdff7">
  <xsd:schema xmlns:xsd="http://www.w3.org/2001/XMLSchema" xmlns:xs="http://www.w3.org/2001/XMLSchema" xmlns:p="http://schemas.microsoft.com/office/2006/metadata/properties" xmlns:ns3="8d966c9d-5b7a-4918-9a36-158536f8a0f3" targetNamespace="http://schemas.microsoft.com/office/2006/metadata/properties" ma:root="true" ma:fieldsID="54cf6953cbd30d2274aa6742b7b229d2" ns3:_="">
    <xsd:import namespace="8d966c9d-5b7a-4918-9a36-158536f8a0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6c9d-5b7a-4918-9a36-158536f8a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66c9d-5b7a-4918-9a36-158536f8a0f3" xsi:nil="true"/>
  </documentManagement>
</p:properties>
</file>

<file path=customXml/itemProps1.xml><?xml version="1.0" encoding="utf-8"?>
<ds:datastoreItem xmlns:ds="http://schemas.openxmlformats.org/officeDocument/2006/customXml" ds:itemID="{9270A033-2528-4F71-BDCA-0940F21EF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9BC25-85C6-44D5-A837-36CBEDC9A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66c9d-5b7a-4918-9a36-158536f8a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AB84AF-8A53-40EC-8AC0-F5A24212A3F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8d966c9d-5b7a-4918-9a36-158536f8a0f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30605</TotalTime>
  <Words>2368</Words>
  <Application>Microsoft Office PowerPoint</Application>
  <PresentationFormat>Widescreen</PresentationFormat>
  <Paragraphs>478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 </vt:lpstr>
      <vt:lpstr>Calibri (Body)</vt:lpstr>
      <vt:lpstr>Courier New</vt:lpstr>
      <vt:lpstr>Maven Pro Medium</vt:lpstr>
      <vt:lpstr>Open Sans Light</vt:lpstr>
      <vt:lpstr>Times New Roman</vt:lpstr>
      <vt:lpstr>Office Theme</vt:lpstr>
      <vt:lpstr>Custom Design</vt:lpstr>
      <vt:lpstr>MAX IV</vt:lpstr>
      <vt:lpstr>MiddleLayer and Python at MAXIV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scaling script</vt:lpstr>
      <vt:lpstr>Machine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Digital Twin</dc:title>
  <dc:creator>Marco Apollonio</dc:creator>
  <cp:lastModifiedBy>Marco Apollonio</cp:lastModifiedBy>
  <cp:revision>62</cp:revision>
  <dcterms:created xsi:type="dcterms:W3CDTF">2024-05-27T12:28:10Z</dcterms:created>
  <dcterms:modified xsi:type="dcterms:W3CDTF">2024-06-19T21:08:19Z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0x01010084D2C48B873CB44EBA2FFBD8656A8B3A</vt:lpwstr>
  </property>
</Properties>
</file>