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97" r:id="rId2"/>
    <p:sldId id="327" r:id="rId3"/>
    <p:sldId id="308" r:id="rId4"/>
    <p:sldId id="294" r:id="rId5"/>
    <p:sldId id="301" r:id="rId6"/>
    <p:sldId id="303" r:id="rId7"/>
    <p:sldId id="299" r:id="rId8"/>
    <p:sldId id="300" r:id="rId9"/>
    <p:sldId id="334" r:id="rId10"/>
    <p:sldId id="304" r:id="rId11"/>
    <p:sldId id="306" r:id="rId12"/>
    <p:sldId id="295" r:id="rId13"/>
    <p:sldId id="330" r:id="rId14"/>
    <p:sldId id="309" r:id="rId15"/>
    <p:sldId id="269" r:id="rId16"/>
    <p:sldId id="307" r:id="rId17"/>
    <p:sldId id="311" r:id="rId18"/>
    <p:sldId id="290" r:id="rId19"/>
    <p:sldId id="323" r:id="rId20"/>
    <p:sldId id="324" r:id="rId21"/>
    <p:sldId id="333" r:id="rId22"/>
    <p:sldId id="278" r:id="rId23"/>
  </p:sldIdLst>
  <p:sldSz cx="12192000" cy="6858000"/>
  <p:notesSz cx="7104063" cy="10234613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DesySans Office" panose="020B0604020202020204" charset="0"/>
      <p:regular r:id="rId30"/>
      <p:bold r:id="rId31"/>
      <p:italic r:id="rId32"/>
      <p:boldItalic r:id="rId33"/>
    </p:embeddedFont>
    <p:embeddedFont>
      <p:font typeface="DesySans Office Cn Heavy" panose="020B0604020202020204" charset="0"/>
      <p:regular r:id="rId34"/>
    </p:embeddedFont>
    <p:embeddedFont>
      <p:font typeface="DesySans Office Cn Medium" panose="020B0604020202020204" charset="0"/>
      <p:regular r:id="rId35"/>
    </p:embeddedFont>
    <p:embeddedFont>
      <p:font typeface="DesySans Office Cn Regular" panose="020B0604020202020204" charset="0"/>
      <p:regular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E0F"/>
    <a:srgbClr val="007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87" autoAdjust="0"/>
    <p:restoredTop sz="53620" autoAdjust="0"/>
  </p:normalViewPr>
  <p:slideViewPr>
    <p:cSldViewPr showGuides="1">
      <p:cViewPr varScale="1">
        <p:scale>
          <a:sx n="47" d="100"/>
          <a:sy n="47" d="100"/>
        </p:scale>
        <p:origin x="1752" y="43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FC75E6C4-5F43-4FF9-96D4-21B8157BE639}" type="datetimeFigureOut">
              <a:rPr lang="de-DE" smtClean="0"/>
              <a:t>20.06.2024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801BD367-6A7A-405A-BFB1-15817186491F}" type="datetimeFigureOut">
              <a:rPr lang="de-DE" smtClean="0"/>
              <a:t>20.06.2024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624704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9845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6602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54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64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6261914"/>
            <a:ext cx="993600" cy="13515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b="1" dirty="0">
                <a:solidFill>
                  <a:srgbClr val="007BC8"/>
                </a:solidFill>
                <a:latin typeface="DesySans Office" panose="020B0503040000020003" pitchFamily="34" charset="0"/>
              </a:rPr>
              <a:t>DESY</a:t>
            </a:r>
            <a:r>
              <a:rPr lang="de-DE" b="1" dirty="0">
                <a:solidFill>
                  <a:srgbClr val="EB6E0F"/>
                </a:solidFill>
                <a:latin typeface="DesySans Office" panose="020B0503040000020003" pitchFamily="34" charset="0"/>
              </a:rPr>
              <a:t>.</a:t>
            </a:r>
            <a:r>
              <a:rPr lang="de-DE" dirty="0">
                <a:latin typeface="DesySans Office" panose="020B0503040000020003" pitchFamily="34" charset="0"/>
              </a:rPr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>
                <a:latin typeface="DesySans Office" panose="020B0503040000020003" pitchFamily="34" charset="0"/>
              </a:rPr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>
              <a:latin typeface="DesySans Office" panose="020B0503040000020003" pitchFamily="34" charset="0"/>
            </a:endParaRPr>
          </a:p>
          <a:p>
            <a:pPr>
              <a:lnSpc>
                <a:spcPct val="120000"/>
              </a:lnSpc>
            </a:pPr>
            <a:r>
              <a:rPr lang="de-DE" dirty="0">
                <a:latin typeface="DesySans Office" panose="020B0503040000020003" pitchFamily="34" charset="0"/>
              </a:rPr>
              <a:t>www.desy.de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>
                <a:latin typeface="DesySans Office Cn Medium" panose="020B0706040000020003" pitchFamily="34" charset="0"/>
              </a:rPr>
              <a:t>Contact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 sz="1600">
                <a:latin typeface="DesySans Office" panose="020B0503040000020003" pitchFamily="34" charset="0"/>
              </a:defRPr>
            </a:lvl1pPr>
            <a:lvl2pPr marL="361950" indent="0">
              <a:buNone/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7" y="1498140"/>
            <a:ext cx="1137602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843FC0-FE80-4FCB-8E99-644749322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5848" y="6580800"/>
            <a:ext cx="9220592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>
                <a:latin typeface="DesySans Office" panose="020B0503040000020003" pitchFamily="34" charset="0"/>
              </a:rPr>
              <a:t>Page </a:t>
            </a:r>
            <a:fld id="{0427E4B2-AC28-443E-BE04-5CD55098A90B}" type="slidenum">
              <a:rPr lang="en-US" sz="1000" b="1" noProof="0" smtClean="0">
                <a:latin typeface="DesySans Office" panose="020B0503040000020003" pitchFamily="34" charset="0"/>
              </a:rPr>
              <a:pPr algn="r"/>
              <a:t>‹#›</a:t>
            </a:fld>
            <a:endParaRPr lang="en-US" sz="1000" b="1" noProof="0" dirty="0">
              <a:latin typeface="DesySans Office" panose="020B0503040000020003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17B95A3-24A9-4B15-AF95-E85424AED5D7}"/>
              </a:ext>
            </a:extLst>
          </p:cNvPr>
          <p:cNvSpPr txBox="1">
            <a:spLocks/>
          </p:cNvSpPr>
          <p:nvPr userDrawn="1"/>
        </p:nvSpPr>
        <p:spPr>
          <a:xfrm>
            <a:off x="403800" y="6580800"/>
            <a:ext cx="432048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DesySans Office" panose="020B05030400000200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7BC8"/>
                </a:solidFill>
              </a:rPr>
              <a:t>DESY</a:t>
            </a:r>
            <a:r>
              <a:rPr lang="en-US" b="1" dirty="0">
                <a:solidFill>
                  <a:srgbClr val="EB6E0F"/>
                </a:solidFill>
              </a:rPr>
              <a:t>. </a:t>
            </a:r>
            <a:r>
              <a:rPr lang="en-US" dirty="0"/>
              <a:t>| </a:t>
            </a:r>
          </a:p>
        </p:txBody>
      </p:sp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80" r:id="rId3"/>
    <p:sldLayoutId id="2147483662" r:id="rId4"/>
    <p:sldLayoutId id="2147483668" r:id="rId5"/>
    <p:sldLayoutId id="2147483673" r:id="rId6"/>
    <p:sldLayoutId id="2147483670" r:id="rId7"/>
    <p:sldLayoutId id="2147483678" r:id="rId8"/>
    <p:sldLayoutId id="2147483674" r:id="rId9"/>
    <p:sldLayoutId id="2147483679" r:id="rId10"/>
    <p:sldLayoutId id="2147483675" r:id="rId11"/>
    <p:sldLayoutId id="2147483669" r:id="rId12"/>
    <p:sldLayoutId id="2147483676" r:id="rId13"/>
    <p:sldLayoutId id="2147483677" r:id="rId14"/>
    <p:sldLayoutId id="2147483666" r:id="rId15"/>
    <p:sldLayoutId id="2147483667" r:id="rId16"/>
    <p:sldLayoutId id="2147483681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tm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hyperlink" Target="https://lmalina.github.io/pySC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tm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jpeg"/><Relationship Id="rId18" Type="http://schemas.openxmlformats.org/officeDocument/2006/relationships/image" Target="../media/image5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" Type="http://schemas.openxmlformats.org/officeDocument/2006/relationships/image" Target="../media/image42.jpeg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19" Type="http://schemas.openxmlformats.org/officeDocument/2006/relationships/image" Target="../media/image59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A020CD-BE52-42B2-9645-14BC731E5A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396" y="3789040"/>
            <a:ext cx="11369548" cy="1008113"/>
          </a:xfrm>
        </p:spPr>
        <p:txBody>
          <a:bodyPr/>
          <a:lstStyle/>
          <a:p>
            <a:r>
              <a:rPr lang="cs-CZ" dirty="0">
                <a:latin typeface="DesySans Office Cn Regular" panose="020B0506040000020003" pitchFamily="34" charset="0"/>
                <a:cs typeface="Calibri" panose="020F0502020204030204" pitchFamily="34" charset="0"/>
              </a:rPr>
              <a:t>Lukáš</a:t>
            </a:r>
            <a:r>
              <a:rPr lang="en-US" dirty="0">
                <a:latin typeface="DesySans Office Cn Regular" panose="020B0506040000020003" pitchFamily="34" charset="0"/>
                <a:cs typeface="Calibri" panose="020F0502020204030204" pitchFamily="34" charset="0"/>
              </a:rPr>
              <a:t> Malina</a:t>
            </a:r>
          </a:p>
          <a:p>
            <a:endParaRPr lang="en-US" dirty="0">
              <a:latin typeface="DesySans Office Cn Regular" panose="020B0506040000020003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DesySans Office Cn Regular" panose="020B0506040000020003" pitchFamily="34" charset="0"/>
                <a:cs typeface="Calibri" panose="020F0502020204030204" pitchFamily="34" charset="0"/>
              </a:rPr>
              <a:t>On behalf of: </a:t>
            </a:r>
          </a:p>
          <a:p>
            <a:r>
              <a:rPr lang="en-US" dirty="0">
                <a:latin typeface="DesySans Office Cn Regular" panose="020B0506040000020003" pitchFamily="34" charset="0"/>
                <a:cs typeface="Calibri" panose="020F0502020204030204" pitchFamily="34" charset="0"/>
              </a:rPr>
              <a:t>	Thorsten </a:t>
            </a:r>
            <a:r>
              <a:rPr lang="en-US" dirty="0" err="1">
                <a:latin typeface="DesySans Office Cn Regular" panose="020B0506040000020003" pitchFamily="34" charset="0"/>
                <a:cs typeface="Calibri" panose="020F0502020204030204" pitchFamily="34" charset="0"/>
              </a:rPr>
              <a:t>Hellert</a:t>
            </a:r>
            <a:r>
              <a:rPr lang="en-US" dirty="0">
                <a:latin typeface="DesySans Office Cn Regular" panose="020B0506040000020003" pitchFamily="34" charset="0"/>
                <a:cs typeface="Calibri" panose="020F0502020204030204" pitchFamily="34" charset="0"/>
              </a:rPr>
              <a:t>, Simone Liuzzo, Lina </a:t>
            </a:r>
            <a:r>
              <a:rPr lang="en-US" dirty="0" err="1">
                <a:latin typeface="DesySans Office Cn Regular" panose="020B0506040000020003" pitchFamily="34" charset="0"/>
                <a:cs typeface="Calibri" panose="020F0502020204030204" pitchFamily="34" charset="0"/>
              </a:rPr>
              <a:t>Hoummi</a:t>
            </a:r>
            <a:r>
              <a:rPr lang="en-US" dirty="0">
                <a:latin typeface="DesySans Office Cn Regular" panose="020B0506040000020003" pitchFamily="34" charset="0"/>
                <a:cs typeface="Calibri" panose="020F0502020204030204" pitchFamily="34" charset="0"/>
              </a:rPr>
              <a:t>, Bianca </a:t>
            </a:r>
            <a:r>
              <a:rPr lang="en-US" dirty="0" err="1">
                <a:latin typeface="DesySans Office Cn Regular" panose="020B0506040000020003" pitchFamily="34" charset="0"/>
                <a:cs typeface="Calibri" panose="020F0502020204030204" pitchFamily="34" charset="0"/>
              </a:rPr>
              <a:t>Veglia</a:t>
            </a:r>
            <a:r>
              <a:rPr lang="en-US" dirty="0">
                <a:latin typeface="DesySans Office Cn Regular" panose="020B0506040000020003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DesySans Office Cn Regular" panose="020B0506040000020003" pitchFamily="34" charset="0"/>
                <a:cs typeface="Calibri" panose="020F0502020204030204" pitchFamily="34" charset="0"/>
              </a:rPr>
              <a:t>Elaf</a:t>
            </a:r>
            <a:r>
              <a:rPr lang="en-US" dirty="0">
                <a:latin typeface="DesySans Office Cn Regular" panose="020B0506040000020003" pitchFamily="34" charset="0"/>
                <a:cs typeface="Calibri" panose="020F0502020204030204" pitchFamily="34" charset="0"/>
              </a:rPr>
              <a:t> Musa, Joachim Keil and Ilya </a:t>
            </a:r>
            <a:r>
              <a:rPr lang="en-US" dirty="0" err="1">
                <a:latin typeface="DesySans Office Cn Regular" panose="020B0506040000020003" pitchFamily="34" charset="0"/>
                <a:cs typeface="Calibri" panose="020F0502020204030204" pitchFamily="34" charset="0"/>
              </a:rPr>
              <a:t>Agapov</a:t>
            </a:r>
            <a:endParaRPr lang="en-US" dirty="0">
              <a:latin typeface="DesySans Office Cn Regular" panose="020B0506040000020003" pitchFamily="34" charset="0"/>
              <a:cs typeface="Calibri" panose="020F0502020204030204" pitchFamily="34" charset="0"/>
            </a:endParaRPr>
          </a:p>
          <a:p>
            <a:endParaRPr lang="en-US" dirty="0">
              <a:latin typeface="DesySans Office Cn Regular" panose="020B0506040000020003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DesySans Office Cn Regular" panose="020B0506040000020003" pitchFamily="34" charset="0"/>
                <a:cs typeface="Calibri" panose="020F0502020204030204" pitchFamily="34" charset="0"/>
              </a:rPr>
              <a:t>Hamburg, June 20</a:t>
            </a:r>
            <a:r>
              <a:rPr lang="en-US" baseline="30000" dirty="0">
                <a:latin typeface="DesySans Office Cn Regular" panose="020B0506040000020003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DesySans Office Cn Regular" panose="020B0506040000020003" pitchFamily="34" charset="0"/>
                <a:cs typeface="Calibri" panose="020F0502020204030204" pitchFamily="34" charset="0"/>
              </a:rPr>
              <a:t>, 2024</a:t>
            </a:r>
            <a:endParaRPr lang="cs-CZ" dirty="0">
              <a:latin typeface="DesySans Office Cn Regular" panose="020B0506040000020003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35366803-7014-4941-8FCF-AC3A7BB0A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7707"/>
            <a:ext cx="12191997" cy="3428999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50EE0E-AFEA-4D46-A9C1-E3641AD57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396" y="553222"/>
            <a:ext cx="11777602" cy="1985402"/>
          </a:xfrm>
        </p:spPr>
        <p:txBody>
          <a:bodyPr/>
          <a:lstStyle/>
          <a:p>
            <a:r>
              <a:rPr lang="en-GB" sz="4800">
                <a:solidFill>
                  <a:schemeClr val="accent2"/>
                </a:solidFill>
              </a:rPr>
              <a:t>Python </a:t>
            </a:r>
            <a:r>
              <a:rPr lang="en-GB" sz="4800" dirty="0">
                <a:solidFill>
                  <a:schemeClr val="accent2"/>
                </a:solidFill>
              </a:rPr>
              <a:t>library </a:t>
            </a:r>
            <a:br>
              <a:rPr lang="en-GB" sz="4800" dirty="0">
                <a:solidFill>
                  <a:schemeClr val="accent2"/>
                </a:solidFill>
              </a:rPr>
            </a:br>
            <a:r>
              <a:rPr lang="en-GB" sz="4800" dirty="0">
                <a:solidFill>
                  <a:schemeClr val="accent2"/>
                </a:solidFill>
              </a:rPr>
              <a:t>for simulated commissioning </a:t>
            </a:r>
            <a:br>
              <a:rPr lang="en-GB" sz="4800" dirty="0">
                <a:solidFill>
                  <a:schemeClr val="accent2"/>
                </a:solidFill>
              </a:rPr>
            </a:br>
            <a:endParaRPr lang="en-GB" sz="4800" dirty="0">
              <a:solidFill>
                <a:schemeClr val="accent2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F455D13-8523-49D7-924E-2B19EFFA0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2564904"/>
            <a:ext cx="11376025" cy="659449"/>
          </a:xfrm>
        </p:spPr>
        <p:txBody>
          <a:bodyPr/>
          <a:lstStyle/>
          <a:p>
            <a:r>
              <a:rPr lang="en-GB" sz="24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11CAAF-F0D4-45C7-A109-1BF32BB75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72" y="5567934"/>
            <a:ext cx="748886" cy="8871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B02A63-BDC9-4B8F-AAAA-E4B36B9A0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963" y="5567934"/>
            <a:ext cx="1372557" cy="10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98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7365044-2A56-4F93-AADC-F56FC0BF52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Python library contents</a:t>
            </a:r>
          </a:p>
        </p:txBody>
      </p:sp>
    </p:spTree>
    <p:extLst>
      <p:ext uri="{BB962C8B-B14F-4D97-AF65-F5344CB8AC3E}">
        <p14:creationId xmlns:p14="http://schemas.microsoft.com/office/powerpoint/2010/main" val="3148510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20F27C-2198-475A-BA7B-69E8951A7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FC00E5-3504-4FC1-83A8-EA1A84DA4F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A540546-30F9-44EB-BA9B-1BBAB6D9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Commissioning simulation library: General workflow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89FEC1-273A-4537-9EBE-AFDC7B3479B7}"/>
              </a:ext>
            </a:extLst>
          </p:cNvPr>
          <p:cNvSpPr txBox="1"/>
          <p:nvPr/>
        </p:nvSpPr>
        <p:spPr>
          <a:xfrm>
            <a:off x="263352" y="2464913"/>
            <a:ext cx="1512168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600" dirty="0" err="1"/>
              <a:t>pyAT</a:t>
            </a:r>
            <a:r>
              <a:rPr lang="en-GB" sz="1600" dirty="0"/>
              <a:t> Lattice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6C98EF-4062-4046-A522-7C0C59114DF7}"/>
              </a:ext>
            </a:extLst>
          </p:cNvPr>
          <p:cNvSpPr txBox="1"/>
          <p:nvPr/>
        </p:nvSpPr>
        <p:spPr>
          <a:xfrm>
            <a:off x="263352" y="2984902"/>
            <a:ext cx="1512168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Uncertainties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1DC1B3-2044-43CC-AAA2-EDE6F65F531C}"/>
              </a:ext>
            </a:extLst>
          </p:cNvPr>
          <p:cNvSpPr txBox="1"/>
          <p:nvPr/>
        </p:nvSpPr>
        <p:spPr>
          <a:xfrm>
            <a:off x="6096000" y="2938850"/>
            <a:ext cx="1937265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GB" sz="1600" b="1" dirty="0"/>
              <a:t>Settings interface</a:t>
            </a:r>
          </a:p>
          <a:p>
            <a:r>
              <a:rPr lang="en-GB" sz="1600" dirty="0"/>
              <a:t>Adds errors to ideal setpoints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D41F0D-B165-4100-8EA4-C41654C37C76}"/>
              </a:ext>
            </a:extLst>
          </p:cNvPr>
          <p:cNvSpPr txBox="1"/>
          <p:nvPr/>
        </p:nvSpPr>
        <p:spPr>
          <a:xfrm>
            <a:off x="6096000" y="4229806"/>
            <a:ext cx="1872210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GB" sz="1600" b="1" dirty="0"/>
              <a:t>BPM reading</a:t>
            </a:r>
          </a:p>
          <a:p>
            <a:r>
              <a:rPr lang="en-GB" sz="1600" dirty="0"/>
              <a:t>Adds errors to tracking 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2ECFDF-93B0-4A97-816F-A725E66C052C}"/>
              </a:ext>
            </a:extLst>
          </p:cNvPr>
          <p:cNvSpPr txBox="1"/>
          <p:nvPr/>
        </p:nvSpPr>
        <p:spPr>
          <a:xfrm>
            <a:off x="2484824" y="1971816"/>
            <a:ext cx="3312368" cy="181588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err="1"/>
              <a:t>SimulatedCommissioning</a:t>
            </a:r>
            <a:r>
              <a:rPr lang="en-GB" sz="1600" b="1" dirty="0"/>
              <a:t> class</a:t>
            </a:r>
          </a:p>
          <a:p>
            <a:endParaRPr lang="en-GB" sz="1600" b="1" dirty="0"/>
          </a:p>
          <a:p>
            <a:r>
              <a:rPr lang="en-GB" sz="1600" dirty="0"/>
              <a:t>Ideal lattice</a:t>
            </a:r>
          </a:p>
          <a:p>
            <a:endParaRPr lang="en-GB" sz="1600" dirty="0"/>
          </a:p>
          <a:p>
            <a:r>
              <a:rPr lang="en-GB" sz="1600" dirty="0"/>
              <a:t>Uncertainties data</a:t>
            </a:r>
          </a:p>
          <a:p>
            <a:endParaRPr lang="en-GB" sz="1600" dirty="0"/>
          </a:p>
          <a:p>
            <a:r>
              <a:rPr lang="en-GB" sz="1600" b="1" dirty="0"/>
              <a:t>Realistic lattice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696611BF-CB46-4CB2-8376-C254123ACC15}"/>
              </a:ext>
            </a:extLst>
          </p:cNvPr>
          <p:cNvSpPr/>
          <p:nvPr/>
        </p:nvSpPr>
        <p:spPr>
          <a:xfrm>
            <a:off x="2825654" y="3239254"/>
            <a:ext cx="432048" cy="305227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D6628F-3303-45CF-B713-2780478362D9}"/>
              </a:ext>
            </a:extLst>
          </p:cNvPr>
          <p:cNvSpPr txBox="1"/>
          <p:nvPr/>
        </p:nvSpPr>
        <p:spPr>
          <a:xfrm>
            <a:off x="9048328" y="2200186"/>
            <a:ext cx="2297402" cy="230832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GB" sz="1600" b="1" dirty="0"/>
              <a:t>High-level methods</a:t>
            </a:r>
          </a:p>
          <a:p>
            <a:endParaRPr lang="en-GB" sz="1600" dirty="0"/>
          </a:p>
          <a:p>
            <a:r>
              <a:rPr lang="en-GB" sz="1600" dirty="0"/>
              <a:t>Modelling</a:t>
            </a:r>
          </a:p>
          <a:p>
            <a:endParaRPr lang="en-GB" sz="1600" dirty="0"/>
          </a:p>
          <a:p>
            <a:r>
              <a:rPr lang="en-GB" sz="1600" dirty="0"/>
              <a:t>Trajectory </a:t>
            </a:r>
          </a:p>
          <a:p>
            <a:r>
              <a:rPr lang="en-GB" sz="1600" dirty="0"/>
              <a:t>Orbit</a:t>
            </a:r>
          </a:p>
          <a:p>
            <a:r>
              <a:rPr lang="en-GB" sz="1600" dirty="0"/>
              <a:t>BBA</a:t>
            </a:r>
          </a:p>
          <a:p>
            <a:r>
              <a:rPr lang="en-GB" sz="1600" dirty="0"/>
              <a:t>RF setup</a:t>
            </a:r>
          </a:p>
          <a:p>
            <a:r>
              <a:rPr lang="en-GB" sz="1600" dirty="0"/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9EA5D7-F644-47FC-9820-08ADDF32E0C6}"/>
              </a:ext>
            </a:extLst>
          </p:cNvPr>
          <p:cNvSpPr txBox="1"/>
          <p:nvPr/>
        </p:nvSpPr>
        <p:spPr>
          <a:xfrm>
            <a:off x="2502836" y="2946866"/>
            <a:ext cx="1731052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1600" b="1" dirty="0"/>
              <a:t>Physical</a:t>
            </a:r>
          </a:p>
          <a:p>
            <a:endParaRPr lang="en-GB" sz="1600" b="1" dirty="0"/>
          </a:p>
          <a:p>
            <a:r>
              <a:rPr lang="en-GB" sz="1600" b="1" dirty="0"/>
              <a:t> machine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17F8C471-5B5C-4408-BC30-4A5C40D6EDF7}"/>
              </a:ext>
            </a:extLst>
          </p:cNvPr>
          <p:cNvSpPr/>
          <p:nvPr/>
        </p:nvSpPr>
        <p:spPr>
          <a:xfrm rot="5007253">
            <a:off x="5010128" y="2548552"/>
            <a:ext cx="264952" cy="1888361"/>
          </a:xfrm>
          <a:prstGeom prst="downArrow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AA506A21-62C6-4482-9EE1-BB6E3B40D9A7}"/>
              </a:ext>
            </a:extLst>
          </p:cNvPr>
          <p:cNvSpPr/>
          <p:nvPr/>
        </p:nvSpPr>
        <p:spPr>
          <a:xfrm rot="17829727">
            <a:off x="4997445" y="3124357"/>
            <a:ext cx="253320" cy="2142248"/>
          </a:xfrm>
          <a:prstGeom prst="downArrow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DD6BBA67-EE7C-41F7-9E8C-C63FA301671A}"/>
              </a:ext>
            </a:extLst>
          </p:cNvPr>
          <p:cNvSpPr/>
          <p:nvPr/>
        </p:nvSpPr>
        <p:spPr>
          <a:xfrm rot="16200000">
            <a:off x="1965101" y="2844370"/>
            <a:ext cx="330142" cy="592944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D80D67E7-6C1B-4AA3-89B9-0228D30DF4DE}"/>
              </a:ext>
            </a:extLst>
          </p:cNvPr>
          <p:cNvSpPr/>
          <p:nvPr/>
        </p:nvSpPr>
        <p:spPr>
          <a:xfrm rot="16200000">
            <a:off x="1965101" y="2308606"/>
            <a:ext cx="330142" cy="592943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59B53DD6-C1D6-4670-A7B4-D14377421E9E}"/>
              </a:ext>
            </a:extLst>
          </p:cNvPr>
          <p:cNvSpPr/>
          <p:nvPr/>
        </p:nvSpPr>
        <p:spPr>
          <a:xfrm rot="16358418">
            <a:off x="6446427" y="271897"/>
            <a:ext cx="272434" cy="4931332"/>
          </a:xfrm>
          <a:prstGeom prst="downArrow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AFED5DBC-6BAE-478C-AFCD-C7207A71A005}"/>
              </a:ext>
            </a:extLst>
          </p:cNvPr>
          <p:cNvSpPr/>
          <p:nvPr/>
        </p:nvSpPr>
        <p:spPr>
          <a:xfrm rot="5833030">
            <a:off x="8397077" y="3002809"/>
            <a:ext cx="288360" cy="1060614"/>
          </a:xfrm>
          <a:prstGeom prst="downArrow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970C50A6-7B9B-4698-9729-F8D66FE4E0E3}"/>
              </a:ext>
            </a:extLst>
          </p:cNvPr>
          <p:cNvSpPr/>
          <p:nvPr/>
        </p:nvSpPr>
        <p:spPr>
          <a:xfrm rot="14929064">
            <a:off x="8376155" y="3773240"/>
            <a:ext cx="290335" cy="1242892"/>
          </a:xfrm>
          <a:prstGeom prst="downArrow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7FADAEA-933A-4EF8-9D6C-556FA6D875FC}"/>
              </a:ext>
            </a:extLst>
          </p:cNvPr>
          <p:cNvSpPr/>
          <p:nvPr/>
        </p:nvSpPr>
        <p:spPr>
          <a:xfrm>
            <a:off x="5696915" y="2584357"/>
            <a:ext cx="2530273" cy="28701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3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C85441-57D1-4306-AB2A-185493199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1119911"/>
            <a:ext cx="3640593" cy="54608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9C2889-901D-47D6-A12C-A4BFBAD13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Error sources included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680F2-3A46-4FF3-8E4C-9751F6977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BPM Errors:</a:t>
            </a:r>
          </a:p>
          <a:p>
            <a:r>
              <a:rPr lang="en-GB" dirty="0"/>
              <a:t>BPM offsets (2D)</a:t>
            </a:r>
          </a:p>
          <a:p>
            <a:r>
              <a:rPr lang="en-GB" dirty="0"/>
              <a:t>BPM noise (CO, TBT)</a:t>
            </a:r>
          </a:p>
          <a:p>
            <a:r>
              <a:rPr lang="en-GB" dirty="0"/>
              <a:t>BPM roll (1D)</a:t>
            </a:r>
          </a:p>
          <a:p>
            <a:r>
              <a:rPr lang="en-GB" dirty="0"/>
              <a:t>BPM calibration</a:t>
            </a:r>
          </a:p>
          <a:p>
            <a:pPr marL="0" indent="0">
              <a:buNone/>
            </a:pPr>
            <a:r>
              <a:rPr lang="en-GB" b="1" dirty="0"/>
              <a:t>Magnet Errors:</a:t>
            </a:r>
          </a:p>
          <a:p>
            <a:r>
              <a:rPr lang="en-GB" dirty="0"/>
              <a:t>Magnet offsets (3D)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Magnet rolls (3D)</a:t>
            </a:r>
          </a:p>
          <a:p>
            <a:r>
              <a:rPr lang="en-GB" dirty="0"/>
              <a:t>Magnet calibration (strength)</a:t>
            </a:r>
          </a:p>
          <a:p>
            <a:r>
              <a:rPr lang="en-GB" dirty="0"/>
              <a:t>Multipole errors (offsets and calibration)</a:t>
            </a:r>
          </a:p>
          <a:p>
            <a:pPr marL="0" indent="0">
              <a:buNone/>
            </a:pPr>
            <a:r>
              <a:rPr lang="en-GB" b="1" dirty="0"/>
              <a:t>Ring circumference error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FE766F-2734-4C44-B820-0CBB8851A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4A0AB0-6044-4E86-9413-75A58A8ECA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5A52D9-F5C6-4751-B48E-38A48DA260F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31904" y="1406427"/>
            <a:ext cx="5616574" cy="5010249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Support structures (3 stackable types):</a:t>
            </a:r>
          </a:p>
          <a:p>
            <a:r>
              <a:rPr lang="en-GB" dirty="0"/>
              <a:t>Offsets (3D)</a:t>
            </a:r>
          </a:p>
          <a:p>
            <a:r>
              <a:rPr lang="en-GB" dirty="0"/>
              <a:t>Rolls (3D)</a:t>
            </a:r>
          </a:p>
          <a:p>
            <a:pPr marL="0" indent="0">
              <a:buNone/>
            </a:pPr>
            <a:r>
              <a:rPr lang="en-GB" b="1" dirty="0"/>
              <a:t>RF errors:</a:t>
            </a:r>
          </a:p>
          <a:p>
            <a:r>
              <a:rPr lang="en-GB" dirty="0"/>
              <a:t>RF phase</a:t>
            </a:r>
          </a:p>
          <a:p>
            <a:r>
              <a:rPr lang="en-GB" dirty="0"/>
              <a:t>RF frequency</a:t>
            </a:r>
          </a:p>
          <a:p>
            <a:r>
              <a:rPr lang="en-GB" dirty="0"/>
              <a:t>RF Voltage</a:t>
            </a:r>
          </a:p>
          <a:p>
            <a:pPr marL="0" indent="0">
              <a:buNone/>
            </a:pPr>
            <a:r>
              <a:rPr lang="en-GB" b="1" dirty="0"/>
              <a:t>Injection errors:</a:t>
            </a:r>
          </a:p>
          <a:p>
            <a:r>
              <a:rPr lang="en-GB" dirty="0"/>
              <a:t>Static errors (6D)</a:t>
            </a:r>
          </a:p>
          <a:p>
            <a:r>
              <a:rPr lang="en-GB" dirty="0"/>
              <a:t>Jitter (6D)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954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701E8-8EC1-47A3-9C5D-0D3D7F28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Methods chained in commissioning simulation: PETRA IV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0E75F-0B85-4815-A478-9A49A0ED5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First turn steering</a:t>
            </a:r>
          </a:p>
          <a:p>
            <a:r>
              <a:rPr lang="en-GB" dirty="0"/>
              <a:t>Trajectory BBA</a:t>
            </a:r>
          </a:p>
          <a:p>
            <a:r>
              <a:rPr lang="en-GB" dirty="0"/>
              <a:t>Multipole ramp-up</a:t>
            </a:r>
          </a:p>
          <a:p>
            <a:r>
              <a:rPr lang="en-GB" dirty="0"/>
              <a:t>RF setup</a:t>
            </a:r>
          </a:p>
          <a:p>
            <a:r>
              <a:rPr lang="en-GB" dirty="0"/>
              <a:t>Tune scan</a:t>
            </a:r>
          </a:p>
          <a:p>
            <a:r>
              <a:rPr lang="en-GB" dirty="0"/>
              <a:t>Orbit BBA</a:t>
            </a:r>
          </a:p>
          <a:p>
            <a:r>
              <a:rPr lang="en-GB" dirty="0"/>
              <a:t>Orbit correction</a:t>
            </a:r>
          </a:p>
          <a:p>
            <a:r>
              <a:rPr lang="en-GB" dirty="0"/>
              <a:t>Optics correction (LOCO and TBT)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0DD88E-3A67-4DD6-953A-21FFDF103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E8A64B-0383-4745-B7C3-C254AF872A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Trajectory_correction">
            <a:extLst>
              <a:ext uri="{FF2B5EF4-FFF2-40B4-BE49-F238E27FC236}">
                <a16:creationId xmlns:a16="http://schemas.microsoft.com/office/drawing/2014/main" id="{D96CAC03-1195-488A-9572-321CD7D15B81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38" y="1805384"/>
            <a:ext cx="5616575" cy="4212431"/>
          </a:xfrm>
        </p:spPr>
      </p:pic>
      <p:pic>
        <p:nvPicPr>
          <p:cNvPr id="38" name="transmission_after_first_turns">
            <a:extLst>
              <a:ext uri="{FF2B5EF4-FFF2-40B4-BE49-F238E27FC236}">
                <a16:creationId xmlns:a16="http://schemas.microsoft.com/office/drawing/2014/main" id="{D6F8C550-EBF4-47FB-AB49-D73FED8EC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2" y="1403082"/>
            <a:ext cx="6100458" cy="4575343"/>
          </a:xfrm>
          <a:prstGeom prst="rect">
            <a:avLst/>
          </a:prstGeom>
        </p:spPr>
      </p:pic>
      <p:pic>
        <p:nvPicPr>
          <p:cNvPr id="41" name="White3">
            <a:extLst>
              <a:ext uri="{FF2B5EF4-FFF2-40B4-BE49-F238E27FC236}">
                <a16:creationId xmlns:a16="http://schemas.microsoft.com/office/drawing/2014/main" id="{DAED9DA5-EB41-45ED-B54D-A6C3AFE1B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689" y="1270861"/>
            <a:ext cx="6486429" cy="4864821"/>
          </a:xfrm>
          <a:prstGeom prst="rect">
            <a:avLst/>
          </a:prstGeom>
        </p:spPr>
      </p:pic>
      <p:pic>
        <p:nvPicPr>
          <p:cNvPr id="12" name="Trajectory_BBA">
            <a:extLst>
              <a:ext uri="{FF2B5EF4-FFF2-40B4-BE49-F238E27FC236}">
                <a16:creationId xmlns:a16="http://schemas.microsoft.com/office/drawing/2014/main" id="{822CB8D2-FEC8-4A16-BAC1-0DB40717EE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086120"/>
            <a:ext cx="3744417" cy="5148574"/>
          </a:xfrm>
          <a:prstGeom prst="rect">
            <a:avLst/>
          </a:prstGeom>
        </p:spPr>
      </p:pic>
      <p:pic>
        <p:nvPicPr>
          <p:cNvPr id="34" name="White2">
            <a:extLst>
              <a:ext uri="{FF2B5EF4-FFF2-40B4-BE49-F238E27FC236}">
                <a16:creationId xmlns:a16="http://schemas.microsoft.com/office/drawing/2014/main" id="{5EF1D45D-781C-470E-A646-49450C1F25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996" y="1040786"/>
            <a:ext cx="6160559" cy="5163837"/>
          </a:xfrm>
          <a:prstGeom prst="rect">
            <a:avLst/>
          </a:prstGeom>
        </p:spPr>
      </p:pic>
      <p:pic>
        <p:nvPicPr>
          <p:cNvPr id="40" name="transmission_after_BBA_and_trajectory">
            <a:extLst>
              <a:ext uri="{FF2B5EF4-FFF2-40B4-BE49-F238E27FC236}">
                <a16:creationId xmlns:a16="http://schemas.microsoft.com/office/drawing/2014/main" id="{4F8C7C46-F01D-4384-A0BA-64BF02DA8E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3" y="1403081"/>
            <a:ext cx="6096000" cy="4572000"/>
          </a:xfrm>
          <a:prstGeom prst="rect">
            <a:avLst/>
          </a:prstGeom>
        </p:spPr>
      </p:pic>
      <p:pic>
        <p:nvPicPr>
          <p:cNvPr id="14" name="transmission_after_multipoles">
            <a:extLst>
              <a:ext uri="{FF2B5EF4-FFF2-40B4-BE49-F238E27FC236}">
                <a16:creationId xmlns:a16="http://schemas.microsoft.com/office/drawing/2014/main" id="{0FCA9528-9341-47D9-B79A-DF1DE21678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3" y="1406426"/>
            <a:ext cx="6096000" cy="4572000"/>
          </a:xfrm>
          <a:prstGeom prst="rect">
            <a:avLst/>
          </a:prstGeom>
        </p:spPr>
      </p:pic>
      <p:pic>
        <p:nvPicPr>
          <p:cNvPr id="36" name="White2">
            <a:extLst>
              <a:ext uri="{FF2B5EF4-FFF2-40B4-BE49-F238E27FC236}">
                <a16:creationId xmlns:a16="http://schemas.microsoft.com/office/drawing/2014/main" id="{202B6125-10E3-4C91-AA02-9E05DE658B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61" y="1010384"/>
            <a:ext cx="6160559" cy="5030116"/>
          </a:xfrm>
          <a:prstGeom prst="rect">
            <a:avLst/>
          </a:prstGeom>
        </p:spPr>
      </p:pic>
      <p:pic>
        <p:nvPicPr>
          <p:cNvPr id="16" name="RF_phase">
            <a:extLst>
              <a:ext uri="{FF2B5EF4-FFF2-40B4-BE49-F238E27FC236}">
                <a16:creationId xmlns:a16="http://schemas.microsoft.com/office/drawing/2014/main" id="{19D4CBD7-B0FA-4606-A6B5-75F4E8E7C7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908" y="1045671"/>
            <a:ext cx="3672693" cy="2754520"/>
          </a:xfrm>
          <a:prstGeom prst="rect">
            <a:avLst/>
          </a:prstGeom>
        </p:spPr>
      </p:pic>
      <p:pic>
        <p:nvPicPr>
          <p:cNvPr id="18" name="RF_frequency">
            <a:extLst>
              <a:ext uri="{FF2B5EF4-FFF2-40B4-BE49-F238E27FC236}">
                <a16:creationId xmlns:a16="http://schemas.microsoft.com/office/drawing/2014/main" id="{9997F3DA-4B50-40C5-9D17-4D10975286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908" y="3774881"/>
            <a:ext cx="3672693" cy="2754520"/>
          </a:xfrm>
          <a:prstGeom prst="rect">
            <a:avLst/>
          </a:prstGeom>
        </p:spPr>
      </p:pic>
      <p:pic>
        <p:nvPicPr>
          <p:cNvPr id="42" name="White4">
            <a:extLst>
              <a:ext uri="{FF2B5EF4-FFF2-40B4-BE49-F238E27FC236}">
                <a16:creationId xmlns:a16="http://schemas.microsoft.com/office/drawing/2014/main" id="{2738F453-0A38-4CAC-9FD0-4F753B98F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516" y="1045670"/>
            <a:ext cx="6486429" cy="5407666"/>
          </a:xfrm>
          <a:prstGeom prst="rect">
            <a:avLst/>
          </a:prstGeom>
        </p:spPr>
      </p:pic>
      <p:pic>
        <p:nvPicPr>
          <p:cNvPr id="44" name="transmission_after_rf">
            <a:extLst>
              <a:ext uri="{FF2B5EF4-FFF2-40B4-BE49-F238E27FC236}">
                <a16:creationId xmlns:a16="http://schemas.microsoft.com/office/drawing/2014/main" id="{51A944F8-2069-47E2-AD83-775E99972E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94" y="1403081"/>
            <a:ext cx="6106758" cy="4580069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29DA440D-14A9-4103-AED3-6DA3AD8E78BC}"/>
              </a:ext>
            </a:extLst>
          </p:cNvPr>
          <p:cNvSpPr/>
          <p:nvPr/>
        </p:nvSpPr>
        <p:spPr>
          <a:xfrm>
            <a:off x="11161160" y="5152141"/>
            <a:ext cx="744395" cy="43499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46B5B3-89B1-4F7B-A82F-83BD51EBEC45}"/>
              </a:ext>
            </a:extLst>
          </p:cNvPr>
          <p:cNvSpPr txBox="1"/>
          <p:nvPr/>
        </p:nvSpPr>
        <p:spPr>
          <a:xfrm rot="20350683">
            <a:off x="3668596" y="4809709"/>
            <a:ext cx="1861458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In progress  </a:t>
            </a:r>
          </a:p>
        </p:txBody>
      </p:sp>
      <p:pic>
        <p:nvPicPr>
          <p:cNvPr id="29" name="Tune_scan">
            <a:extLst>
              <a:ext uri="{FF2B5EF4-FFF2-40B4-BE49-F238E27FC236}">
                <a16:creationId xmlns:a16="http://schemas.microsoft.com/office/drawing/2014/main" id="{EFF8679D-2AB9-40C6-840E-DB79F874A7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654" y="1259723"/>
            <a:ext cx="6319862" cy="4739897"/>
          </a:xfrm>
          <a:prstGeom prst="rect">
            <a:avLst/>
          </a:prstGeom>
        </p:spPr>
      </p:pic>
      <p:sp>
        <p:nvSpPr>
          <p:cNvPr id="31" name="spiral_scan">
            <a:extLst>
              <a:ext uri="{FF2B5EF4-FFF2-40B4-BE49-F238E27FC236}">
                <a16:creationId xmlns:a16="http://schemas.microsoft.com/office/drawing/2014/main" id="{FFD172F2-C2F4-4AC9-92FC-134B2165C78B}"/>
              </a:ext>
            </a:extLst>
          </p:cNvPr>
          <p:cNvSpPr/>
          <p:nvPr/>
        </p:nvSpPr>
        <p:spPr>
          <a:xfrm>
            <a:off x="6827591" y="2349344"/>
            <a:ext cx="849873" cy="637161"/>
          </a:xfrm>
          <a:custGeom>
            <a:avLst/>
            <a:gdLst>
              <a:gd name="connsiteX0" fmla="*/ 443159 w 849873"/>
              <a:gd name="connsiteY0" fmla="*/ 324006 h 637161"/>
              <a:gd name="connsiteX1" fmla="*/ 366959 w 849873"/>
              <a:gd name="connsiteY1" fmla="*/ 241456 h 637161"/>
              <a:gd name="connsiteX2" fmla="*/ 316159 w 849873"/>
              <a:gd name="connsiteY2" fmla="*/ 393856 h 637161"/>
              <a:gd name="connsiteX3" fmla="*/ 570159 w 849873"/>
              <a:gd name="connsiteY3" fmla="*/ 552606 h 637161"/>
              <a:gd name="connsiteX4" fmla="*/ 608259 w 849873"/>
              <a:gd name="connsiteY4" fmla="*/ 304956 h 637161"/>
              <a:gd name="connsiteX5" fmla="*/ 462209 w 849873"/>
              <a:gd name="connsiteY5" fmla="*/ 101756 h 637161"/>
              <a:gd name="connsiteX6" fmla="*/ 163759 w 849873"/>
              <a:gd name="connsiteY6" fmla="*/ 247806 h 637161"/>
              <a:gd name="connsiteX7" fmla="*/ 322509 w 849873"/>
              <a:gd name="connsiteY7" fmla="*/ 628806 h 637161"/>
              <a:gd name="connsiteX8" fmla="*/ 817809 w 849873"/>
              <a:gd name="connsiteY8" fmla="*/ 482756 h 637161"/>
              <a:gd name="connsiteX9" fmla="*/ 747959 w 849873"/>
              <a:gd name="connsiteY9" fmla="*/ 158906 h 637161"/>
              <a:gd name="connsiteX10" fmla="*/ 316159 w 849873"/>
              <a:gd name="connsiteY10" fmla="*/ 156 h 637161"/>
              <a:gd name="connsiteX11" fmla="*/ 36759 w 849873"/>
              <a:gd name="connsiteY11" fmla="*/ 184306 h 637161"/>
              <a:gd name="connsiteX12" fmla="*/ 11359 w 849873"/>
              <a:gd name="connsiteY12" fmla="*/ 228756 h 63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873" h="637161">
                <a:moveTo>
                  <a:pt x="443159" y="324006"/>
                </a:moveTo>
                <a:cubicBezTo>
                  <a:pt x="415642" y="276910"/>
                  <a:pt x="388126" y="229814"/>
                  <a:pt x="366959" y="241456"/>
                </a:cubicBezTo>
                <a:cubicBezTo>
                  <a:pt x="345792" y="253098"/>
                  <a:pt x="282292" y="341998"/>
                  <a:pt x="316159" y="393856"/>
                </a:cubicBezTo>
                <a:cubicBezTo>
                  <a:pt x="350026" y="445714"/>
                  <a:pt x="521476" y="567423"/>
                  <a:pt x="570159" y="552606"/>
                </a:cubicBezTo>
                <a:cubicBezTo>
                  <a:pt x="618842" y="537789"/>
                  <a:pt x="626251" y="380098"/>
                  <a:pt x="608259" y="304956"/>
                </a:cubicBezTo>
                <a:cubicBezTo>
                  <a:pt x="590267" y="229814"/>
                  <a:pt x="536292" y="111281"/>
                  <a:pt x="462209" y="101756"/>
                </a:cubicBezTo>
                <a:cubicBezTo>
                  <a:pt x="388126" y="92231"/>
                  <a:pt x="187042" y="159964"/>
                  <a:pt x="163759" y="247806"/>
                </a:cubicBezTo>
                <a:cubicBezTo>
                  <a:pt x="140476" y="335648"/>
                  <a:pt x="213501" y="589648"/>
                  <a:pt x="322509" y="628806"/>
                </a:cubicBezTo>
                <a:cubicBezTo>
                  <a:pt x="431517" y="667964"/>
                  <a:pt x="746901" y="561073"/>
                  <a:pt x="817809" y="482756"/>
                </a:cubicBezTo>
                <a:cubicBezTo>
                  <a:pt x="888717" y="404439"/>
                  <a:pt x="831567" y="239339"/>
                  <a:pt x="747959" y="158906"/>
                </a:cubicBezTo>
                <a:cubicBezTo>
                  <a:pt x="664351" y="78473"/>
                  <a:pt x="434692" y="-4077"/>
                  <a:pt x="316159" y="156"/>
                </a:cubicBezTo>
                <a:cubicBezTo>
                  <a:pt x="197626" y="4389"/>
                  <a:pt x="87559" y="146206"/>
                  <a:pt x="36759" y="184306"/>
                </a:cubicBezTo>
                <a:cubicBezTo>
                  <a:pt x="-14041" y="222406"/>
                  <a:pt x="-1341" y="225581"/>
                  <a:pt x="11359" y="228756"/>
                </a:cubicBez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White1">
            <a:extLst>
              <a:ext uri="{FF2B5EF4-FFF2-40B4-BE49-F238E27FC236}">
                <a16:creationId xmlns:a16="http://schemas.microsoft.com/office/drawing/2014/main" id="{B2AEDA3D-26B1-445D-83F2-D45CD22305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689" y="1010383"/>
            <a:ext cx="6508451" cy="5398749"/>
          </a:xfrm>
          <a:prstGeom prst="rect">
            <a:avLst/>
          </a:prstGeom>
        </p:spPr>
      </p:pic>
      <p:pic>
        <p:nvPicPr>
          <p:cNvPr id="39" name="Content Placeholder 8">
            <a:extLst>
              <a:ext uri="{FF2B5EF4-FFF2-40B4-BE49-F238E27FC236}">
                <a16:creationId xmlns:a16="http://schemas.microsoft.com/office/drawing/2014/main" id="{2AF5BED9-2489-4A98-945C-3AC85F497D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63" y="1640086"/>
            <a:ext cx="5380037" cy="4035027"/>
          </a:xfrm>
          <a:prstGeom prst="rect">
            <a:avLst/>
          </a:prstGeom>
        </p:spPr>
      </p:pic>
      <p:pic>
        <p:nvPicPr>
          <p:cNvPr id="46" name="orbit_corrected">
            <a:extLst>
              <a:ext uri="{FF2B5EF4-FFF2-40B4-BE49-F238E27FC236}">
                <a16:creationId xmlns:a16="http://schemas.microsoft.com/office/drawing/2014/main" id="{E0D253ED-DCD1-408F-89C2-AF08AA2135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91" y="1275617"/>
            <a:ext cx="6227090" cy="4670317"/>
          </a:xfrm>
          <a:prstGeom prst="rect">
            <a:avLst/>
          </a:prstGeom>
        </p:spPr>
      </p:pic>
      <p:pic>
        <p:nvPicPr>
          <p:cNvPr id="49" name="White5">
            <a:extLst>
              <a:ext uri="{FF2B5EF4-FFF2-40B4-BE49-F238E27FC236}">
                <a16:creationId xmlns:a16="http://schemas.microsoft.com/office/drawing/2014/main" id="{1A06CA25-1EF1-49E2-9C3F-C0849CF4F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71" y="1118742"/>
            <a:ext cx="6486429" cy="5407666"/>
          </a:xfrm>
          <a:prstGeom prst="rect">
            <a:avLst/>
          </a:prstGeom>
        </p:spPr>
      </p:pic>
      <p:pic>
        <p:nvPicPr>
          <p:cNvPr id="48" name="transmission_after_orbit">
            <a:extLst>
              <a:ext uri="{FF2B5EF4-FFF2-40B4-BE49-F238E27FC236}">
                <a16:creationId xmlns:a16="http://schemas.microsoft.com/office/drawing/2014/main" id="{9D8197C4-396E-4B2A-B93D-CD0D7FA1E5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202" y="1053361"/>
            <a:ext cx="3471535" cy="2603652"/>
          </a:xfrm>
          <a:prstGeom prst="rect">
            <a:avLst/>
          </a:prstGeom>
        </p:spPr>
      </p:pic>
      <p:pic>
        <p:nvPicPr>
          <p:cNvPr id="33" name="DA_after_orbit">
            <a:extLst>
              <a:ext uri="{FF2B5EF4-FFF2-40B4-BE49-F238E27FC236}">
                <a16:creationId xmlns:a16="http://schemas.microsoft.com/office/drawing/2014/main" id="{F1B661D1-0247-48F5-97AA-EF5D6007BF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265" y="3844958"/>
            <a:ext cx="3418900" cy="256417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6EA93A0-E8CF-4218-A923-8A6A6BB602D9}"/>
              </a:ext>
            </a:extLst>
          </p:cNvPr>
          <p:cNvSpPr txBox="1"/>
          <p:nvPr/>
        </p:nvSpPr>
        <p:spPr>
          <a:xfrm>
            <a:off x="8510271" y="3863386"/>
            <a:ext cx="1922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Dynamic Aperture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F8F2D7F-A3EA-4B4A-A793-6060E0BB158B}"/>
              </a:ext>
            </a:extLst>
          </p:cNvPr>
          <p:cNvSpPr/>
          <p:nvPr/>
        </p:nvSpPr>
        <p:spPr>
          <a:xfrm>
            <a:off x="10400142" y="3199033"/>
            <a:ext cx="690565" cy="29485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pic>
        <p:nvPicPr>
          <p:cNvPr id="43" name="White7">
            <a:extLst>
              <a:ext uri="{FF2B5EF4-FFF2-40B4-BE49-F238E27FC236}">
                <a16:creationId xmlns:a16="http://schemas.microsoft.com/office/drawing/2014/main" id="{0C82E471-4650-4A73-82F1-6587395031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089" y="1162783"/>
            <a:ext cx="6096851" cy="5398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50E167-77BD-41F7-805B-73AFAC86C85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" t="4367"/>
          <a:stretch/>
        </p:blipFill>
        <p:spPr>
          <a:xfrm>
            <a:off x="5587943" y="1044552"/>
            <a:ext cx="6595203" cy="47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4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9" grpId="0" animBg="1"/>
      <p:bldP spid="31" grpId="0" animBg="1"/>
      <p:bldP spid="50" grpId="0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A1F5D-FC24-48E0-BA3B-056AD725D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to find the library?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EF0D0-6CD5-4B2A-A60A-E0DA52CDB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4247852" cy="5010249"/>
          </a:xfrm>
        </p:spPr>
        <p:txBody>
          <a:bodyPr/>
          <a:lstStyle/>
          <a:p>
            <a:endParaRPr lang="en-GB" dirty="0"/>
          </a:p>
          <a:p>
            <a:pPr marL="0" indent="0">
              <a:buNone/>
            </a:pPr>
            <a:r>
              <a:rPr lang="en-GB" b="1" dirty="0"/>
              <a:t>Public repository on GitHub</a:t>
            </a:r>
          </a:p>
          <a:p>
            <a:r>
              <a:rPr lang="en-GB" dirty="0">
                <a:hlinkClick r:id="rId2"/>
              </a:rPr>
              <a:t>https://github.com/lmalina/pySC</a:t>
            </a:r>
          </a:p>
          <a:p>
            <a:r>
              <a:rPr lang="en-GB" dirty="0">
                <a:hlinkClick r:id="rId2"/>
              </a:rPr>
              <a:t>https://lmalina.github.io/pySC/</a:t>
            </a:r>
            <a:endParaRPr lang="en-GB" dirty="0"/>
          </a:p>
          <a:p>
            <a:r>
              <a:rPr lang="en-GB" dirty="0"/>
              <a:t>Quick start for SC users: https://github.com/lmalina/pySC/blob/master/pySC/matlab_index.py</a:t>
            </a:r>
          </a:p>
          <a:p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Presented at ICALEPCS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645634-6735-461B-BDB7-085388F82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2AE5D-67DB-4D49-9CCE-EE8DBFDC0E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472A7AD-A89E-4185-A98B-59C1695B842E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1" y="1406428"/>
            <a:ext cx="7165813" cy="3741220"/>
          </a:xfr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DF8FC741-793A-49EA-8359-80E4C80B7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16" y="4724465"/>
            <a:ext cx="5267028" cy="168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8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cs typeface="Calibri" panose="020F0502020204030204" pitchFamily="34" charset="0"/>
              </a:rPr>
              <a:t>PETRA IV</a:t>
            </a:r>
            <a:br>
              <a:rPr lang="en-GB" dirty="0">
                <a:cs typeface="Calibri" panose="020F0502020204030204" pitchFamily="34" charset="0"/>
              </a:rPr>
            </a:br>
            <a:r>
              <a:rPr lang="en-GB" dirty="0">
                <a:cs typeface="Calibri" panose="020F0502020204030204" pitchFamily="34" charset="0"/>
              </a:rPr>
              <a:t>c</a:t>
            </a:r>
            <a:r>
              <a:rPr lang="cs-CZ" dirty="0">
                <a:cs typeface="Calibri" panose="020F0502020204030204" pitchFamily="34" charset="0"/>
              </a:rPr>
              <a:t>ommissioning simulations</a:t>
            </a:r>
            <a:endParaRPr 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21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265A3-24B2-475C-BD07-20586736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Towards failure-free automatic commissioning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83E38-364F-48DA-862F-091327ADC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4823915" cy="5010249"/>
          </a:xfrm>
        </p:spPr>
        <p:txBody>
          <a:bodyPr/>
          <a:lstStyle/>
          <a:p>
            <a:r>
              <a:rPr lang="en-GB" dirty="0"/>
              <a:t>Disclaimer: you can always introduce enough errors to make the commissioning simulation fail</a:t>
            </a:r>
          </a:p>
          <a:p>
            <a:r>
              <a:rPr lang="en-GB" dirty="0"/>
              <a:t>With realistic tolerances, obvious failures should ideally be avoided</a:t>
            </a:r>
          </a:p>
          <a:p>
            <a:r>
              <a:rPr lang="en-GB" dirty="0"/>
              <a:t>Example of failure on the right is during the ramp-up of multipoles:</a:t>
            </a:r>
          </a:p>
          <a:p>
            <a:pPr lvl="1"/>
            <a:r>
              <a:rPr lang="en-GB" dirty="0"/>
              <a:t>At some point, the interleaved 2-turn trajectory correction stops converging </a:t>
            </a:r>
          </a:p>
          <a:p>
            <a:pPr lvl="1"/>
            <a:r>
              <a:rPr lang="en-GB" dirty="0"/>
              <a:t>Ultimately losing 2-turn transmission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/>
              <a:t>Minimal solution</a:t>
            </a:r>
            <a:r>
              <a:rPr lang="en-GB" dirty="0"/>
              <a:t>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/>
              <a:t>Trajectory correction gain decreased to 30%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/>
              <a:t>Avoid pushing the SVD regularisation parameter too low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66354-753B-4B61-A2C6-71D9E45F4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65CA2C-68A2-4BE3-AFAE-5E85FD0CB1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186A9C2E-1E1B-4C55-8D4B-09C567747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16" y="1334733"/>
            <a:ext cx="6681537" cy="5011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2D726C-B5C0-40FB-ABE9-90E688C2A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16" y="1334733"/>
            <a:ext cx="6681537" cy="5011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084F6A-AB71-4C4A-990C-476B91BA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14" y="1334733"/>
            <a:ext cx="6681539" cy="50111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86409A-17ED-46DB-94A5-43893F8B8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14" y="1334731"/>
            <a:ext cx="6681540" cy="5011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3F20BE-4AFA-45A4-B3BC-9E01402B3C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12" y="1334731"/>
            <a:ext cx="6681541" cy="50111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83B3BF-A25B-4493-B703-2195015FED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12" y="1334731"/>
            <a:ext cx="6681541" cy="50111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97537A-3DAD-4B65-AFC9-CC58E57C7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12" y="1334731"/>
            <a:ext cx="6681541" cy="50111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CACC95-C29D-448B-AB09-C372A6A5CD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12" y="1334729"/>
            <a:ext cx="6681542" cy="50111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0AB9E7-5477-4034-A15B-57D544EA83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10" y="1334729"/>
            <a:ext cx="6681544" cy="50111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C1C2B8-1A7F-466C-8E6F-1BAF7F7C56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8" y="1334727"/>
            <a:ext cx="6681545" cy="50111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354807-A2DC-499F-A916-BB9F7F0A57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6" y="1334727"/>
            <a:ext cx="6681547" cy="50111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C06113-1C8A-4EE0-9C47-2EB4D3EDA1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6" y="1334725"/>
            <a:ext cx="6681548" cy="50111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206F80-DE9D-4EA7-8413-D968EC6FFC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1334725"/>
            <a:ext cx="6681549" cy="50111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B14F8F-8094-4D54-90C7-B766BD2F39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1334723"/>
            <a:ext cx="6681550" cy="501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2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DB2A0-773C-42D2-8EF5-0E815678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Towards failure-free automatic commissioning simulation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D9030-5983-43F4-8779-E1F505420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6120060" cy="5010249"/>
          </a:xfrm>
        </p:spPr>
        <p:txBody>
          <a:bodyPr/>
          <a:lstStyle/>
          <a:p>
            <a:r>
              <a:rPr lang="en-GB" dirty="0"/>
              <a:t>Previous simulations assumed girder alignment errors  with respect to a reference survey network (150 um rms)</a:t>
            </a:r>
          </a:p>
          <a:p>
            <a:pPr lvl="1"/>
            <a:r>
              <a:rPr lang="en-GB" dirty="0"/>
              <a:t>This is the current </a:t>
            </a:r>
            <a:r>
              <a:rPr lang="en-GB" dirty="0" err="1"/>
              <a:t>pySC</a:t>
            </a:r>
            <a:r>
              <a:rPr lang="en-GB" dirty="0"/>
              <a:t> implementation</a:t>
            </a:r>
          </a:p>
          <a:p>
            <a:r>
              <a:rPr lang="en-GB" dirty="0"/>
              <a:t>With girder-to-girder alignment, we actually constrain the relative position of one girder to the next within 150 um rms</a:t>
            </a:r>
          </a:p>
          <a:p>
            <a:pPr lvl="1"/>
            <a:r>
              <a:rPr lang="en-GB" dirty="0"/>
              <a:t>this constraint is applied to three girders pairs per cell</a:t>
            </a:r>
            <a:endParaRPr lang="en-GB" sz="1400" dirty="0">
              <a:solidFill>
                <a:srgbClr val="FF0000"/>
              </a:solidFill>
            </a:endParaRPr>
          </a:p>
          <a:p>
            <a:pPr lvl="1"/>
            <a:r>
              <a:rPr lang="en-GB" dirty="0"/>
              <a:t>the start of the downstream girder is aligned with respect to the end of the upstream girder within 150 um</a:t>
            </a:r>
          </a:p>
          <a:p>
            <a:pPr lvl="1"/>
            <a:r>
              <a:rPr lang="en-GB" dirty="0"/>
              <a:t>Practically, it is last magnet and first magnet that are used</a:t>
            </a:r>
          </a:p>
          <a:p>
            <a:r>
              <a:rPr lang="en-GB" b="1" dirty="0"/>
              <a:t>Leads to no failed seeds, and the closed orbit is established in automatic commissioning</a:t>
            </a:r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1DA6D-0234-4F87-ADB2-87537B145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5B78F-AEBA-4F1B-8E85-894133546E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Improved modelling of girder alignment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81B4BBE-FFCA-49B8-892C-F9A6BEB76050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4008211"/>
            <a:ext cx="3644208" cy="273315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E06EC6-56B6-45A0-BF33-1238FDD98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980728"/>
            <a:ext cx="3644208" cy="2733156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6D581D77-E292-4E81-8B52-610C140281FA}"/>
              </a:ext>
            </a:extLst>
          </p:cNvPr>
          <p:cNvSpPr/>
          <p:nvPr/>
        </p:nvSpPr>
        <p:spPr>
          <a:xfrm>
            <a:off x="9048328" y="3645024"/>
            <a:ext cx="792088" cy="418644"/>
          </a:xfrm>
          <a:prstGeom prst="downArrow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469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AAF546-89FA-48DA-A6CB-640790837B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Experimental </a:t>
            </a:r>
            <a:br>
              <a:rPr lang="cs-CZ" dirty="0"/>
            </a:br>
            <a:r>
              <a:rPr lang="cs-CZ" dirty="0"/>
              <a:t>beam tests</a:t>
            </a:r>
            <a:r>
              <a:rPr lang="en-GB" dirty="0"/>
              <a:t> in PETRA III</a:t>
            </a:r>
          </a:p>
        </p:txBody>
      </p:sp>
    </p:spTree>
    <p:extLst>
      <p:ext uri="{BB962C8B-B14F-4D97-AF65-F5344CB8AC3E}">
        <p14:creationId xmlns:p14="http://schemas.microsoft.com/office/powerpoint/2010/main" val="1931777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7B77E-A0EE-4AB8-848F-2D35E767E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First-turn steering in PETRA III in more realistic scenarios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07C2C-B863-492F-9C8D-45793A4C1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474C3-FE20-47E6-B060-40E42CBC63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627" y="841473"/>
            <a:ext cx="5616575" cy="2696777"/>
          </a:xfrm>
        </p:spPr>
        <p:txBody>
          <a:bodyPr/>
          <a:lstStyle/>
          <a:p>
            <a:r>
              <a:rPr lang="en-GB" dirty="0"/>
              <a:t>We need to circumvent the problem of not synchronised ADC data by combining a couple of injections to get first-turn trajectories at BPMs</a:t>
            </a:r>
          </a:p>
          <a:p>
            <a:r>
              <a:rPr lang="en-GB" b="1" dirty="0"/>
              <a:t>Setup</a:t>
            </a:r>
          </a:p>
          <a:p>
            <a:pPr lvl="1"/>
            <a:r>
              <a:rPr lang="en-GB" dirty="0"/>
              <a:t>Correctors, </a:t>
            </a:r>
            <a:r>
              <a:rPr lang="en-GB" dirty="0" err="1"/>
              <a:t>sextupoles</a:t>
            </a:r>
            <a:r>
              <a:rPr lang="en-GB" dirty="0"/>
              <a:t> and feedbacks off</a:t>
            </a:r>
          </a:p>
          <a:p>
            <a:pPr lvl="1"/>
            <a:r>
              <a:rPr lang="en-GB" dirty="0"/>
              <a:t>Collimators and undulators open </a:t>
            </a:r>
          </a:p>
          <a:p>
            <a:pPr lvl="1"/>
            <a:r>
              <a:rPr lang="en-GB" dirty="0"/>
              <a:t>On-axis injection </a:t>
            </a:r>
          </a:p>
          <a:p>
            <a:pPr lvl="1"/>
            <a:r>
              <a:rPr lang="en-GB" dirty="0"/>
              <a:t>No BBA offsets of BPM taken into account</a:t>
            </a:r>
          </a:p>
          <a:p>
            <a:pPr lvl="2"/>
            <a:r>
              <a:rPr lang="en-GB" dirty="0"/>
              <a:t>RMS offsets of 0.75 mm and 0.5 mm </a:t>
            </a:r>
            <a:br>
              <a:rPr lang="en-GB" dirty="0"/>
            </a:br>
            <a:r>
              <a:rPr lang="en-GB" dirty="0"/>
              <a:t>(horizontal and vertical)</a:t>
            </a:r>
          </a:p>
          <a:p>
            <a:pPr lvl="3"/>
            <a:r>
              <a:rPr lang="en-GB" dirty="0"/>
              <a:t>Not far from current PETRA IV specifications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E6BC26-4FC7-45B5-8F0F-98776DCDC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r="4455"/>
          <a:stretch/>
        </p:blipFill>
        <p:spPr>
          <a:xfrm>
            <a:off x="6372459" y="836712"/>
            <a:ext cx="5382170" cy="2701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5F962B-9DD4-4B29-AD24-1C520882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58" y="3501008"/>
            <a:ext cx="5382170" cy="292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71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E087F3-B866-4AAD-A76E-DEFD0722D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en-GB" dirty="0"/>
              <a:t>Motivation and design approach</a:t>
            </a:r>
          </a:p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en-GB" dirty="0"/>
              <a:t>Translation from </a:t>
            </a:r>
            <a:r>
              <a:rPr lang="en-GB" dirty="0" err="1"/>
              <a:t>Matlab</a:t>
            </a:r>
            <a:r>
              <a:rPr lang="en-GB" dirty="0"/>
              <a:t> with the help of AI</a:t>
            </a:r>
          </a:p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en-GB" dirty="0"/>
              <a:t>Contents of the Python library</a:t>
            </a:r>
          </a:p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en-GB" dirty="0"/>
              <a:t>Commissioning simulations of PETRA IV</a:t>
            </a:r>
          </a:p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en-GB" dirty="0"/>
              <a:t>Experimental beam tests in PETRA III</a:t>
            </a:r>
          </a:p>
          <a:p>
            <a:pPr lvl="2">
              <a:lnSpc>
                <a:spcPct val="150000"/>
              </a:lnSpc>
              <a:buClr>
                <a:schemeClr val="accent2"/>
              </a:buClr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ED1D14-8DD8-41F1-BEB8-FD7D44F0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450A90-24B0-4C1A-9B35-A1D4FB013E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81018D1-F396-4E7A-8560-BDA607335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456915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4DDD3-936E-4A45-8765-7B058691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turn steering and </a:t>
            </a:r>
            <a:r>
              <a:rPr lang="en-GB" dirty="0" err="1"/>
              <a:t>sextupole</a:t>
            </a:r>
            <a:r>
              <a:rPr lang="en-GB" dirty="0"/>
              <a:t> ramp-up demonstrated in PETRA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C60E4-E8AE-44ED-A4EB-69E42CDB7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Debugged and improved the validation of measured trajectory</a:t>
            </a:r>
          </a:p>
          <a:p>
            <a:pPr lvl="1"/>
            <a:r>
              <a:rPr lang="en-GB" dirty="0"/>
              <a:t>Consider BPMs downstream of the first failing BPM</a:t>
            </a:r>
          </a:p>
          <a:p>
            <a:pPr lvl="1"/>
            <a:r>
              <a:rPr lang="en-GB" dirty="0"/>
              <a:t>Limit on minimal beam intensity (Sum signal)</a:t>
            </a:r>
          </a:p>
          <a:p>
            <a:pPr lvl="1"/>
            <a:r>
              <a:rPr lang="en-GB" dirty="0"/>
              <a:t>Trajectory has to be (roughly) within the aperture</a:t>
            </a:r>
          </a:p>
          <a:p>
            <a:r>
              <a:rPr lang="en-GB" dirty="0"/>
              <a:t>Procedure:</a:t>
            </a:r>
          </a:p>
          <a:p>
            <a:pPr lvl="1"/>
            <a:r>
              <a:rPr lang="en-GB" dirty="0"/>
              <a:t>First turn steering </a:t>
            </a:r>
          </a:p>
          <a:p>
            <a:pPr lvl="1"/>
            <a:r>
              <a:rPr lang="en-GB" dirty="0"/>
              <a:t>Ramp up </a:t>
            </a:r>
            <a:r>
              <a:rPr lang="en-GB" dirty="0" err="1"/>
              <a:t>sextupoles</a:t>
            </a:r>
            <a:r>
              <a:rPr lang="en-GB" dirty="0"/>
              <a:t> with 1-turn trajectory correction</a:t>
            </a:r>
          </a:p>
          <a:p>
            <a:pPr lvl="2"/>
            <a:r>
              <a:rPr lang="en-GB" dirty="0"/>
              <a:t>Without 1-turn orbit closure</a:t>
            </a:r>
          </a:p>
          <a:p>
            <a:pPr lvl="2"/>
            <a:r>
              <a:rPr lang="en-GB" dirty="0"/>
              <a:t>In 4 steps by 25% of nominal strength</a:t>
            </a:r>
          </a:p>
          <a:p>
            <a:r>
              <a:rPr lang="en-GB" dirty="0"/>
              <a:t>Result:</a:t>
            </a:r>
          </a:p>
          <a:p>
            <a:pPr lvl="1"/>
            <a:r>
              <a:rPr lang="en-GB" dirty="0"/>
              <a:t>With the known setting of RF, this was sufficient to store about one third of the beam in PETRA III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18AA7-96DE-4CBD-8063-623B5B581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pic>
        <p:nvPicPr>
          <p:cNvPr id="7" name="Content Placeholder 17">
            <a:extLst>
              <a:ext uri="{FF2B5EF4-FFF2-40B4-BE49-F238E27FC236}">
                <a16:creationId xmlns:a16="http://schemas.microsoft.com/office/drawing/2014/main" id="{CE83DC30-1114-4965-B384-935E6A1B0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12" y="1922293"/>
            <a:ext cx="4756826" cy="39786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DFD99C-0825-4F06-B37B-FDAD09179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12" y="1922293"/>
            <a:ext cx="4756826" cy="3978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61BF46-1914-4ADD-8FCE-7C1846219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12" y="1922293"/>
            <a:ext cx="4756826" cy="39786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F3F7B9-6FDB-453C-861B-CB9B443E6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12" y="1922293"/>
            <a:ext cx="4756826" cy="39786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9604D7-D434-4231-9403-AEBD274C6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12" y="1922293"/>
            <a:ext cx="4756826" cy="39786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EF5522-E947-4E7E-B35A-4D12C9C120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12" y="1922293"/>
            <a:ext cx="4756826" cy="39786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67838B-9FF4-4810-9E1D-6FDC9CA4A9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12" y="1922293"/>
            <a:ext cx="4756826" cy="397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0A81EA-A4D3-4D07-9913-478BEAFFBC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" r="7834"/>
          <a:stretch/>
        </p:blipFill>
        <p:spPr>
          <a:xfrm>
            <a:off x="6597312" y="1922293"/>
            <a:ext cx="4826090" cy="397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1F5540-FBD6-474C-94DA-2F40B51974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12" y="1922293"/>
            <a:ext cx="4756826" cy="39786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FBD753-D891-45B0-9183-91563AC38A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12" y="1922293"/>
            <a:ext cx="4756826" cy="39786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CB8EB1-EBC1-4713-B196-C0732CD4DD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12" y="1922293"/>
            <a:ext cx="4756826" cy="39786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8A77E2-492D-41FE-AE47-CA2096C4EA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12" y="1922244"/>
            <a:ext cx="4756826" cy="39786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A38988C-55F3-4CEA-8428-875A955A0B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63" y="1923936"/>
            <a:ext cx="4756826" cy="39883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60DA4E3-CC39-4692-A89D-1BCA047E27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63" y="1922195"/>
            <a:ext cx="4756826" cy="39786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5824918-4A5A-4191-9931-B03336952C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63" y="1928799"/>
            <a:ext cx="4756826" cy="39786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409645D-9749-4D8E-B94F-404A2EFC01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63" y="1922195"/>
            <a:ext cx="4756826" cy="39786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6FC0361-84FC-4C9A-877A-17C9C381A6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63" y="1922195"/>
            <a:ext cx="4756826" cy="39786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2AE1A62-E126-4494-B4F3-608217ECBA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47" y="1922195"/>
            <a:ext cx="4756826" cy="397861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BEA70B4-92A4-4EAD-8996-BA4B2250474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47" y="1922195"/>
            <a:ext cx="4756826" cy="397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9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4F898-ABD3-485C-940B-E124B180B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sz="2400" dirty="0"/>
              <a:t>Developed Python library (</a:t>
            </a:r>
            <a:r>
              <a:rPr lang="en-GB" sz="2400" dirty="0" err="1"/>
              <a:t>pySC</a:t>
            </a:r>
            <a:r>
              <a:rPr lang="en-GB" sz="2400" dirty="0"/>
              <a:t>) to facilitate commissioning simulations</a:t>
            </a:r>
          </a:p>
          <a:p>
            <a:pPr lvl="1">
              <a:lnSpc>
                <a:spcPct val="150000"/>
              </a:lnSpc>
            </a:pPr>
            <a:r>
              <a:rPr lang="en-GB" sz="2200" dirty="0"/>
              <a:t>Good starting point for components of the </a:t>
            </a:r>
            <a:r>
              <a:rPr lang="en-GB" sz="2200" dirty="0" err="1"/>
              <a:t>pyML</a:t>
            </a:r>
            <a:r>
              <a:rPr lang="en-GB" sz="2200" dirty="0"/>
              <a:t> ecosystem and lessons learned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Building upon </a:t>
            </a:r>
            <a:r>
              <a:rPr lang="en-GB" sz="2200" dirty="0" err="1"/>
              <a:t>pySC</a:t>
            </a:r>
            <a:r>
              <a:rPr lang="en-GB" sz="2200" dirty="0"/>
              <a:t> in PETRA IV automated commissioning simulations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Slow and steady progress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Improvements are to be fed back to </a:t>
            </a:r>
            <a:r>
              <a:rPr lang="en-GB" sz="2000" dirty="0" err="1"/>
              <a:t>pySC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400" dirty="0"/>
              <a:t>Both </a:t>
            </a:r>
            <a:r>
              <a:rPr lang="en-GB" sz="2400" dirty="0" err="1"/>
              <a:t>Matlab</a:t>
            </a:r>
            <a:r>
              <a:rPr lang="en-GB" sz="2400" dirty="0"/>
              <a:t> and Python environments are used for beam tests in PETRA III </a:t>
            </a:r>
          </a:p>
          <a:p>
            <a:pPr lvl="2">
              <a:lnSpc>
                <a:spcPct val="150000"/>
              </a:lnSpc>
            </a:pPr>
            <a:r>
              <a:rPr lang="en-GB" sz="2000" dirty="0"/>
              <a:t>Plan to complete interfaces to </a:t>
            </a:r>
            <a:r>
              <a:rPr lang="en-GB" sz="2000" dirty="0" err="1"/>
              <a:t>pySC</a:t>
            </a:r>
            <a:r>
              <a:rPr lang="en-GB" sz="2000" dirty="0"/>
              <a:t> as a next step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0FF35-8978-4E0B-BC50-46462E002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A2D3E8-BBF7-4CD2-9E9A-B39824F18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78C165-2779-46DD-8CD7-15F48353C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Conclusions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2292777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CF6BFB-50E0-4F31-8723-6580531E67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1" b="2494"/>
          <a:stretch/>
        </p:blipFill>
        <p:spPr>
          <a:xfrm>
            <a:off x="0" y="-27384"/>
            <a:ext cx="12192000" cy="3872448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cs typeface="Calibri" panose="020F0502020204030204" pitchFamily="34" charset="0"/>
              </a:rPr>
              <a:t>Luk</a:t>
            </a:r>
            <a:r>
              <a:rPr lang="cs-CZ" dirty="0">
                <a:cs typeface="Calibri" panose="020F0502020204030204" pitchFamily="34" charset="0"/>
              </a:rPr>
              <a:t>áš</a:t>
            </a:r>
            <a:r>
              <a:rPr lang="de-DE" dirty="0">
                <a:cs typeface="Calibri" panose="020F0502020204030204" pitchFamily="34" charset="0"/>
              </a:rPr>
              <a:t> Malina</a:t>
            </a:r>
            <a:endParaRPr lang="de-DE" sz="1600" dirty="0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r>
              <a:rPr lang="de-DE" dirty="0">
                <a:cs typeface="Calibri" panose="020F0502020204030204" pitchFamily="34" charset="0"/>
              </a:rPr>
              <a:t>Lukas.malina@desy.de</a:t>
            </a:r>
            <a:endParaRPr lang="de-DE" sz="1600" dirty="0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r>
              <a:rPr lang="de-DE" sz="1600" dirty="0">
                <a:latin typeface="DesySans Office" panose="020B0503040000020003" pitchFamily="34" charset="0"/>
                <a:cs typeface="Calibri" panose="020F0502020204030204" pitchFamily="34" charset="0"/>
              </a:rPr>
              <a:t>+49 40 8998 </a:t>
            </a:r>
            <a:r>
              <a:rPr lang="de-DE" dirty="0">
                <a:cs typeface="Calibri" panose="020F0502020204030204" pitchFamily="34" charset="0"/>
              </a:rPr>
              <a:t>5475</a:t>
            </a:r>
            <a:endParaRPr lang="de-DE" sz="1600" dirty="0">
              <a:latin typeface="DesySans Office" panose="020B0503040000020003" pitchFamily="34" charset="0"/>
              <a:cs typeface="Calibri" panose="020F0502020204030204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AB3EA54F-8120-4F9B-AA07-4A65A1A78ADE}"/>
              </a:ext>
            </a:extLst>
          </p:cNvPr>
          <p:cNvSpPr txBox="1">
            <a:spLocks/>
          </p:cNvSpPr>
          <p:nvPr/>
        </p:nvSpPr>
        <p:spPr>
          <a:xfrm>
            <a:off x="407988" y="2780928"/>
            <a:ext cx="11376025" cy="10798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B0F0"/>
                </a:solidFill>
                <a:latin typeface="DesySans Office Cn Heavy" panose="020B0B06040000020003" pitchFamily="34" charset="0"/>
                <a:cs typeface="Calibri" panose="020F0502020204030204" pitchFamily="34" charset="0"/>
              </a:rPr>
              <a:t>Thank</a:t>
            </a:r>
            <a:r>
              <a:rPr lang="de-DE" sz="4800" dirty="0">
                <a:solidFill>
                  <a:srgbClr val="00B0F0"/>
                </a:solidFill>
                <a:latin typeface="DesySans Office Cn Heavy" panose="020B0B06040000020003" pitchFamily="34" charset="0"/>
                <a:cs typeface="Calibri" panose="020F0502020204030204" pitchFamily="34" charset="0"/>
              </a:rPr>
              <a:t> </a:t>
            </a:r>
            <a:r>
              <a:rPr lang="de-DE" sz="4800" dirty="0" err="1">
                <a:solidFill>
                  <a:srgbClr val="00B0F0"/>
                </a:solidFill>
                <a:latin typeface="DesySans Office Cn Heavy" panose="020B0B06040000020003" pitchFamily="34" charset="0"/>
                <a:cs typeface="Calibri" panose="020F0502020204030204" pitchFamily="34" charset="0"/>
              </a:rPr>
              <a:t>you</a:t>
            </a:r>
            <a:r>
              <a:rPr lang="de-DE" sz="4800" dirty="0">
                <a:solidFill>
                  <a:srgbClr val="00B0F0"/>
                </a:solidFill>
                <a:latin typeface="DesySans Office Cn Heavy" panose="020B0B06040000020003" pitchFamily="34" charset="0"/>
                <a:cs typeface="Calibri" panose="020F0502020204030204" pitchFamily="34" charset="0"/>
              </a:rPr>
              <a:t> </a:t>
            </a:r>
            <a:r>
              <a:rPr lang="de-DE" sz="4800" dirty="0" err="1">
                <a:solidFill>
                  <a:srgbClr val="00B0F0"/>
                </a:solidFill>
                <a:latin typeface="DesySans Office Cn Heavy" panose="020B0B06040000020003" pitchFamily="34" charset="0"/>
                <a:cs typeface="Calibri" panose="020F0502020204030204" pitchFamily="34" charset="0"/>
              </a:rPr>
              <a:t>for</a:t>
            </a:r>
            <a:r>
              <a:rPr lang="de-DE" sz="4800" dirty="0">
                <a:solidFill>
                  <a:srgbClr val="00B0F0"/>
                </a:solidFill>
                <a:latin typeface="DesySans Office Cn Heavy" panose="020B0B06040000020003" pitchFamily="34" charset="0"/>
                <a:cs typeface="Calibri" panose="020F0502020204030204" pitchFamily="34" charset="0"/>
              </a:rPr>
              <a:t> </a:t>
            </a:r>
            <a:r>
              <a:rPr lang="de-DE" sz="4800" dirty="0" err="1">
                <a:solidFill>
                  <a:srgbClr val="00B0F0"/>
                </a:solidFill>
                <a:latin typeface="DesySans Office Cn Heavy" panose="020B0B06040000020003" pitchFamily="34" charset="0"/>
                <a:cs typeface="Calibri" panose="020F0502020204030204" pitchFamily="34" charset="0"/>
              </a:rPr>
              <a:t>your</a:t>
            </a:r>
            <a:r>
              <a:rPr lang="de-DE" sz="4800" dirty="0">
                <a:solidFill>
                  <a:srgbClr val="00B0F0"/>
                </a:solidFill>
                <a:latin typeface="DesySans Office Cn Heavy" panose="020B0B06040000020003" pitchFamily="34" charset="0"/>
                <a:cs typeface="Calibri" panose="020F0502020204030204" pitchFamily="34" charset="0"/>
              </a:rPr>
              <a:t> </a:t>
            </a:r>
            <a:r>
              <a:rPr lang="de-DE" sz="4800" dirty="0" err="1">
                <a:solidFill>
                  <a:srgbClr val="00B0F0"/>
                </a:solidFill>
                <a:latin typeface="DesySans Office Cn Heavy" panose="020B0B06040000020003" pitchFamily="34" charset="0"/>
                <a:cs typeface="Calibri" panose="020F0502020204030204" pitchFamily="34" charset="0"/>
              </a:rPr>
              <a:t>attention</a:t>
            </a:r>
            <a:endParaRPr lang="de-DE" sz="4800" dirty="0">
              <a:solidFill>
                <a:srgbClr val="00B0F0"/>
              </a:solidFill>
              <a:latin typeface="DesySans Office Cn Heavy" panose="020B0B060400000200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633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65E758-BC86-4B36-85D2-2D5B1E9EB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404" y="1505477"/>
            <a:ext cx="11376025" cy="5010249"/>
          </a:xfrm>
        </p:spPr>
        <p:txBody>
          <a:bodyPr/>
          <a:lstStyle/>
          <a:p>
            <a:r>
              <a:rPr lang="en-GB" b="1" dirty="0"/>
              <a:t>Designed</a:t>
            </a:r>
            <a:r>
              <a:rPr lang="en-GB" dirty="0"/>
              <a:t>: Groups of perfect and identical elements which are perfectly aligned</a:t>
            </a:r>
          </a:p>
          <a:p>
            <a:pPr lvl="1"/>
            <a:r>
              <a:rPr lang="en-GB" dirty="0"/>
              <a:t>Specify (realistic) tolerances on the components themselves and their alignment</a:t>
            </a:r>
          </a:p>
          <a:p>
            <a:pPr lvl="1"/>
            <a:r>
              <a:rPr lang="en-GB" dirty="0"/>
              <a:t>Can we pass from Built to Operational? -&gt; </a:t>
            </a:r>
            <a:r>
              <a:rPr lang="en-GB" b="1" dirty="0"/>
              <a:t>Commissioning simulations</a:t>
            </a:r>
          </a:p>
          <a:p>
            <a:pPr lvl="2"/>
            <a:r>
              <a:rPr lang="en-GB" dirty="0"/>
              <a:t>Store and “interface” errors, which are different for each single element </a:t>
            </a:r>
          </a:p>
          <a:p>
            <a:pPr lvl="2"/>
            <a:r>
              <a:rPr lang="en-GB" dirty="0"/>
              <a:t>Provide high-level correction methods and </a:t>
            </a:r>
            <a:r>
              <a:rPr lang="en-GB" b="1" dirty="0"/>
              <a:t>separated</a:t>
            </a:r>
            <a:r>
              <a:rPr lang="en-GB" dirty="0"/>
              <a:t> performance analysis</a:t>
            </a:r>
          </a:p>
          <a:p>
            <a:pPr lvl="2"/>
            <a:r>
              <a:rPr lang="en-GB" dirty="0"/>
              <a:t>Replicate many machines with all sorts of random errors (given the tolerances)</a:t>
            </a:r>
          </a:p>
          <a:p>
            <a:pPr lvl="2"/>
            <a:endParaRPr lang="en-GB" dirty="0"/>
          </a:p>
          <a:p>
            <a:pPr lvl="1"/>
            <a:endParaRPr lang="en-GB" dirty="0"/>
          </a:p>
          <a:p>
            <a:r>
              <a:rPr lang="en-GB" b="1" dirty="0"/>
              <a:t>Built</a:t>
            </a:r>
            <a:r>
              <a:rPr lang="en-GB" dirty="0"/>
              <a:t>: Neither perfect nor identical elements, which feature residual misalignments</a:t>
            </a:r>
          </a:p>
          <a:p>
            <a:pPr lvl="1"/>
            <a:r>
              <a:rPr lang="en-GB" dirty="0"/>
              <a:t>Does </a:t>
            </a:r>
            <a:r>
              <a:rPr lang="en-GB" b="1" dirty="0"/>
              <a:t>not</a:t>
            </a:r>
            <a:r>
              <a:rPr lang="en-GB" dirty="0"/>
              <a:t> work!</a:t>
            </a:r>
          </a:p>
          <a:p>
            <a:pPr lvl="1"/>
            <a:r>
              <a:rPr lang="en-GB" dirty="0"/>
              <a:t>Need to commission, i.e. adjust settings using beam as a diagnostics tool</a:t>
            </a:r>
          </a:p>
          <a:p>
            <a:pPr lvl="1"/>
            <a:r>
              <a:rPr lang="en-GB" dirty="0"/>
              <a:t>Single replication with errors -&gt; Commissioning simulation with only changed interface</a:t>
            </a:r>
          </a:p>
          <a:p>
            <a:r>
              <a:rPr lang="en-GB" b="1" dirty="0"/>
              <a:t>Operational</a:t>
            </a:r>
            <a:r>
              <a:rPr lang="en-GB" dirty="0"/>
              <a:t>: Same as built. However, with adjusted settings, it provides a designed performance</a:t>
            </a:r>
          </a:p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675295-4DAE-4CBE-9562-7507150EF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FD2F6-E464-4632-A484-8AF19FF71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How does it define commissioning simulations?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EF29A1-7167-4672-9A85-DAE9DDB2E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consists an accelerator?</a:t>
            </a:r>
          </a:p>
        </p:txBody>
      </p: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A3113605-90E1-4FFC-9ECC-D1087EBD55D7}"/>
              </a:ext>
            </a:extLst>
          </p:cNvPr>
          <p:cNvSpPr/>
          <p:nvPr/>
        </p:nvSpPr>
        <p:spPr>
          <a:xfrm>
            <a:off x="8904312" y="3356992"/>
            <a:ext cx="1440160" cy="2520280"/>
          </a:xfrm>
          <a:prstGeom prst="curvedLeftArrow">
            <a:avLst>
              <a:gd name="adj1" fmla="val 15508"/>
              <a:gd name="adj2" fmla="val 46667"/>
              <a:gd name="adj3" fmla="val 32275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7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9E90C6-1CDF-4F77-A2E9-3E89FED65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Python library for commissioning (being) developed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577F05-8F04-4550-A5B7-7E31C2304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6" y="3812888"/>
            <a:ext cx="5616575" cy="2371869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Advancing correction methods</a:t>
            </a:r>
          </a:p>
          <a:p>
            <a:r>
              <a:rPr lang="en-GB" dirty="0"/>
              <a:t>Implementing robust methods for the typically  skipped steps in the commissioning chain</a:t>
            </a:r>
          </a:p>
          <a:p>
            <a:pPr lvl="1"/>
            <a:r>
              <a:rPr lang="en-GB" dirty="0"/>
              <a:t>Trajectory BBA, RF-setup, Orbit BBA</a:t>
            </a:r>
          </a:p>
          <a:p>
            <a:r>
              <a:rPr lang="en-GB" dirty="0"/>
              <a:t>New features</a:t>
            </a:r>
          </a:p>
          <a:p>
            <a:pPr lvl="1"/>
            <a:r>
              <a:rPr lang="en-GB" dirty="0"/>
              <a:t>Charge-scaled BPM noise, error propagation</a:t>
            </a:r>
          </a:p>
          <a:p>
            <a:pPr lvl="1"/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759AEEE-A244-4834-97F0-04F31AD2E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9922FF-1985-4902-8AD6-AF98502D30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5D5DDE8-6203-4449-9EE5-4D493D22A88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67440" y="3812888"/>
            <a:ext cx="5616574" cy="1734541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Bottom-up approach</a:t>
            </a:r>
          </a:p>
          <a:p>
            <a:r>
              <a:rPr lang="en-GB" dirty="0"/>
              <a:t>Focus (temporarily) on single cases and fixing them</a:t>
            </a:r>
          </a:p>
          <a:p>
            <a:r>
              <a:rPr lang="en-GB" dirty="0"/>
              <a:t>Advancing incrementally from the (commissioning) start to its end</a:t>
            </a:r>
          </a:p>
          <a:p>
            <a:pPr marL="0" indent="0">
              <a:buNone/>
            </a:pPr>
            <a:endParaRPr lang="en-GB" b="1" dirty="0"/>
          </a:p>
          <a:p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214EAC-1C32-4FDA-8DC4-21A54AB06BA5}"/>
              </a:ext>
            </a:extLst>
          </p:cNvPr>
          <p:cNvSpPr/>
          <p:nvPr/>
        </p:nvSpPr>
        <p:spPr>
          <a:xfrm>
            <a:off x="2855640" y="1492332"/>
            <a:ext cx="72008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/>
              <a:t>Collaboration with ESRF (EURIZON project) and LBNL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Written in </a:t>
            </a:r>
            <a:r>
              <a:rPr lang="en-GB" b="1" dirty="0"/>
              <a:t>Python</a:t>
            </a:r>
            <a:r>
              <a:rPr lang="en-GB" dirty="0"/>
              <a:t> and </a:t>
            </a:r>
            <a:r>
              <a:rPr lang="en-GB" b="1" dirty="0" err="1"/>
              <a:t>pyAT</a:t>
            </a:r>
            <a:r>
              <a:rPr lang="en-GB" dirty="0"/>
              <a:t> for beam dynamics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Python-based solutions gain momentum and user base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Translated the SC library with the help of AI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Improved the code maintainability and test coverage</a:t>
            </a:r>
          </a:p>
        </p:txBody>
      </p:sp>
    </p:spTree>
    <p:extLst>
      <p:ext uri="{BB962C8B-B14F-4D97-AF65-F5344CB8AC3E}">
        <p14:creationId xmlns:p14="http://schemas.microsoft.com/office/powerpoint/2010/main" val="1747024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A9151C7-C7EA-4B52-AAFB-4557AEC22E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ChatGPT</a:t>
            </a:r>
            <a:r>
              <a:rPr lang="en-GB" dirty="0"/>
              <a:t>-aided translation</a:t>
            </a:r>
          </a:p>
        </p:txBody>
      </p:sp>
    </p:spTree>
    <p:extLst>
      <p:ext uri="{BB962C8B-B14F-4D97-AF65-F5344CB8AC3E}">
        <p14:creationId xmlns:p14="http://schemas.microsoft.com/office/powerpoint/2010/main" val="1261019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715659-5654-404D-96C7-27893403A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Creating a project stub</a:t>
            </a:r>
          </a:p>
          <a:p>
            <a:r>
              <a:rPr lang="en-GB" dirty="0"/>
              <a:t>Raw conversion by </a:t>
            </a:r>
            <a:r>
              <a:rPr lang="en-GB" dirty="0" err="1"/>
              <a:t>ChatGPT</a:t>
            </a:r>
            <a:r>
              <a:rPr lang="en-GB" dirty="0"/>
              <a:t> (Engine: code-davinci-002)</a:t>
            </a:r>
          </a:p>
          <a:p>
            <a:pPr lvl="1"/>
            <a:r>
              <a:rPr lang="en-GB" dirty="0"/>
              <a:t>Python API or browser-based</a:t>
            </a:r>
          </a:p>
          <a:p>
            <a:pPr lvl="1"/>
            <a:r>
              <a:rPr lang="en-GB" dirty="0"/>
              <a:t>Quotas and lower quality with distance in the text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Stripping off comments</a:t>
            </a:r>
          </a:p>
          <a:p>
            <a:r>
              <a:rPr lang="en-GB" dirty="0"/>
              <a:t>Fix problems and “stitch” together manually</a:t>
            </a:r>
          </a:p>
          <a:p>
            <a:pPr lvl="1"/>
            <a:r>
              <a:rPr lang="en-GB" dirty="0"/>
              <a:t>Method signatures, implicit definitions, etc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Create reasonable data structures, write type hints</a:t>
            </a:r>
          </a:p>
          <a:p>
            <a:r>
              <a:rPr lang="en-GB" dirty="0"/>
              <a:t>Making everything run, producing correct results</a:t>
            </a:r>
          </a:p>
          <a:p>
            <a:pPr lvl="1"/>
            <a:r>
              <a:rPr lang="en-GB" dirty="0"/>
              <a:t>Write automated tests</a:t>
            </a:r>
          </a:p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52E3BA-35F0-475B-96A4-CD511443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CF9F5-0595-453C-8B81-562B440B82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C13C3F-6086-4C36-A440-86F877798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Translation workflow made more efficient</a:t>
            </a:r>
          </a:p>
        </p:txBody>
      </p:sp>
    </p:spTree>
    <p:extLst>
      <p:ext uri="{BB962C8B-B14F-4D97-AF65-F5344CB8AC3E}">
        <p14:creationId xmlns:p14="http://schemas.microsoft.com/office/powerpoint/2010/main" val="107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6FAB64-6093-4B23-BE21-17847EC13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Run on all SC </a:t>
            </a:r>
            <a:r>
              <a:rPr lang="en-GB" dirty="0" err="1"/>
              <a:t>Matlab</a:t>
            </a:r>
            <a:r>
              <a:rPr lang="en-GB" dirty="0"/>
              <a:t> files</a:t>
            </a:r>
          </a:p>
          <a:p>
            <a:r>
              <a:rPr lang="en-GB" dirty="0"/>
              <a:t> A bigger part of the SC was roughly translated within an hour!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97515A-2C4E-45BF-A27A-7123D125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369E2D-EDB9-480B-9EBC-32CEED9946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Python API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BEFF1E5-B3BF-4DBF-8B99-DF57301C2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ChatGPT</a:t>
            </a:r>
            <a:r>
              <a:rPr lang="en-GB" dirty="0"/>
              <a:t> helped to translate SC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7EC8D361-7E03-44BB-9BD2-CACC0F208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" y="1448005"/>
            <a:ext cx="11088613" cy="3785652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6195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tabLst/>
            </a:pP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def </a:t>
            </a:r>
            <a:r>
              <a:rPr lang="en-US" altLang="en-US" sz="1600" b="0" dirty="0" err="1">
                <a:solidFill>
                  <a:srgbClr val="FFC66D"/>
                </a:solidFill>
                <a:latin typeface="DesySans Office" panose="020B0604020202020204" charset="0"/>
              </a:rPr>
              <a:t>remove_comments_in_file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(</a:t>
            </a:r>
            <a:r>
              <a:rPr lang="en-US" altLang="en-US" sz="1600" b="0" dirty="0" err="1">
                <a:solidFill>
                  <a:srgbClr val="A9B7C6"/>
                </a:solidFill>
                <a:latin typeface="DesySans Office" panose="020B0604020202020204" charset="0"/>
              </a:rPr>
              <a:t>ffile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: </a:t>
            </a:r>
            <a:r>
              <a:rPr lang="en-US" altLang="en-US" sz="1600" b="0" dirty="0">
                <a:solidFill>
                  <a:srgbClr val="8888C6"/>
                </a:solidFill>
                <a:latin typeface="DesySans Office" panose="020B0604020202020204" charset="0"/>
              </a:rPr>
              <a:t>str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, </a:t>
            </a:r>
            <a:r>
              <a:rPr lang="en-US" altLang="en-US" sz="1600" b="0" dirty="0" err="1">
                <a:solidFill>
                  <a:srgbClr val="A9B7C6"/>
                </a:solidFill>
                <a:latin typeface="DesySans Office" panose="020B0604020202020204" charset="0"/>
              </a:rPr>
              <a:t>source_dir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: </a:t>
            </a:r>
            <a:r>
              <a:rPr lang="en-US" altLang="en-US" sz="1600" b="0" dirty="0">
                <a:solidFill>
                  <a:srgbClr val="8888C6"/>
                </a:solidFill>
                <a:latin typeface="DesySans Office" panose="020B0604020202020204" charset="0"/>
              </a:rPr>
              <a:t>str 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= 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""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) -&gt; </a:t>
            </a:r>
            <a:r>
              <a:rPr lang="en-US" altLang="en-US" sz="1600" b="0" dirty="0">
                <a:solidFill>
                  <a:srgbClr val="8888C6"/>
                </a:solidFill>
                <a:latin typeface="DesySans Office" panose="020B0604020202020204" charset="0"/>
              </a:rPr>
              <a:t>str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:</a:t>
            </a:r>
            <a:br>
              <a:rPr lang="en-US" altLang="en-US" sz="1600" b="0" dirty="0">
                <a:solidFill>
                  <a:srgbClr val="808080"/>
                </a:solidFill>
                <a:latin typeface="DesySans Office" panose="020B0604020202020204" charset="0"/>
              </a:rPr>
            </a:br>
            <a:r>
              <a:rPr lang="en-US" altLang="en-US" sz="1600" b="0" dirty="0">
                <a:solidFill>
                  <a:srgbClr val="808080"/>
                </a:solidFill>
                <a:latin typeface="DesySans Office" panose="020B0604020202020204" charset="0"/>
              </a:rPr>
              <a:t>    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with </a:t>
            </a:r>
            <a:r>
              <a:rPr lang="en-US" altLang="en-US" sz="1600" b="0" dirty="0">
                <a:solidFill>
                  <a:srgbClr val="8888C6"/>
                </a:solidFill>
                <a:latin typeface="DesySans Office" panose="020B0604020202020204" charset="0"/>
              </a:rPr>
              <a:t>open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(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f"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{</a:t>
            </a:r>
            <a:r>
              <a:rPr lang="en-US" altLang="en-US" sz="1600" b="0" dirty="0" err="1">
                <a:solidFill>
                  <a:srgbClr val="A9B7C6"/>
                </a:solidFill>
                <a:latin typeface="DesySans Office" panose="020B0604020202020204" charset="0"/>
              </a:rPr>
              <a:t>source_dir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}{</a:t>
            </a:r>
            <a:r>
              <a:rPr lang="en-US" altLang="en-US" sz="1600" b="0" dirty="0" err="1">
                <a:solidFill>
                  <a:srgbClr val="A9B7C6"/>
                </a:solidFill>
                <a:latin typeface="DesySans Office" panose="020B0604020202020204" charset="0"/>
              </a:rPr>
              <a:t>ffile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}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"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, 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"r"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) 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as </a:t>
            </a:r>
            <a:r>
              <a:rPr lang="en-US" altLang="en-US" sz="1600" b="0" dirty="0" err="1">
                <a:solidFill>
                  <a:srgbClr val="A9B7C6"/>
                </a:solidFill>
                <a:latin typeface="DesySans Office" panose="020B0604020202020204" charset="0"/>
              </a:rPr>
              <a:t>mfile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:</a:t>
            </a:r>
            <a:b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</a:b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        lines = </a:t>
            </a:r>
            <a:r>
              <a:rPr lang="en-US" altLang="en-US" sz="1600" b="0" dirty="0" err="1">
                <a:solidFill>
                  <a:srgbClr val="A9B7C6"/>
                </a:solidFill>
                <a:latin typeface="DesySans Office" panose="020B0604020202020204" charset="0"/>
              </a:rPr>
              <a:t>mfile.readlines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()</a:t>
            </a:r>
            <a:b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</a:b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    </a:t>
            </a:r>
            <a:r>
              <a:rPr lang="en-US" altLang="en-US" sz="1600" b="0" dirty="0" err="1">
                <a:solidFill>
                  <a:srgbClr val="A9B7C6"/>
                </a:solidFill>
                <a:latin typeface="DesySans Office" panose="020B0604020202020204" charset="0"/>
              </a:rPr>
              <a:t>new_lines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 = [</a:t>
            </a:r>
            <a:r>
              <a:rPr lang="en-US" altLang="en-US" sz="1600" b="0" dirty="0" err="1">
                <a:solidFill>
                  <a:srgbClr val="A9B7C6"/>
                </a:solidFill>
                <a:latin typeface="DesySans Office" panose="020B0604020202020204" charset="0"/>
              </a:rPr>
              <a:t>l.replace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(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"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\t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"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, 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"    "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).strip(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"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\n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"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) 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for 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l 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in 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lines 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if not </a:t>
            </a:r>
            <a:r>
              <a:rPr lang="en-US" altLang="en-US" sz="1600" b="0" dirty="0" err="1">
                <a:solidFill>
                  <a:srgbClr val="A9B7C6"/>
                </a:solidFill>
                <a:latin typeface="DesySans Office" panose="020B0604020202020204" charset="0"/>
              </a:rPr>
              <a:t>l.strip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().strip(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"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\t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"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).</a:t>
            </a:r>
            <a:r>
              <a:rPr lang="en-US" altLang="en-US" sz="1600" b="0" dirty="0" err="1">
                <a:solidFill>
                  <a:srgbClr val="A9B7C6"/>
                </a:solidFill>
                <a:latin typeface="DesySans Office" panose="020B0604020202020204" charset="0"/>
              </a:rPr>
              <a:t>startswith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(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"%"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)]</a:t>
            </a:r>
            <a:b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</a:b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    </a:t>
            </a:r>
            <a:r>
              <a:rPr lang="en-US" altLang="en-US" sz="1600" b="0" dirty="0" err="1">
                <a:solidFill>
                  <a:srgbClr val="A9B7C6"/>
                </a:solidFill>
                <a:latin typeface="DesySans Office" panose="020B0604020202020204" charset="0"/>
              </a:rPr>
              <a:t>new_lines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 = [l 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for 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l 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in </a:t>
            </a:r>
            <a:r>
              <a:rPr lang="en-US" altLang="en-US" sz="1600" b="0" dirty="0" err="1">
                <a:solidFill>
                  <a:srgbClr val="A9B7C6"/>
                </a:solidFill>
                <a:latin typeface="DesySans Office" panose="020B0604020202020204" charset="0"/>
              </a:rPr>
              <a:t>new_lines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 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if </a:t>
            </a:r>
            <a:r>
              <a:rPr lang="en-US" altLang="en-US" sz="1600" b="0" dirty="0" err="1">
                <a:solidFill>
                  <a:srgbClr val="A9B7C6"/>
                </a:solidFill>
                <a:latin typeface="DesySans Office" panose="020B0604020202020204" charset="0"/>
              </a:rPr>
              <a:t>l.strip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(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" 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\t\n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"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)]</a:t>
            </a:r>
            <a:b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</a:b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    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return 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"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\</a:t>
            </a:r>
            <a:r>
              <a:rPr lang="en-US" altLang="en-US" sz="1600" b="0" dirty="0" err="1">
                <a:solidFill>
                  <a:srgbClr val="CC7832"/>
                </a:solidFill>
                <a:latin typeface="DesySans Office" panose="020B0604020202020204" charset="0"/>
              </a:rPr>
              <a:t>n</a:t>
            </a:r>
            <a:r>
              <a:rPr lang="en-US" altLang="en-US" sz="1600" b="0" dirty="0" err="1">
                <a:solidFill>
                  <a:srgbClr val="6A8759"/>
                </a:solidFill>
                <a:latin typeface="DesySans Office" panose="020B0604020202020204" charset="0"/>
              </a:rPr>
              <a:t>"</a:t>
            </a:r>
            <a:r>
              <a:rPr lang="en-US" altLang="en-US" sz="1600" b="0" dirty="0" err="1">
                <a:solidFill>
                  <a:srgbClr val="A9B7C6"/>
                </a:solidFill>
                <a:latin typeface="DesySans Office" panose="020B0604020202020204" charset="0"/>
              </a:rPr>
              <a:t>.join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(</a:t>
            </a:r>
            <a:r>
              <a:rPr lang="en-US" altLang="en-US" sz="1600" b="0" dirty="0" err="1">
                <a:solidFill>
                  <a:srgbClr val="A9B7C6"/>
                </a:solidFill>
                <a:latin typeface="DesySans Office" panose="020B0604020202020204" charset="0"/>
              </a:rPr>
              <a:t>new_lines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)</a:t>
            </a:r>
            <a:b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</a:br>
            <a:b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</a:br>
            <a:b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</a:b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def </a:t>
            </a:r>
            <a:r>
              <a:rPr lang="en-US" altLang="en-US" sz="1600" b="0" dirty="0" err="1">
                <a:solidFill>
                  <a:srgbClr val="FFC66D"/>
                </a:solidFill>
                <a:latin typeface="DesySans Office" panose="020B0604020202020204" charset="0"/>
              </a:rPr>
              <a:t>matlab_to_python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(</a:t>
            </a:r>
            <a:r>
              <a:rPr lang="en-US" altLang="en-US" sz="1600" b="0" dirty="0" err="1">
                <a:solidFill>
                  <a:srgbClr val="A9B7C6"/>
                </a:solidFill>
                <a:latin typeface="DesySans Office" panose="020B0604020202020204" charset="0"/>
              </a:rPr>
              <a:t>matlab_code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: </a:t>
            </a:r>
            <a:r>
              <a:rPr lang="en-US" altLang="en-US" sz="1600" b="0" dirty="0">
                <a:solidFill>
                  <a:srgbClr val="8888C6"/>
                </a:solidFill>
                <a:latin typeface="DesySans Office" panose="020B0604020202020204" charset="0"/>
              </a:rPr>
              <a:t>str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, </a:t>
            </a:r>
            <a:r>
              <a:rPr lang="en-US" altLang="en-US" sz="1600" b="0" dirty="0" err="1">
                <a:solidFill>
                  <a:srgbClr val="A9B7C6"/>
                </a:solidFill>
                <a:latin typeface="DesySans Office" panose="020B0604020202020204" charset="0"/>
              </a:rPr>
              <a:t>python_start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: </a:t>
            </a:r>
            <a:r>
              <a:rPr lang="en-US" altLang="en-US" sz="1600" b="0" dirty="0">
                <a:solidFill>
                  <a:srgbClr val="8888C6"/>
                </a:solidFill>
                <a:latin typeface="DesySans Office" panose="020B0604020202020204" charset="0"/>
              </a:rPr>
              <a:t>str 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= 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""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) -&gt; </a:t>
            </a:r>
            <a:r>
              <a:rPr lang="en-US" altLang="en-US" sz="1600" b="0" dirty="0">
                <a:solidFill>
                  <a:srgbClr val="8888C6"/>
                </a:solidFill>
                <a:latin typeface="DesySans Office" panose="020B0604020202020204" charset="0"/>
              </a:rPr>
              <a:t>str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:</a:t>
            </a:r>
            <a:b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</a:b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    intro = 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"# Convert this from </a:t>
            </a:r>
            <a:r>
              <a:rPr lang="en-US" altLang="en-US" sz="1600" b="0" dirty="0" err="1">
                <a:solidFill>
                  <a:srgbClr val="6A8759"/>
                </a:solidFill>
                <a:latin typeface="DesySans Office" panose="020B0604020202020204" charset="0"/>
              </a:rPr>
              <a:t>Matlab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 to Python: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\n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# </a:t>
            </a:r>
            <a:r>
              <a:rPr lang="en-US" altLang="en-US" sz="1600" b="0" dirty="0" err="1">
                <a:solidFill>
                  <a:srgbClr val="6A8759"/>
                </a:solidFill>
                <a:latin typeface="DesySans Office" panose="020B0604020202020204" charset="0"/>
              </a:rPr>
              <a:t>Matlab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 version 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\n\n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"</a:t>
            </a:r>
            <a:b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</a:b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    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ending = 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"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\n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# End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\n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# Python version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\n\n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“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    prompt = intro + </a:t>
            </a:r>
            <a:r>
              <a:rPr lang="en-US" altLang="en-US" sz="1600" b="0" dirty="0" err="1">
                <a:solidFill>
                  <a:srgbClr val="A9B7C6"/>
                </a:solidFill>
                <a:latin typeface="DesySans Office" panose="020B0604020202020204" charset="0"/>
              </a:rPr>
              <a:t>matlab_code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 + ending + </a:t>
            </a:r>
            <a:r>
              <a:rPr lang="en-US" altLang="en-US" sz="1600" b="0" dirty="0" err="1">
                <a:solidFill>
                  <a:srgbClr val="A9B7C6"/>
                </a:solidFill>
                <a:latin typeface="DesySans Office" panose="020B0604020202020204" charset="0"/>
              </a:rPr>
              <a:t>python_start</a:t>
            </a:r>
            <a:b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</a:b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    response = </a:t>
            </a:r>
            <a:r>
              <a:rPr lang="en-US" altLang="en-US" sz="1600" b="0" dirty="0" err="1">
                <a:solidFill>
                  <a:srgbClr val="A9B7C6"/>
                </a:solidFill>
                <a:latin typeface="DesySans Office" panose="020B0604020202020204" charset="0"/>
              </a:rPr>
              <a:t>openai.Completion.create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(</a:t>
            </a:r>
            <a:r>
              <a:rPr lang="en-US" altLang="en-US" sz="1600" b="0" dirty="0">
                <a:solidFill>
                  <a:srgbClr val="AA4926"/>
                </a:solidFill>
                <a:latin typeface="DesySans Office" panose="020B0604020202020204" charset="0"/>
              </a:rPr>
              <a:t>model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=</a:t>
            </a:r>
            <a:r>
              <a:rPr lang="en-US" altLang="en-US" sz="1600" b="0" dirty="0">
                <a:solidFill>
                  <a:srgbClr val="6A8759"/>
                </a:solidFill>
                <a:latin typeface="DesySans Office" panose="020B0604020202020204" charset="0"/>
              </a:rPr>
              <a:t>"code-davinci-002"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, </a:t>
            </a:r>
            <a:r>
              <a:rPr lang="en-US" altLang="en-US" sz="1600" b="0" dirty="0">
                <a:solidFill>
                  <a:srgbClr val="AA4926"/>
                </a:solidFill>
                <a:latin typeface="DesySans Office" panose="020B0604020202020204" charset="0"/>
              </a:rPr>
              <a:t>temperature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=</a:t>
            </a:r>
            <a:r>
              <a:rPr lang="en-US" altLang="en-US" sz="1600" b="0" dirty="0">
                <a:solidFill>
                  <a:srgbClr val="6897BB"/>
                </a:solidFill>
                <a:latin typeface="DesySans Office" panose="020B0604020202020204" charset="0"/>
              </a:rPr>
              <a:t>0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, </a:t>
            </a:r>
            <a:r>
              <a:rPr lang="en-US" altLang="en-US" sz="1600" b="0" dirty="0" err="1">
                <a:solidFill>
                  <a:srgbClr val="AA4926"/>
                </a:solidFill>
                <a:latin typeface="DesySans Office" panose="020B0604020202020204" charset="0"/>
              </a:rPr>
              <a:t>top_p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=</a:t>
            </a:r>
            <a:r>
              <a:rPr lang="en-US" altLang="en-US" sz="1600" b="0" dirty="0">
                <a:solidFill>
                  <a:srgbClr val="6897BB"/>
                </a:solidFill>
                <a:latin typeface="DesySans Office" panose="020B0604020202020204" charset="0"/>
              </a:rPr>
              <a:t>1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, </a:t>
            </a:r>
            <a:r>
              <a:rPr lang="en-US" altLang="en-US" sz="1600" b="0" dirty="0" err="1">
                <a:solidFill>
                  <a:srgbClr val="AA4926"/>
                </a:solidFill>
                <a:latin typeface="DesySans Office" panose="020B0604020202020204" charset="0"/>
              </a:rPr>
              <a:t>frequency_penalty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=</a:t>
            </a:r>
            <a:r>
              <a:rPr lang="en-US" altLang="en-US" sz="1600" b="0" dirty="0">
                <a:solidFill>
                  <a:srgbClr val="6897BB"/>
                </a:solidFill>
                <a:latin typeface="DesySans Office" panose="020B0604020202020204" charset="0"/>
              </a:rPr>
              <a:t>0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,</a:t>
            </a:r>
            <a:b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</a:b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                                        </a:t>
            </a:r>
            <a:r>
              <a:rPr lang="en-US" altLang="en-US" sz="1600" b="0" dirty="0" err="1">
                <a:solidFill>
                  <a:srgbClr val="AA4926"/>
                </a:solidFill>
                <a:latin typeface="DesySans Office" panose="020B0604020202020204" charset="0"/>
              </a:rPr>
              <a:t>presence_penalty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=</a:t>
            </a:r>
            <a:r>
              <a:rPr lang="en-US" altLang="en-US" sz="1600" b="0" dirty="0">
                <a:solidFill>
                  <a:srgbClr val="6897BB"/>
                </a:solidFill>
                <a:latin typeface="DesySans Office" panose="020B0604020202020204" charset="0"/>
              </a:rPr>
              <a:t>0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, </a:t>
            </a:r>
            <a:r>
              <a:rPr lang="en-US" altLang="en-US" sz="1600" b="0" dirty="0" err="1">
                <a:solidFill>
                  <a:srgbClr val="AA4926"/>
                </a:solidFill>
                <a:latin typeface="DesySans Office" panose="020B0604020202020204" charset="0"/>
              </a:rPr>
              <a:t>max_tokens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=</a:t>
            </a:r>
            <a:r>
              <a:rPr lang="en-US" altLang="en-US" sz="1600" b="0" dirty="0" err="1">
                <a:solidFill>
                  <a:srgbClr val="8888C6"/>
                </a:solidFill>
                <a:latin typeface="DesySans Office" panose="020B0604020202020204" charset="0"/>
              </a:rPr>
              <a:t>len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(prompt)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, </a:t>
            </a:r>
            <a:r>
              <a:rPr lang="en-US" altLang="en-US" sz="1600" b="0" dirty="0">
                <a:solidFill>
                  <a:srgbClr val="AA4926"/>
                </a:solidFill>
                <a:latin typeface="DesySans Office" panose="020B0604020202020204" charset="0"/>
              </a:rPr>
              <a:t>stop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=[intro[:</a:t>
            </a:r>
            <a:r>
              <a:rPr lang="en-US" altLang="en-US" sz="1600" b="0" dirty="0">
                <a:solidFill>
                  <a:srgbClr val="6897BB"/>
                </a:solidFill>
                <a:latin typeface="DesySans Office" panose="020B0604020202020204" charset="0"/>
              </a:rPr>
              <a:t>20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]]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, </a:t>
            </a:r>
            <a:r>
              <a:rPr lang="en-US" altLang="en-US" sz="1600" b="0" dirty="0">
                <a:solidFill>
                  <a:srgbClr val="AA4926"/>
                </a:solidFill>
                <a:latin typeface="DesySans Office" panose="020B0604020202020204" charset="0"/>
              </a:rPr>
              <a:t>prompt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=prompt)</a:t>
            </a:r>
            <a:b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</a:b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    </a:t>
            </a:r>
            <a:r>
              <a:rPr lang="en-US" altLang="en-US" sz="1600" b="0" dirty="0">
                <a:solidFill>
                  <a:srgbClr val="CC7832"/>
                </a:solidFill>
                <a:latin typeface="DesySans Office" panose="020B0604020202020204" charset="0"/>
              </a:rPr>
              <a:t>return </a:t>
            </a:r>
            <a:r>
              <a:rPr lang="en-US" altLang="en-US" sz="1600" b="0" dirty="0" err="1">
                <a:solidFill>
                  <a:srgbClr val="A9B7C6"/>
                </a:solidFill>
                <a:latin typeface="DesySans Office" panose="020B0604020202020204" charset="0"/>
              </a:rPr>
              <a:t>python_start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 + </a:t>
            </a:r>
            <a:r>
              <a:rPr lang="en-US" altLang="en-US" sz="1600" b="0" dirty="0" err="1">
                <a:solidFill>
                  <a:srgbClr val="A9B7C6"/>
                </a:solidFill>
                <a:latin typeface="DesySans Office" panose="020B0604020202020204" charset="0"/>
              </a:rPr>
              <a:t>response.choices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[</a:t>
            </a:r>
            <a:r>
              <a:rPr lang="en-US" altLang="en-US" sz="1600" b="0" dirty="0">
                <a:solidFill>
                  <a:srgbClr val="6897BB"/>
                </a:solidFill>
                <a:latin typeface="DesySans Office" panose="020B0604020202020204" charset="0"/>
              </a:rPr>
              <a:t>0</a:t>
            </a:r>
            <a:r>
              <a:rPr lang="en-US" altLang="en-US" sz="1600" b="0" dirty="0">
                <a:solidFill>
                  <a:srgbClr val="A9B7C6"/>
                </a:solidFill>
                <a:latin typeface="DesySans Office" panose="020B0604020202020204" charset="0"/>
              </a:rPr>
              <a:t>].text</a:t>
            </a:r>
            <a:endParaRPr lang="en-US" altLang="en-US" sz="2000" b="0" dirty="0">
              <a:solidFill>
                <a:schemeClr val="tx1"/>
              </a:solidFill>
              <a:latin typeface="DesySans Offic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988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E96E77-78FE-4586-A9D5-BAEF35703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E009D-1CDB-40CE-BC74-15AFA8ACBB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Browser-based translation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EE5EB0-A486-4892-A8F7-F49E9CB3A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ChatGPT</a:t>
            </a:r>
            <a:r>
              <a:rPr lang="en-GB" dirty="0"/>
              <a:t> helped to translate SC</a:t>
            </a:r>
          </a:p>
        </p:txBody>
      </p:sp>
      <p:pic>
        <p:nvPicPr>
          <p:cNvPr id="6" name="Screen Recording 7">
            <a:hlinkClick r:id="" action="ppaction://media"/>
            <a:extLst>
              <a:ext uri="{FF2B5EF4-FFF2-40B4-BE49-F238E27FC236}">
                <a16:creationId xmlns:a16="http://schemas.microsoft.com/office/drawing/2014/main" id="{AD806071-454F-433E-8F5D-16EA5E962D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453" y="1083146"/>
            <a:ext cx="10509095" cy="5010150"/>
          </a:xfrm>
        </p:spPr>
      </p:pic>
    </p:spTree>
    <p:extLst>
      <p:ext uri="{BB962C8B-B14F-4D97-AF65-F5344CB8AC3E}">
        <p14:creationId xmlns:p14="http://schemas.microsoft.com/office/powerpoint/2010/main" val="237765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600A7A-050C-4D77-B263-FDC2F28E7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dirty="0"/>
              <a:t>AI tools got most likely better (compared to early 2023)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Process could be smoother, more automatic, etc.</a:t>
            </a:r>
          </a:p>
          <a:p>
            <a:pPr>
              <a:lnSpc>
                <a:spcPct val="150000"/>
              </a:lnSpc>
            </a:pPr>
            <a:r>
              <a:rPr lang="en-GB" dirty="0"/>
              <a:t>Cannot be one-to-one translation only </a:t>
            </a:r>
          </a:p>
          <a:p>
            <a:pPr>
              <a:lnSpc>
                <a:spcPct val="150000"/>
              </a:lnSpc>
            </a:pPr>
            <a:r>
              <a:rPr lang="en-GB" dirty="0"/>
              <a:t>At the very least, we should redesign the structure / refactor to adapt to the language features (and pitfalls)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Requires to know what features we want to keep and how should the API look like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/>
              <a:t>I see two main options, which can be combined: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/>
              <a:t>Agree on at least coarse specifications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/>
              <a:t>Create a “learning project” agreed in the beginning to be later abandoned or completely redesigned </a:t>
            </a:r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3DB067-4747-49AA-9B9D-13C43687B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Accelerator middle layer workshop | Python library for simulated commissioning | Lukáš Malina et al.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5D419-74E0-4811-A591-721F0733F8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Is this a viable approach? What would it take to become viable approach?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E092B5-BE4F-4149-BDC2-809DDA2F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If we were just to translate MML to Python</a:t>
            </a:r>
          </a:p>
        </p:txBody>
      </p:sp>
    </p:spTree>
    <p:extLst>
      <p:ext uri="{BB962C8B-B14F-4D97-AF65-F5344CB8AC3E}">
        <p14:creationId xmlns:p14="http://schemas.microsoft.com/office/powerpoint/2010/main" val="348125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Y_PowerPoint_16x9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</Template>
  <TotalTime>0</TotalTime>
  <Words>1755</Words>
  <Application>Microsoft Office PowerPoint</Application>
  <PresentationFormat>Widescreen</PresentationFormat>
  <Paragraphs>228</Paragraphs>
  <Slides>22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DesySans Office Cn Medium</vt:lpstr>
      <vt:lpstr>Wingdings</vt:lpstr>
      <vt:lpstr>DesySans Office</vt:lpstr>
      <vt:lpstr>DesySans Office Cn Regular</vt:lpstr>
      <vt:lpstr>Calibri</vt:lpstr>
      <vt:lpstr>Arial</vt:lpstr>
      <vt:lpstr>DesySans Office Cn Heavy</vt:lpstr>
      <vt:lpstr>DESY_PowerPoint_16x9_en</vt:lpstr>
      <vt:lpstr>Python library  for simulated commissioning  </vt:lpstr>
      <vt:lpstr>Outline</vt:lpstr>
      <vt:lpstr>What consists an accelerator?</vt:lpstr>
      <vt:lpstr>Python library for commissioning (being) developed</vt:lpstr>
      <vt:lpstr>ChatGPT-aided translation</vt:lpstr>
      <vt:lpstr>Translation workflow made more efficient</vt:lpstr>
      <vt:lpstr>ChatGPT helped to translate SC</vt:lpstr>
      <vt:lpstr>ChatGPT helped to translate SC</vt:lpstr>
      <vt:lpstr>If we were just to translate MML to Python</vt:lpstr>
      <vt:lpstr>Python library contents</vt:lpstr>
      <vt:lpstr>Commissioning simulation library: General workflow</vt:lpstr>
      <vt:lpstr>Error sources included</vt:lpstr>
      <vt:lpstr>Methods chained in commissioning simulation: PETRA IV </vt:lpstr>
      <vt:lpstr>Where to find the library?</vt:lpstr>
      <vt:lpstr>PETRA IV commissioning simulations</vt:lpstr>
      <vt:lpstr>Towards failure-free automatic commissioning simulation</vt:lpstr>
      <vt:lpstr>Towards failure-free automatic commissioning simulation</vt:lpstr>
      <vt:lpstr>Experimental  beam tests in PETRA III</vt:lpstr>
      <vt:lpstr>First-turn steering in PETRA III in more realistic scenarios</vt:lpstr>
      <vt:lpstr>First turn steering and sextupole ramp-up demonstrated in PETRA III</vt:lpstr>
      <vt:lpstr>Conclusions and future work</vt:lpstr>
      <vt:lpstr>PowerPoint Presentation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Klumpp, Stephan</dc:creator>
  <cp:lastModifiedBy>Malina, Lukas</cp:lastModifiedBy>
  <cp:revision>238</cp:revision>
  <cp:lastPrinted>2023-09-16T16:45:05Z</cp:lastPrinted>
  <dcterms:created xsi:type="dcterms:W3CDTF">2020-06-25T18:26:13Z</dcterms:created>
  <dcterms:modified xsi:type="dcterms:W3CDTF">2024-06-20T11:11:36Z</dcterms:modified>
</cp:coreProperties>
</file>