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9" r:id="rId3"/>
    <p:sldId id="257" r:id="rId4"/>
    <p:sldId id="288" r:id="rId5"/>
    <p:sldId id="286" r:id="rId6"/>
    <p:sldId id="298" r:id="rId7"/>
    <p:sldId id="289" r:id="rId8"/>
    <p:sldId id="290" r:id="rId9"/>
    <p:sldId id="299" r:id="rId10"/>
    <p:sldId id="294" r:id="rId11"/>
    <p:sldId id="297" r:id="rId12"/>
    <p:sldId id="296" r:id="rId13"/>
    <p:sldId id="291" r:id="rId14"/>
    <p:sldId id="293" r:id="rId15"/>
    <p:sldId id="292" r:id="rId16"/>
    <p:sldId id="295" r:id="rId17"/>
    <p:sldId id="287" r:id="rId18"/>
  </p:sldIdLst>
  <p:sldSz cx="12192000" cy="6858000"/>
  <p:notesSz cx="6794500" cy="9931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9" autoAdjust="0"/>
    <p:restoredTop sz="94660"/>
  </p:normalViewPr>
  <p:slideViewPr>
    <p:cSldViewPr snapToGrid="0">
      <p:cViewPr varScale="1">
        <p:scale>
          <a:sx n="161" d="100"/>
          <a:sy n="161" d="100"/>
        </p:scale>
        <p:origin x="17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09F5B-DF8E-4748-89B0-3CBCC1B5A5FF}" type="datetimeFigureOut">
              <a:rPr lang="en-US" smtClean="0"/>
              <a:t>6/15/2024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5D175-5589-4AB9-B577-1E57855FE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397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09F5B-DF8E-4748-89B0-3CBCC1B5A5FF}" type="datetimeFigureOut">
              <a:rPr lang="en-US" smtClean="0"/>
              <a:t>6/15/2024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5D175-5589-4AB9-B577-1E57855FE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595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09F5B-DF8E-4748-89B0-3CBCC1B5A5FF}" type="datetimeFigureOut">
              <a:rPr lang="en-US" smtClean="0"/>
              <a:t>6/15/2024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5D175-5589-4AB9-B577-1E57855FE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2549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 bwMode="gray">
          <a:xfrm>
            <a:off x="1102786" y="2"/>
            <a:ext cx="9986433" cy="549275"/>
          </a:xfrm>
          <a:noFill/>
        </p:spPr>
        <p:txBody>
          <a:bodyPr anchor="b" anchorCtr="0"/>
          <a:lstStyle>
            <a:lvl1pPr>
              <a:defRPr sz="144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1102785" y="549275"/>
            <a:ext cx="9986433" cy="575470"/>
          </a:xfrm>
        </p:spPr>
        <p:txBody>
          <a:bodyPr/>
          <a:lstStyle>
            <a:lvl1pPr marL="0" indent="0" algn="l">
              <a:buNone/>
              <a:defRPr sz="1440">
                <a:solidFill>
                  <a:schemeClr val="bg1"/>
                </a:solidFill>
              </a:defRPr>
            </a:lvl1pPr>
            <a:lvl2pPr marL="548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26/07/2013</a:t>
            </a:r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Page </a:t>
            </a:r>
            <a:fld id="{733122C9-A0B9-462F-8757-0847AD287B63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ASD lectures, Magnetic measurements, 29th February 2024, G Le Bec</a:t>
            </a:r>
            <a:endParaRPr lang="en-US" noProof="0" dirty="0"/>
          </a:p>
        </p:txBody>
      </p:sp>
      <p:pic>
        <p:nvPicPr>
          <p:cNvPr id="9" name="Image 8" descr="logo_couv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296000" y="1701000"/>
            <a:ext cx="9600000" cy="34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4190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969600" y="151200"/>
            <a:ext cx="10982400" cy="596160"/>
          </a:xfrm>
          <a:solidFill>
            <a:schemeClr val="accent1"/>
          </a:solidFill>
        </p:spPr>
        <p:txBody>
          <a:bodyPr lIns="108000" tIns="0" rIns="108000" anchor="ctr" anchorCtr="0"/>
          <a:lstStyle>
            <a:lvl1pPr>
              <a:lnSpc>
                <a:spcPct val="85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4468800" y="1098000"/>
            <a:ext cx="7483200" cy="3564000"/>
          </a:xfrm>
          <a:solidFill>
            <a:srgbClr val="4E5B99"/>
          </a:solidFill>
        </p:spPr>
        <p:txBody>
          <a:bodyPr lIns="216000" tIns="252000"/>
          <a:lstStyle>
            <a:lvl1pPr marL="0" indent="0">
              <a:spcAft>
                <a:spcPts val="360"/>
              </a:spcAft>
              <a:buFont typeface="Arial" pitchFamily="34" charset="0"/>
              <a:buNone/>
              <a:defRPr sz="3360">
                <a:solidFill>
                  <a:schemeClr val="bg1"/>
                </a:solidFill>
              </a:defRPr>
            </a:lvl1pPr>
            <a:lvl2pPr marL="0" indent="0">
              <a:spcBef>
                <a:spcPts val="480"/>
              </a:spcBef>
              <a:spcAft>
                <a:spcPts val="0"/>
              </a:spcAft>
              <a:buFont typeface="Arial" pitchFamily="34" charset="0"/>
              <a:buNone/>
              <a:defRPr sz="3120" b="1">
                <a:solidFill>
                  <a:schemeClr val="bg1"/>
                </a:solidFill>
              </a:defRPr>
            </a:lvl2pPr>
            <a:lvl3pPr marL="0" indent="0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 sz="27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240"/>
              </a:spcAft>
              <a:buSzPct val="80000"/>
              <a:buNone/>
              <a:defRPr sz="2100">
                <a:solidFill>
                  <a:schemeClr val="bg1"/>
                </a:solidFill>
              </a:defRPr>
            </a:lvl4pPr>
            <a:lvl5pPr marL="0" indent="0">
              <a:lnSpc>
                <a:spcPct val="80000"/>
              </a:lnSpc>
              <a:spcAft>
                <a:spcPts val="0"/>
              </a:spcAft>
              <a:buNone/>
              <a:defRPr sz="1800" b="1" i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8" name="Espace réservé pour une image  7"/>
          <p:cNvSpPr>
            <a:spLocks noGrp="1"/>
          </p:cNvSpPr>
          <p:nvPr>
            <p:ph type="pic" sz="quarter" idx="13"/>
          </p:nvPr>
        </p:nvSpPr>
        <p:spPr>
          <a:xfrm>
            <a:off x="969600" y="1098000"/>
            <a:ext cx="3432000" cy="35640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7" name="Espace réservé de la date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noProof="0"/>
              <a:t>26/07/2013</a:t>
            </a:r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 noProof="0"/>
              <a:t>Page </a:t>
            </a:r>
            <a:fld id="{733122C9-A0B9-462F-8757-0847AD287B63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/>
              <a:t>ASD lectures, Magnetic measurements, 29th February 2024, G Le Bec</a:t>
            </a:r>
          </a:p>
        </p:txBody>
      </p:sp>
    </p:spTree>
    <p:extLst>
      <p:ext uri="{BB962C8B-B14F-4D97-AF65-F5344CB8AC3E}">
        <p14:creationId xmlns:p14="http://schemas.microsoft.com/office/powerpoint/2010/main" val="16459944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/>
        <p:txBody>
          <a:bodyPr/>
          <a:lstStyle>
            <a:lvl4pPr>
              <a:spcBef>
                <a:spcPts val="0"/>
              </a:spcBef>
              <a:spcAft>
                <a:spcPts val="360"/>
              </a:spcAft>
              <a:buSzPct val="80000"/>
              <a:defRPr/>
            </a:lvl4pPr>
            <a:lvl5pPr>
              <a:spcAft>
                <a:spcPts val="360"/>
              </a:spcAft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26/07/2013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noProof="0"/>
              <a:t>Page </a:t>
            </a:r>
            <a:fld id="{733122C9-A0B9-462F-8757-0847AD287B63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/>
              <a:t>ASD lectures, Magnetic measurements, 29th February 2024, G Le Bec</a:t>
            </a:r>
          </a:p>
        </p:txBody>
      </p:sp>
    </p:spTree>
    <p:extLst>
      <p:ext uri="{BB962C8B-B14F-4D97-AF65-F5344CB8AC3E}">
        <p14:creationId xmlns:p14="http://schemas.microsoft.com/office/powerpoint/2010/main" val="30025890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se for importing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26/07/2013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noProof="0"/>
              <a:t>Page </a:t>
            </a:r>
            <a:fld id="{733122C9-A0B9-462F-8757-0847AD287B63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/>
              <a:t>ASD lectures, Magnetic measurements, 29th February 2024, G Le Bec</a:t>
            </a:r>
          </a:p>
        </p:txBody>
      </p:sp>
    </p:spTree>
    <p:extLst>
      <p:ext uri="{BB962C8B-B14F-4D97-AF65-F5344CB8AC3E}">
        <p14:creationId xmlns:p14="http://schemas.microsoft.com/office/powerpoint/2010/main" val="3512925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09F5B-DF8E-4748-89B0-3CBCC1B5A5FF}" type="datetimeFigureOut">
              <a:rPr lang="en-US" smtClean="0"/>
              <a:t>6/15/2024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5D175-5589-4AB9-B577-1E57855FE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029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09F5B-DF8E-4748-89B0-3CBCC1B5A5FF}" type="datetimeFigureOut">
              <a:rPr lang="en-US" smtClean="0"/>
              <a:t>6/15/2024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5D175-5589-4AB9-B577-1E57855FE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610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09F5B-DF8E-4748-89B0-3CBCC1B5A5FF}" type="datetimeFigureOut">
              <a:rPr lang="en-US" smtClean="0"/>
              <a:t>6/15/2024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5D175-5589-4AB9-B577-1E57855FE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856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09F5B-DF8E-4748-89B0-3CBCC1B5A5FF}" type="datetimeFigureOut">
              <a:rPr lang="en-US" smtClean="0"/>
              <a:t>6/15/2024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5D175-5589-4AB9-B577-1E57855FE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760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09F5B-DF8E-4748-89B0-3CBCC1B5A5FF}" type="datetimeFigureOut">
              <a:rPr lang="en-US" smtClean="0"/>
              <a:t>6/15/2024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5D175-5589-4AB9-B577-1E57855FE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054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09F5B-DF8E-4748-89B0-3CBCC1B5A5FF}" type="datetimeFigureOut">
              <a:rPr lang="en-US" smtClean="0"/>
              <a:t>6/15/2024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5D175-5589-4AB9-B577-1E57855FE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676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09F5B-DF8E-4748-89B0-3CBCC1B5A5FF}" type="datetimeFigureOut">
              <a:rPr lang="en-US" smtClean="0"/>
              <a:t>6/15/2024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5D175-5589-4AB9-B577-1E57855FE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507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09F5B-DF8E-4748-89B0-3CBCC1B5A5FF}" type="datetimeFigureOut">
              <a:rPr lang="en-US" smtClean="0"/>
              <a:t>6/15/2024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5D175-5589-4AB9-B577-1E57855FE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4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109F5B-DF8E-4748-89B0-3CBCC1B5A5FF}" type="datetimeFigureOut">
              <a:rPr lang="en-US" smtClean="0"/>
              <a:t>6/15/2024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85D175-5589-4AB9-B577-1E57855FE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05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logo_texte.jp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9557408" y="6080400"/>
            <a:ext cx="2634592" cy="77760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969600" y="151200"/>
            <a:ext cx="10982400" cy="596160"/>
          </a:xfrm>
          <a:prstGeom prst="rect">
            <a:avLst/>
          </a:prstGeom>
          <a:solidFill>
            <a:schemeClr val="accent1"/>
          </a:solidFill>
        </p:spPr>
        <p:txBody>
          <a:bodyPr vert="horz" lIns="72000" tIns="0" rIns="72000" bIns="0" rtlCol="0" anchor="ctr" anchorCtr="0">
            <a:noAutofit/>
          </a:bodyPr>
          <a:lstStyle/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969600" y="966326"/>
            <a:ext cx="10982400" cy="51983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0" y="6705364"/>
            <a:ext cx="815413" cy="152636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720" b="1">
                <a:solidFill>
                  <a:schemeClr val="bg1"/>
                </a:solidFill>
              </a:defRPr>
            </a:lvl1pPr>
          </a:lstStyle>
          <a:p>
            <a:r>
              <a:rPr lang="en-US"/>
              <a:t>26/07/2013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840001" y="6483349"/>
            <a:ext cx="8160000" cy="21248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720" b="1" cap="none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ASD lectures, Magnetic measurements, 29th February 2024, G Le Bec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264002" y="6483438"/>
            <a:ext cx="551412" cy="2124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720" b="1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Page </a:t>
            </a:r>
            <a:fld id="{733122C9-A0B9-462F-8757-0847AD287B6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8" name="Rectangle 7"/>
          <p:cNvSpPr/>
          <p:nvPr userDrawn="1"/>
        </p:nvSpPr>
        <p:spPr>
          <a:xfrm>
            <a:off x="240000" y="151200"/>
            <a:ext cx="662400" cy="5961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60"/>
          </a:p>
        </p:txBody>
      </p:sp>
    </p:spTree>
    <p:extLst>
      <p:ext uri="{BB962C8B-B14F-4D97-AF65-F5344CB8AC3E}">
        <p14:creationId xmlns:p14="http://schemas.microsoft.com/office/powerpoint/2010/main" val="2118150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hdr="0"/>
  <p:txStyles>
    <p:titleStyle>
      <a:lvl1pPr algn="l" defTabSz="1097280" rtl="0" eaLnBrk="1" latinLnBrk="0" hangingPunct="1">
        <a:spcBef>
          <a:spcPct val="0"/>
        </a:spcBef>
        <a:buNone/>
        <a:defRPr sz="1920" b="1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1097280" rtl="0" eaLnBrk="1" latinLnBrk="0" hangingPunct="1">
        <a:spcBef>
          <a:spcPts val="0"/>
        </a:spcBef>
        <a:spcAft>
          <a:spcPts val="1200"/>
        </a:spcAft>
        <a:buFont typeface="Arial" pitchFamily="34" charset="0"/>
        <a:buNone/>
        <a:defRPr sz="2160" b="1" kern="1200">
          <a:solidFill>
            <a:schemeClr val="accent6"/>
          </a:solidFill>
          <a:latin typeface="+mn-lt"/>
          <a:ea typeface="+mn-ea"/>
          <a:cs typeface="+mn-cs"/>
        </a:defRPr>
      </a:lvl1pPr>
      <a:lvl2pPr marL="0" indent="0" algn="l" defTabSz="1097280" rtl="0" eaLnBrk="1" latinLnBrk="0" hangingPunct="1">
        <a:spcBef>
          <a:spcPts val="0"/>
        </a:spcBef>
        <a:spcAft>
          <a:spcPts val="1800"/>
        </a:spcAft>
        <a:buFont typeface="Arial" pitchFamily="34" charset="0"/>
        <a:buNone/>
        <a:defRPr sz="2040" kern="1200">
          <a:solidFill>
            <a:schemeClr val="accent6"/>
          </a:solidFill>
          <a:latin typeface="+mn-lt"/>
          <a:ea typeface="+mn-ea"/>
          <a:cs typeface="+mn-cs"/>
        </a:defRPr>
      </a:lvl2pPr>
      <a:lvl3pPr marL="0" indent="0" algn="l" defTabSz="1097280" rtl="0" eaLnBrk="1" latinLnBrk="0" hangingPunct="1">
        <a:lnSpc>
          <a:spcPct val="105000"/>
        </a:lnSpc>
        <a:spcBef>
          <a:spcPts val="0"/>
        </a:spcBef>
        <a:spcAft>
          <a:spcPts val="600"/>
        </a:spcAft>
        <a:buFont typeface="Arial" pitchFamily="34" charset="0"/>
        <a:buNone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428626" indent="-209550" algn="l" defTabSz="1097280" rtl="0" eaLnBrk="1" latinLnBrk="0" hangingPunct="1">
        <a:lnSpc>
          <a:spcPct val="110000"/>
        </a:lnSpc>
        <a:spcBef>
          <a:spcPts val="0"/>
        </a:spcBef>
        <a:spcAft>
          <a:spcPts val="360"/>
        </a:spcAft>
        <a:buClr>
          <a:schemeClr val="accent6"/>
        </a:buClr>
        <a:buSzPct val="80000"/>
        <a:buFont typeface="Wingdings" pitchFamily="2" charset="2"/>
        <a:buChar char="l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94460" indent="-209550" algn="l" defTabSz="1097280" rtl="0" eaLnBrk="1" latinLnBrk="0" hangingPunct="1">
        <a:spcBef>
          <a:spcPts val="0"/>
        </a:spcBef>
        <a:spcAft>
          <a:spcPts val="720"/>
        </a:spcAft>
        <a:buClr>
          <a:schemeClr val="accent6"/>
        </a:buClr>
        <a:buFont typeface="ITCOfficinaSans LT Book" pitchFamily="2" charset="0"/>
        <a:buChar char="&gt;"/>
        <a:defRPr sz="144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nvidia.com/cuda/cuda-c-programming-guide/index.html#compute-capabilities" TargetMode="External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108294" y="841576"/>
            <a:ext cx="95278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97280"/>
            <a:r>
              <a:rPr lang="en-GB" sz="3200" b="1" dirty="0" err="1" smtClean="0">
                <a:solidFill>
                  <a:srgbClr val="132577"/>
                </a:solidFill>
                <a:latin typeface="Arial"/>
              </a:rPr>
              <a:t>pyAT</a:t>
            </a:r>
            <a:r>
              <a:rPr lang="en-GB" sz="3200" b="1" dirty="0" smtClean="0">
                <a:solidFill>
                  <a:srgbClr val="132577"/>
                </a:solidFill>
                <a:latin typeface="Arial"/>
              </a:rPr>
              <a:t> </a:t>
            </a:r>
            <a:r>
              <a:rPr lang="en-GB" sz="1400" dirty="0" smtClean="0">
                <a:solidFill>
                  <a:srgbClr val="132577"/>
                </a:solidFill>
                <a:latin typeface="Arial"/>
              </a:rPr>
              <a:t>and </a:t>
            </a:r>
            <a:r>
              <a:rPr lang="en-GB" sz="1400" dirty="0" err="1" smtClean="0">
                <a:solidFill>
                  <a:srgbClr val="132577"/>
                </a:solidFill>
                <a:latin typeface="Arial"/>
              </a:rPr>
              <a:t>Matlab</a:t>
            </a:r>
            <a:r>
              <a:rPr lang="en-GB" sz="1400" dirty="0" smtClean="0">
                <a:solidFill>
                  <a:srgbClr val="132577"/>
                </a:solidFill>
                <a:latin typeface="Arial"/>
              </a:rPr>
              <a:t> AT</a:t>
            </a:r>
            <a:r>
              <a:rPr lang="en-GB" sz="1400" b="1" dirty="0" smtClean="0">
                <a:solidFill>
                  <a:srgbClr val="132577"/>
                </a:solidFill>
                <a:latin typeface="Arial"/>
              </a:rPr>
              <a:t> </a:t>
            </a:r>
            <a:r>
              <a:rPr lang="en-GB" sz="3200" b="1" dirty="0" smtClean="0">
                <a:solidFill>
                  <a:srgbClr val="132577"/>
                </a:solidFill>
                <a:latin typeface="Arial"/>
              </a:rPr>
              <a:t>with GPU</a:t>
            </a:r>
            <a:endParaRPr lang="en-GB" sz="3200" b="1" dirty="0">
              <a:solidFill>
                <a:srgbClr val="132577"/>
              </a:solidFill>
              <a:latin typeface="Arial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36576" y="5854279"/>
            <a:ext cx="8986598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97280"/>
            <a:r>
              <a:rPr lang="en-US" sz="2160" dirty="0" smtClean="0">
                <a:solidFill>
                  <a:srgbClr val="132577"/>
                </a:solidFill>
                <a:latin typeface="Arial"/>
              </a:rPr>
              <a:t>Jean-Luc PONS</a:t>
            </a:r>
            <a:br>
              <a:rPr lang="en-US" sz="2160" dirty="0" smtClean="0">
                <a:solidFill>
                  <a:srgbClr val="132577"/>
                </a:solidFill>
                <a:latin typeface="Arial"/>
              </a:rPr>
            </a:br>
            <a:r>
              <a:rPr lang="en-US" sz="2160" dirty="0" smtClean="0">
                <a:solidFill>
                  <a:srgbClr val="132577"/>
                </a:solidFill>
                <a:latin typeface="Arial"/>
              </a:rPr>
              <a:t>E.S.R.F.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91657" y="3406068"/>
            <a:ext cx="3431517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Accelerator Middle</a:t>
            </a:r>
            <a:br>
              <a:rPr lang="en-US" sz="3200" b="1" dirty="0" smtClean="0">
                <a:solidFill>
                  <a:srgbClr val="FF0000"/>
                </a:solidFill>
              </a:rPr>
            </a:br>
            <a:r>
              <a:rPr lang="en-US" sz="3200" b="1" dirty="0" smtClean="0">
                <a:solidFill>
                  <a:srgbClr val="FF0000"/>
                </a:solidFill>
              </a:rPr>
              <a:t>Layer Workshop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JUNE 19-21, DESY Hamburg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652" y="2101930"/>
            <a:ext cx="3450344" cy="3018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510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6"/>
    </mc:Choice>
    <mc:Fallback xmlns="">
      <p:transition spd="slow" advTm="996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</a:t>
            </a:r>
            <a:r>
              <a:rPr lang="en-US" dirty="0"/>
              <a:t>MEASUREMENT AND </a:t>
            </a:r>
            <a:r>
              <a:rPr lang="en-US" dirty="0" smtClean="0"/>
              <a:t>LIMITATION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smtClean="0"/>
              <a:t>26/07/2013</a:t>
            </a:r>
            <a:endParaRPr lang="en-US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noProof="0" smtClean="0"/>
              <a:t>Page </a:t>
            </a:r>
            <a:fld id="{733122C9-A0B9-462F-8757-0847AD287B63}" type="slidenum">
              <a:rPr lang="en-US" noProof="0" smtClean="0"/>
              <a:pPr/>
              <a:t>10</a:t>
            </a:fld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err="1">
                <a:solidFill>
                  <a:srgbClr val="132577"/>
                </a:solidFill>
              </a:rPr>
              <a:t>PyAT</a:t>
            </a:r>
            <a:r>
              <a:rPr lang="en-US" dirty="0">
                <a:solidFill>
                  <a:srgbClr val="132577"/>
                </a:solidFill>
              </a:rPr>
              <a:t> with GPU, 20th June 2024, J.L. </a:t>
            </a:r>
            <a:r>
              <a:rPr lang="en-US" dirty="0" smtClean="0">
                <a:solidFill>
                  <a:srgbClr val="132577"/>
                </a:solidFill>
              </a:rPr>
              <a:t>Pons</a:t>
            </a:r>
            <a:endParaRPr lang="en-US" dirty="0">
              <a:solidFill>
                <a:srgbClr val="132577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5647" y="5479727"/>
            <a:ext cx="10519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To load a GPU at 100%, </a:t>
            </a:r>
            <a:r>
              <a:rPr lang="en-US" dirty="0">
                <a:latin typeface="+mj-lt"/>
                <a:cs typeface="Courier New" panose="02070309020205020404" pitchFamily="49" charset="0"/>
              </a:rPr>
              <a:t>it is recommended </a:t>
            </a:r>
            <a:r>
              <a:rPr lang="en-US" dirty="0" smtClean="0">
                <a:latin typeface="+mj-lt"/>
                <a:cs typeface="Courier New" panose="02070309020205020404" pitchFamily="49" charset="0"/>
              </a:rPr>
              <a:t>to track </a:t>
            </a:r>
            <a:r>
              <a:rPr lang="en-US" dirty="0">
                <a:latin typeface="+mj-lt"/>
                <a:cs typeface="Courier New" panose="02070309020205020404" pitchFamily="49" charset="0"/>
              </a:rPr>
              <a:t>a number of particles which is multiple of 64 </a:t>
            </a:r>
            <a:r>
              <a:rPr lang="en-US" dirty="0" smtClean="0">
                <a:latin typeface="+mj-lt"/>
                <a:cs typeface="Courier New" panose="02070309020205020404" pitchFamily="49" charset="0"/>
              </a:rPr>
              <a:t>times </a:t>
            </a:r>
            <a:r>
              <a:rPr lang="en-US" dirty="0">
                <a:latin typeface="+mj-lt"/>
                <a:cs typeface="Courier New" panose="02070309020205020404" pitchFamily="49" charset="0"/>
              </a:rPr>
              <a:t>the number of </a:t>
            </a:r>
            <a:r>
              <a:rPr lang="en-US" dirty="0" smtClean="0">
                <a:latin typeface="+mj-lt"/>
                <a:cs typeface="Courier New" panose="02070309020205020404" pitchFamily="49" charset="0"/>
              </a:rPr>
              <a:t>compute units. AT use BLOCK_SIZE 64.</a:t>
            </a:r>
            <a:endParaRPr lang="en-US" dirty="0">
              <a:latin typeface="+mj-lt"/>
              <a:cs typeface="Courier New" panose="02070309020205020404" pitchFamily="49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835" y="1130346"/>
            <a:ext cx="7075369" cy="427570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458532" y="1220485"/>
            <a:ext cx="408560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+mj-lt"/>
                <a:cs typeface="Courier New" panose="02070309020205020404" pitchFamily="49" charset="0"/>
              </a:rPr>
              <a:t>In CUDA, </a:t>
            </a:r>
            <a:r>
              <a:rPr lang="en-US" sz="1400" dirty="0"/>
              <a:t>A warp is </a:t>
            </a:r>
            <a:r>
              <a:rPr lang="en-US" sz="1400" dirty="0" smtClean="0"/>
              <a:t>an “elementary” subset </a:t>
            </a:r>
            <a:r>
              <a:rPr lang="en-US" sz="1400" dirty="0"/>
              <a:t>of </a:t>
            </a:r>
            <a:r>
              <a:rPr lang="en-US" sz="1400" b="1" dirty="0"/>
              <a:t>32 threads</a:t>
            </a:r>
            <a:r>
              <a:rPr lang="en-US" sz="1400" dirty="0"/>
              <a:t> within a thread block such that all the threads in a warp </a:t>
            </a:r>
            <a:r>
              <a:rPr lang="en-US" sz="1400" dirty="0" smtClean="0"/>
              <a:t>can execute a </a:t>
            </a:r>
            <a:r>
              <a:rPr lang="en-US" sz="1400" dirty="0"/>
              <a:t>same </a:t>
            </a:r>
            <a:r>
              <a:rPr lang="en-US" sz="1400" dirty="0" smtClean="0"/>
              <a:t>instruction (SIMT) at the time </a:t>
            </a:r>
            <a:r>
              <a:rPr lang="en-US" sz="1400" u="sng" dirty="0" smtClean="0"/>
              <a:t>in a single compute unit</a:t>
            </a:r>
            <a:r>
              <a:rPr lang="en-US" sz="1400" dirty="0" smtClean="0"/>
              <a:t>. </a:t>
            </a:r>
          </a:p>
          <a:p>
            <a:endParaRPr lang="en-US" sz="1400" dirty="0" smtClean="0"/>
          </a:p>
          <a:p>
            <a:r>
              <a:rPr lang="en-US" sz="1400" dirty="0" smtClean="0">
                <a:latin typeface="+mj-lt"/>
                <a:cs typeface="Courier New" panose="02070309020205020404" pitchFamily="49" charset="0"/>
              </a:rPr>
              <a:t>The RTX A4500 (8.6) has 4 </a:t>
            </a:r>
            <a:r>
              <a:rPr lang="en-US" sz="1400" dirty="0"/>
              <a:t>warp</a:t>
            </a:r>
            <a:r>
              <a:rPr lang="en-US" sz="1400" dirty="0" smtClean="0">
                <a:latin typeface="+mj-lt"/>
                <a:cs typeface="Courier New" panose="02070309020205020404" pitchFamily="49" charset="0"/>
              </a:rPr>
              <a:t> schedulers. </a:t>
            </a:r>
            <a:r>
              <a:rPr lang="en-US" sz="1400" dirty="0">
                <a:latin typeface="+mj-lt"/>
                <a:cs typeface="Courier New" panose="02070309020205020404" pitchFamily="49" charset="0"/>
              </a:rPr>
              <a:t>A</a:t>
            </a:r>
            <a:r>
              <a:rPr lang="en-US" sz="1400" dirty="0" smtClean="0">
                <a:latin typeface="+mj-lt"/>
                <a:cs typeface="Courier New" panose="02070309020205020404" pitchFamily="49" charset="0"/>
              </a:rPr>
              <a:t> compute unit can execute up to 128 threads in parallel.</a:t>
            </a:r>
          </a:p>
          <a:p>
            <a:endParaRPr lang="en-US" sz="1400" dirty="0" smtClean="0">
              <a:latin typeface="+mj-lt"/>
              <a:cs typeface="Courier New" panose="02070309020205020404" pitchFamily="49" charset="0"/>
            </a:endParaRPr>
          </a:p>
          <a:p>
            <a:r>
              <a:rPr lang="en-US" sz="1400" dirty="0" smtClean="0">
                <a:latin typeface="+mj-lt"/>
                <a:cs typeface="Courier New" panose="02070309020205020404" pitchFamily="49" charset="0"/>
              </a:rPr>
              <a:t>56*128 (7168) threads can really be executed in parallel without serialization if required underlying units </a:t>
            </a:r>
            <a:r>
              <a:rPr lang="en-US" sz="1200" dirty="0" smtClean="0">
                <a:latin typeface="+mj-lt"/>
                <a:cs typeface="Courier New" panose="02070309020205020404" pitchFamily="49" charset="0"/>
              </a:rPr>
              <a:t>(FP32,FP64,INT32)</a:t>
            </a:r>
            <a:r>
              <a:rPr lang="en-US" sz="1400" dirty="0" smtClean="0">
                <a:latin typeface="+mj-lt"/>
                <a:cs typeface="Courier New" panose="02070309020205020404" pitchFamily="49" charset="0"/>
              </a:rPr>
              <a:t> are available.</a:t>
            </a:r>
          </a:p>
        </p:txBody>
      </p:sp>
    </p:spTree>
    <p:extLst>
      <p:ext uri="{BB962C8B-B14F-4D97-AF65-F5344CB8AC3E}">
        <p14:creationId xmlns:p14="http://schemas.microsoft.com/office/powerpoint/2010/main" val="340321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</a:t>
            </a:r>
            <a:r>
              <a:rPr lang="en-US" dirty="0" smtClean="0"/>
              <a:t>MEASUREMENT AND </a:t>
            </a:r>
            <a:r>
              <a:rPr lang="en-US" dirty="0"/>
              <a:t>LIMITATION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smtClean="0"/>
              <a:t>26/07/2013</a:t>
            </a:r>
            <a:endParaRPr lang="en-US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noProof="0" smtClean="0"/>
              <a:t>Page </a:t>
            </a:r>
            <a:fld id="{733122C9-A0B9-462F-8757-0847AD287B63}" type="slidenum">
              <a:rPr lang="en-US" noProof="0" smtClean="0"/>
              <a:pPr/>
              <a:t>11</a:t>
            </a:fld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err="1">
                <a:solidFill>
                  <a:srgbClr val="132577"/>
                </a:solidFill>
              </a:rPr>
              <a:t>PyAT</a:t>
            </a:r>
            <a:r>
              <a:rPr lang="en-US" dirty="0">
                <a:solidFill>
                  <a:srgbClr val="132577"/>
                </a:solidFill>
              </a:rPr>
              <a:t> with GPU, 20th June 2024, J.L. </a:t>
            </a:r>
            <a:r>
              <a:rPr lang="en-US" dirty="0" smtClean="0">
                <a:solidFill>
                  <a:srgbClr val="132577"/>
                </a:solidFill>
              </a:rPr>
              <a:t>Pons</a:t>
            </a:r>
            <a:endParaRPr lang="en-US" dirty="0">
              <a:solidFill>
                <a:srgbClr val="132577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9708" y="1466954"/>
            <a:ext cx="7112376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+---------------------------------------------------------------------------------------+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| NVIDIA-SMI 535.146.02             Driver Version: 535.146.02   CUDA Version: 12.2     |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|-----------------------------------------+----------------------+----------------------+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| GPU  Name                 Persistence-M | Bus-Id       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Disp.A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| Volatile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Uncorr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. ECC |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| Fan  Temp   Perf         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Pwr:Usage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/Cap |         Memory-Usage | GPU-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Util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Compute M. |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|                                         |                      |               MIG M. |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|=========================================+======================+======================|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|   0  NVIDIA RTX A4500               On  | 00000000:17:00.0 Off |                  Off |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| 30%   35C    P2              73W / 200W |    198MiB / 20470MiB |    100%      Default |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|                                         |                      |                  N/A |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+-----------------------------------------+----------------------+----------------------+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|   1  NVIDIA RTX A4500               On  | 00000000:65:00.0 Off |                  Off |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| 30%   32C    P8              24W / 200W |     79MiB / 20470MiB |      0%      Default |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|                                         |                      |                  N/A |</a:t>
            </a:r>
          </a:p>
          <a:p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+-----------------------------------------+----------------------+----------------------+                                                                                      </a:t>
            </a:r>
            <a:endParaRPr lang="en-US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708" y="1040111"/>
            <a:ext cx="10391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Do not rely on </a:t>
            </a:r>
            <a:r>
              <a:rPr lang="en-US" dirty="0" err="1" smtClean="0"/>
              <a:t>nvidia-smi</a:t>
            </a:r>
            <a:r>
              <a:rPr lang="en-US" dirty="0" smtClean="0"/>
              <a:t> for GPU usage !</a:t>
            </a:r>
          </a:p>
        </p:txBody>
      </p:sp>
      <p:sp>
        <p:nvSpPr>
          <p:cNvPr id="9" name="Rectangle 8"/>
          <p:cNvSpPr/>
          <p:nvPr/>
        </p:nvSpPr>
        <p:spPr>
          <a:xfrm>
            <a:off x="539708" y="3947770"/>
            <a:ext cx="7112376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+---------------------------------------------------------------------------------------+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| NVIDIA-SMI 535.146.02             Driver Version: 535.146.02   CUDA Version: 12.2     |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|-----------------------------------------+----------------------+----------------------+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| GPU  Name                 Persistence-M | Bus-Id       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Disp.A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| Volatile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Uncorr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. ECC |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| Fan  Temp   Perf         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Pwr:Usage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/Cap |         Memory-Usage | GPU-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Util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Compute M. |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|                                         |                      |               MIG M. |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|=========================================+======================+======================|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|   0  NVIDIA RTX A4500               On  | 00000000:17:00.0 Off |                  Off |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| 30%   56C    P2             111W / 200W |    948MiB / 20470MiB |    100%      Default |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|                                         |                      |                  N/A |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+-----------------------------------------+----------------------+----------------------+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|   1  NVIDIA RTX A4500               On  | 00000000:65:00.0 Off |                  Off |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| 30%   34C    P8              25W / 200W |     79MiB / 20470MiB |      0%      Default |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|                                         |                      |                  N/A |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+-----------------------------------------+----------------------+----------------------+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1359" y="2577720"/>
            <a:ext cx="31098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Single particle tracking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21359" y="4843686"/>
            <a:ext cx="31098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16384 particles tracking</a:t>
            </a:r>
          </a:p>
        </p:txBody>
      </p:sp>
    </p:spTree>
    <p:extLst>
      <p:ext uri="{BB962C8B-B14F-4D97-AF65-F5344CB8AC3E}">
        <p14:creationId xmlns:p14="http://schemas.microsoft.com/office/powerpoint/2010/main" val="172718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USAGE (PYTHON)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26/07/2013</a:t>
            </a:r>
            <a:endParaRPr kumimoji="0" lang="en-US" sz="72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" b="1" i="0" u="none" strike="noStrike" kern="1200" cap="none" spc="0" normalizeH="0" baseline="0" noProof="0" dirty="0">
                <a:ln>
                  <a:noFill/>
                </a:ln>
                <a:solidFill>
                  <a:srgbClr val="13257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Page </a:t>
            </a:r>
            <a:fld id="{733122C9-A0B9-462F-8757-0847AD287B63}" type="slidenum">
              <a:rPr kumimoji="0" lang="en-US" sz="720" b="1" i="0" u="none" strike="noStrike" kern="1200" cap="none" spc="0" normalizeH="0" baseline="0" noProof="0">
                <a:ln>
                  <a:noFill/>
                </a:ln>
                <a:solidFill>
                  <a:srgbClr val="13257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10972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720" b="1" i="0" u="none" strike="noStrike" kern="1200" cap="none" spc="0" normalizeH="0" baseline="0" noProof="0" dirty="0">
              <a:ln>
                <a:noFill/>
              </a:ln>
              <a:solidFill>
                <a:srgbClr val="132577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l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3257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PyAT</a:t>
            </a:r>
            <a:r>
              <a:rPr kumimoji="0" lang="en-US" sz="720" b="1" i="0" u="none" strike="noStrike" kern="1200" cap="none" spc="0" normalizeH="0" baseline="0" noProof="0" dirty="0" smtClean="0">
                <a:ln>
                  <a:noFill/>
                </a:ln>
                <a:solidFill>
                  <a:srgbClr val="13257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with GPU, 20th June </a:t>
            </a:r>
            <a:r>
              <a:rPr kumimoji="0" lang="en-US" sz="720" b="1" i="0" u="none" strike="noStrike" kern="1200" cap="none" spc="0" normalizeH="0" baseline="0" noProof="0" dirty="0">
                <a:ln>
                  <a:noFill/>
                </a:ln>
                <a:solidFill>
                  <a:srgbClr val="13257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2024, </a:t>
            </a:r>
            <a:r>
              <a:rPr kumimoji="0" lang="en-US" sz="720" b="1" i="0" u="none" strike="noStrike" kern="1200" cap="none" spc="0" normalizeH="0" baseline="0" noProof="0" dirty="0" smtClean="0">
                <a:ln>
                  <a:noFill/>
                </a:ln>
                <a:solidFill>
                  <a:srgbClr val="13257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J.L. Pons</a:t>
            </a:r>
            <a:endParaRPr kumimoji="0" lang="en-US" sz="720" b="1" i="0" u="none" strike="noStrike" kern="1200" cap="none" spc="0" normalizeH="0" baseline="0" noProof="0" dirty="0">
              <a:ln>
                <a:noFill/>
              </a:ln>
              <a:solidFill>
                <a:srgbClr val="132577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67706" y="1423549"/>
            <a:ext cx="93585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rout, *_ =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ring.track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rin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400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nturns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nturns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400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use_gpu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=True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4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gpu_pool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=[0], </a:t>
            </a:r>
            <a:r>
              <a:rPr lang="en-US" sz="14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integrator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=4)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rout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*_ =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ring.track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rin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400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nturns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nturns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400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use_mp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=True, </a:t>
            </a:r>
            <a:r>
              <a:rPr lang="en-US" sz="1400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pool_size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=16)</a:t>
            </a:r>
          </a:p>
        </p:txBody>
      </p:sp>
      <p:sp>
        <p:nvSpPr>
          <p:cNvPr id="8" name="Rectangle 7"/>
          <p:cNvSpPr/>
          <p:nvPr/>
        </p:nvSpPr>
        <p:spPr>
          <a:xfrm>
            <a:off x="1296581" y="2378251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b2, s2, g2 =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ring.get_acceptance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planes,npoints,amplitudes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r>
              <a:rPr lang="en-US" sz="1400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grid_mode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at.GridMode.CARTESIAN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r>
              <a:rPr lang="en-US" sz="1400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nturns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nturns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r>
              <a:rPr lang="en-US" sz="1400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use_gpu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=True,</a:t>
            </a:r>
          </a:p>
          <a:p>
            <a:r>
              <a:rPr lang="en-US" sz="1400" dirty="0">
                <a:solidFill>
                  <a:schemeClr val="bg2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offset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np.array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([1e-7,0,1e-7,0,0,0]))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39708" y="1040111"/>
            <a:ext cx="10391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Main tracking function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39707" y="2024421"/>
            <a:ext cx="10391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Acceptance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271227" y="4131147"/>
            <a:ext cx="925881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Help on function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gpu_info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in module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at.tracking.track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endParaRPr lang="en-US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gpu_info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py:func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:`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gpu_info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` returns list of GPU present on the system and their corresponding information. If GPU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 support is not enabled or if no capable device are present on the system, an empty list is returned.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Returns: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gpu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: [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gpu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name,hardware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version (CUDA device),compute 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unit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number,platform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]. The number of compute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units is not the so-called number of "CUDA cores". The number of threads that can be executed simultaneously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depends on the hardware and on the type of used instructions. For best performance, it is recommended to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track a number of particles which is multiple of 64 (or 128) times the number of compute units. </a:t>
            </a:r>
            <a:endParaRPr lang="en-US" sz="1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t-BR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&gt;&gt;&gt; </a:t>
            </a:r>
            <a:r>
              <a:rPr lang="pt-BR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at.tracking.gpu_info()</a:t>
            </a:r>
          </a:p>
          <a:p>
            <a:r>
              <a:rPr lang="pt-BR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[['NVIDIA RTX A4500', '8.6', 56, 'CUDA 12.2'], ['NVIDIA RTX A4500', '8.6', 56, 'CUDA 12.2</a:t>
            </a:r>
            <a:r>
              <a:rPr lang="pt-BR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']]</a:t>
            </a:r>
            <a:endParaRPr lang="pt-BR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7706" y="3761686"/>
            <a:ext cx="10391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GPU Info</a:t>
            </a: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3274215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1"/>
    </mc:Choice>
    <mc:Fallback xmlns="">
      <p:transition spd="slow" advTm="311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USAGE (MATLAB)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26/07/2013</a:t>
            </a:r>
            <a:endParaRPr kumimoji="0" lang="en-US" sz="72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" b="1" i="0" u="none" strike="noStrike" kern="1200" cap="none" spc="0" normalizeH="0" baseline="0" noProof="0" dirty="0">
                <a:ln>
                  <a:noFill/>
                </a:ln>
                <a:solidFill>
                  <a:srgbClr val="13257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Page </a:t>
            </a:r>
            <a:fld id="{733122C9-A0B9-462F-8757-0847AD287B63}" type="slidenum">
              <a:rPr kumimoji="0" lang="en-US" sz="720" b="1" i="0" u="none" strike="noStrike" kern="1200" cap="none" spc="0" normalizeH="0" baseline="0" noProof="0">
                <a:ln>
                  <a:noFill/>
                </a:ln>
                <a:solidFill>
                  <a:srgbClr val="13257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10972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720" b="1" i="0" u="none" strike="noStrike" kern="1200" cap="none" spc="0" normalizeH="0" baseline="0" noProof="0" dirty="0">
              <a:ln>
                <a:noFill/>
              </a:ln>
              <a:solidFill>
                <a:srgbClr val="132577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l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3257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PyAT</a:t>
            </a:r>
            <a:r>
              <a:rPr kumimoji="0" lang="en-US" sz="720" b="1" i="0" u="none" strike="noStrike" kern="1200" cap="none" spc="0" normalizeH="0" baseline="0" noProof="0" dirty="0" smtClean="0">
                <a:ln>
                  <a:noFill/>
                </a:ln>
                <a:solidFill>
                  <a:srgbClr val="13257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with GPU, 20th June </a:t>
            </a:r>
            <a:r>
              <a:rPr kumimoji="0" lang="en-US" sz="720" b="1" i="0" u="none" strike="noStrike" kern="1200" cap="none" spc="0" normalizeH="0" baseline="0" noProof="0" dirty="0">
                <a:ln>
                  <a:noFill/>
                </a:ln>
                <a:solidFill>
                  <a:srgbClr val="13257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2024, </a:t>
            </a:r>
            <a:r>
              <a:rPr kumimoji="0" lang="en-US" sz="720" b="1" i="0" u="none" strike="noStrike" kern="1200" cap="none" spc="0" normalizeH="0" baseline="0" noProof="0" dirty="0" smtClean="0">
                <a:ln>
                  <a:noFill/>
                </a:ln>
                <a:solidFill>
                  <a:srgbClr val="13257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J.L. Pons</a:t>
            </a:r>
            <a:endParaRPr kumimoji="0" lang="en-US" sz="720" b="1" i="0" u="none" strike="noStrike" kern="1200" cap="none" spc="0" normalizeH="0" baseline="0" noProof="0" dirty="0">
              <a:ln>
                <a:noFill/>
              </a:ln>
              <a:solidFill>
                <a:srgbClr val="132577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9708" y="1040111"/>
            <a:ext cx="10391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Main tracking function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07706" y="3684686"/>
            <a:ext cx="10391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GPU Info</a:t>
            </a:r>
            <a:endParaRPr lang="en-US" sz="14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964542" y="4149104"/>
            <a:ext cx="6096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&gt;&gt; out =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gpuinfo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&gt;&gt; out{1}</a:t>
            </a:r>
          </a:p>
          <a:p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ans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</a:p>
          <a:p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200" u="sng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with fields:</a:t>
            </a:r>
          </a:p>
          <a:p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Name: 'NVIDIA RTX A4500'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Version: '8.6'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CoreNumber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: 56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Platform: 'CUDA 12.2'</a:t>
            </a:r>
          </a:p>
        </p:txBody>
      </p:sp>
      <p:sp>
        <p:nvSpPr>
          <p:cNvPr id="9" name="Rectangle 8"/>
          <p:cNvSpPr/>
          <p:nvPr/>
        </p:nvSpPr>
        <p:spPr>
          <a:xfrm>
            <a:off x="964542" y="1587430"/>
            <a:ext cx="6096000" cy="178510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&gt;&gt; ring =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atloadlattice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000" dirty="0">
                <a:solidFill>
                  <a:schemeClr val="bg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"test/lattice/</a:t>
            </a:r>
            <a:r>
              <a:rPr lang="en-US" sz="1000" dirty="0" err="1">
                <a:solidFill>
                  <a:schemeClr val="bg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simple_ebs.mat</a:t>
            </a:r>
            <a:r>
              <a:rPr lang="en-US" sz="1000" dirty="0">
                <a:solidFill>
                  <a:schemeClr val="bg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&gt;&gt;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rin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= [0.001,0,0.001,0,0,0];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&gt;&gt; </a:t>
            </a:r>
            <a:r>
              <a:rPr lang="en-US" sz="1000" dirty="0" smtClean="0">
                <a:solidFill>
                  <a:schemeClr val="accent5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rout </a:t>
            </a:r>
            <a:r>
              <a:rPr lang="en-US" sz="1000" dirty="0">
                <a:solidFill>
                  <a:schemeClr val="accent5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sz="1000" dirty="0" err="1">
                <a:solidFill>
                  <a:schemeClr val="accent5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ringpass</a:t>
            </a:r>
            <a:r>
              <a:rPr lang="en-US" sz="1000" dirty="0">
                <a:solidFill>
                  <a:schemeClr val="accent5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(ring,rin',100); </a:t>
            </a:r>
            <a:r>
              <a:rPr lang="en-US" sz="1000" dirty="0" smtClean="0">
                <a:solidFill>
                  <a:schemeClr val="accent5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CPU Call</a:t>
            </a:r>
            <a:endParaRPr lang="en-US" sz="1000" dirty="0">
              <a:solidFill>
                <a:schemeClr val="accent5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&gt;&gt; rout =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ringpass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(ring,rin',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100,</a:t>
            </a:r>
            <a:r>
              <a:rPr lang="en-US" sz="1000" dirty="0" smtClean="0">
                <a:solidFill>
                  <a:schemeClr val="bg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'gpuId'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,0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&gt;&gt; 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rout(99*6:100*6-1)</a:t>
            </a:r>
          </a:p>
          <a:p>
            <a:endParaRPr lang="en-US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ans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=</a:t>
            </a:r>
          </a:p>
          <a:p>
            <a:endParaRPr lang="en-US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1.0e-03 *</a:t>
            </a:r>
          </a:p>
          <a:p>
            <a:endParaRPr lang="en-US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-0.5059    0.9495   -0.0113    0.7300    0.2937         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endParaRPr lang="en-US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394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1"/>
    </mc:Choice>
    <mc:Fallback xmlns="">
      <p:transition spd="slow" advTm="311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USAGE (PYTON EVALUTATION)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26/07/2013</a:t>
            </a:r>
            <a:endParaRPr kumimoji="0" lang="en-US" sz="72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" b="1" i="0" u="none" strike="noStrike" kern="1200" cap="none" spc="0" normalizeH="0" baseline="0" noProof="0" dirty="0">
                <a:ln>
                  <a:noFill/>
                </a:ln>
                <a:solidFill>
                  <a:srgbClr val="13257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Page </a:t>
            </a:r>
            <a:fld id="{733122C9-A0B9-462F-8757-0847AD287B63}" type="slidenum">
              <a:rPr kumimoji="0" lang="en-US" sz="720" b="1" i="0" u="none" strike="noStrike" kern="1200" cap="none" spc="0" normalizeH="0" baseline="0" noProof="0">
                <a:ln>
                  <a:noFill/>
                </a:ln>
                <a:solidFill>
                  <a:srgbClr val="13257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10972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720" b="1" i="0" u="none" strike="noStrike" kern="1200" cap="none" spc="0" normalizeH="0" baseline="0" noProof="0" dirty="0">
              <a:ln>
                <a:noFill/>
              </a:ln>
              <a:solidFill>
                <a:srgbClr val="132577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l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3257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PyAT</a:t>
            </a:r>
            <a:r>
              <a:rPr kumimoji="0" lang="en-US" sz="720" b="1" i="0" u="none" strike="noStrike" kern="1200" cap="none" spc="0" normalizeH="0" baseline="0" noProof="0" dirty="0" smtClean="0">
                <a:ln>
                  <a:noFill/>
                </a:ln>
                <a:solidFill>
                  <a:srgbClr val="13257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with GPU, 20th June </a:t>
            </a:r>
            <a:r>
              <a:rPr kumimoji="0" lang="en-US" sz="720" b="1" i="0" u="none" strike="noStrike" kern="1200" cap="none" spc="0" normalizeH="0" baseline="0" noProof="0" dirty="0">
                <a:ln>
                  <a:noFill/>
                </a:ln>
                <a:solidFill>
                  <a:srgbClr val="13257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2024, </a:t>
            </a:r>
            <a:r>
              <a:rPr kumimoji="0" lang="en-US" sz="720" b="1" i="0" u="none" strike="noStrike" kern="1200" cap="none" spc="0" normalizeH="0" baseline="0" noProof="0" dirty="0" smtClean="0">
                <a:ln>
                  <a:noFill/>
                </a:ln>
                <a:solidFill>
                  <a:srgbClr val="13257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J.L. Pons</a:t>
            </a:r>
            <a:endParaRPr kumimoji="0" lang="en-US" sz="720" b="1" i="0" u="none" strike="noStrike" kern="1200" cap="none" spc="0" normalizeH="0" baseline="0" noProof="0" dirty="0">
              <a:ln>
                <a:noFill/>
              </a:ln>
              <a:solidFill>
                <a:srgbClr val="132577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9708" y="1040111"/>
            <a:ext cx="10391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Parallel tracking starting from several </a:t>
            </a:r>
            <a:r>
              <a:rPr lang="en-US" dirty="0" err="1" smtClean="0"/>
              <a:t>refpts</a:t>
            </a:r>
            <a:r>
              <a:rPr lang="en-US" dirty="0" smtClean="0"/>
              <a:t> (development in progress)</a:t>
            </a:r>
            <a:endParaRPr lang="en-US" dirty="0" smtClean="0"/>
          </a:p>
        </p:txBody>
      </p:sp>
      <p:sp>
        <p:nvSpPr>
          <p:cNvPr id="9" name="Rectangle 8"/>
          <p:cNvSpPr/>
          <p:nvPr/>
        </p:nvSpPr>
        <p:spPr>
          <a:xfrm>
            <a:off x="1325457" y="1648013"/>
            <a:ext cx="9522215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Help on built-in function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gpupass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in module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at.tracking.gpu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gpupass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(...)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gpupass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(line: Sequence[Element],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r_in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n_turns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refpts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: Uint32_refs = [], reuse: Optional[bool] = False,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omp_num_threads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: Optional[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] = 0)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Track input particles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r_in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along line for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nturns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turns.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Record 6D phase space at elements corresponding to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refpts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for each turn.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Parameters:</a:t>
            </a:r>
          </a:p>
          <a:p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  <a:p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tracking_starts</a:t>
            </a: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n-US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numpy</a:t>
            </a: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array of indices of elements where tracking should start.</a:t>
            </a:r>
          </a:p>
          <a:p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tracking_start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) must divide the number of particle and it gives the stride size.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The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i-th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particle of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rin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starts at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elem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tracking_start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/stride].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The behavior is similar to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lattice.rotate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tracking_starts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/stride]).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The stride size should be multiple of 64 for best performance</a:t>
            </a: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61448" y="5359601"/>
            <a:ext cx="89450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startingElem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np.array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([0,100,200,300,400,500,600,700],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dtype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=np.uint32)</a:t>
            </a:r>
          </a:p>
          <a:p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rout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, *_ = </a:t>
            </a:r>
            <a:r>
              <a:rPr lang="en-US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ring.track</a:t>
            </a: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rin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200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nturns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nturns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200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use_gpu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=True, </a:t>
            </a:r>
            <a:r>
              <a:rPr lang="en-US" sz="1200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tracking_starts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startingElem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57929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1"/>
    </mc:Choice>
    <mc:Fallback xmlns="">
      <p:transition spd="slow" advTm="311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INSTALlATION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26/07/2013</a:t>
            </a:r>
            <a:endParaRPr kumimoji="0" lang="en-US" sz="72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" b="1" i="0" u="none" strike="noStrike" kern="1200" cap="none" spc="0" normalizeH="0" baseline="0" noProof="0" dirty="0">
                <a:ln>
                  <a:noFill/>
                </a:ln>
                <a:solidFill>
                  <a:srgbClr val="13257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Page </a:t>
            </a:r>
            <a:fld id="{733122C9-A0B9-462F-8757-0847AD287B63}" type="slidenum">
              <a:rPr kumimoji="0" lang="en-US" sz="720" b="1" i="0" u="none" strike="noStrike" kern="1200" cap="none" spc="0" normalizeH="0" baseline="0" noProof="0">
                <a:ln>
                  <a:noFill/>
                </a:ln>
                <a:solidFill>
                  <a:srgbClr val="13257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10972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720" b="1" i="0" u="none" strike="noStrike" kern="1200" cap="none" spc="0" normalizeH="0" baseline="0" noProof="0" dirty="0">
              <a:ln>
                <a:noFill/>
              </a:ln>
              <a:solidFill>
                <a:srgbClr val="132577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l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3257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PyAT</a:t>
            </a:r>
            <a:r>
              <a:rPr kumimoji="0" lang="en-US" sz="720" b="1" i="0" u="none" strike="noStrike" kern="1200" cap="none" spc="0" normalizeH="0" baseline="0" noProof="0" dirty="0" smtClean="0">
                <a:ln>
                  <a:noFill/>
                </a:ln>
                <a:solidFill>
                  <a:srgbClr val="13257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with GPU, 20th June </a:t>
            </a:r>
            <a:r>
              <a:rPr kumimoji="0" lang="en-US" sz="720" b="1" i="0" u="none" strike="noStrike" kern="1200" cap="none" spc="0" normalizeH="0" baseline="0" noProof="0" dirty="0">
                <a:ln>
                  <a:noFill/>
                </a:ln>
                <a:solidFill>
                  <a:srgbClr val="13257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2024, </a:t>
            </a:r>
            <a:r>
              <a:rPr kumimoji="0" lang="en-US" sz="720" b="1" i="0" u="none" strike="noStrike" kern="1200" cap="none" spc="0" normalizeH="0" baseline="0" noProof="0" dirty="0" smtClean="0">
                <a:ln>
                  <a:noFill/>
                </a:ln>
                <a:solidFill>
                  <a:srgbClr val="13257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J.L. Pons</a:t>
            </a:r>
            <a:endParaRPr kumimoji="0" lang="en-US" sz="720" b="1" i="0" u="none" strike="noStrike" kern="1200" cap="none" spc="0" normalizeH="0" baseline="0" noProof="0" dirty="0">
              <a:ln>
                <a:noFill/>
              </a:ln>
              <a:solidFill>
                <a:srgbClr val="132577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9708" y="1040111"/>
            <a:ext cx="10391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Python (https://</a:t>
            </a:r>
            <a:r>
              <a:rPr lang="en-US" dirty="0" smtClean="0"/>
              <a:t>github.com/atcollab/at/blob/gpu_tracking/docs/p/howto/multiprocessing.rst</a:t>
            </a:r>
            <a:r>
              <a:rPr lang="en-US" dirty="0"/>
              <a:t>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00684" y="4828308"/>
            <a:ext cx="10391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MATLAB (R2021b, Ubuntu 20)</a:t>
            </a:r>
            <a:endParaRPr lang="en-US" sz="1400" dirty="0" smtClean="0"/>
          </a:p>
        </p:txBody>
      </p:sp>
      <p:sp>
        <p:nvSpPr>
          <p:cNvPr id="3" name="Rectangle 2"/>
          <p:cNvSpPr/>
          <p:nvPr/>
        </p:nvSpPr>
        <p:spPr>
          <a:xfrm>
            <a:off x="815413" y="5288056"/>
            <a:ext cx="83938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&gt;&gt;cd </a:t>
            </a:r>
            <a:r>
              <a:rPr lang="en-US" sz="1200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/home/</a:t>
            </a:r>
            <a:r>
              <a:rPr lang="en-US" sz="1200" dirty="0" err="1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esrf</a:t>
            </a:r>
            <a:r>
              <a:rPr lang="en-US" sz="1200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/pons/at</a:t>
            </a:r>
          </a:p>
          <a:p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&gt;&gt;</a:t>
            </a:r>
            <a:r>
              <a:rPr lang="en-US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addpath</a:t>
            </a: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genpath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([</a:t>
            </a:r>
            <a:r>
              <a:rPr lang="en-US" sz="12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'./</a:t>
            </a:r>
            <a:r>
              <a:rPr lang="en-US" sz="1200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atmat</a:t>
            </a:r>
            <a:r>
              <a:rPr lang="en-US" sz="12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]))</a:t>
            </a:r>
          </a:p>
          <a:p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&gt;&gt;</a:t>
            </a:r>
            <a:r>
              <a:rPr lang="en-US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addpath</a:t>
            </a: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genpath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([</a:t>
            </a:r>
            <a:r>
              <a:rPr lang="en-US" sz="12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'./</a:t>
            </a:r>
            <a:r>
              <a:rPr lang="en-US" sz="1200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atintegrators</a:t>
            </a:r>
            <a:r>
              <a:rPr lang="en-US" sz="1200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]))</a:t>
            </a:r>
          </a:p>
          <a:p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&gt;&gt;</a:t>
            </a:r>
            <a:r>
              <a:rPr lang="en-US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atmexall</a:t>
            </a: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1200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cuda</a:t>
            </a:r>
            <a:r>
              <a:rPr lang="en-US" sz="12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/</a:t>
            </a:r>
            <a:r>
              <a:rPr lang="en-US" sz="1200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cvmfs</a:t>
            </a:r>
            <a:r>
              <a:rPr lang="en-US" sz="12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/hpc.esrf.fr/software/packages/ubuntu20.04/x86_64/</a:t>
            </a:r>
            <a:r>
              <a:rPr lang="en-US" sz="1200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cuda</a:t>
            </a:r>
            <a:r>
              <a:rPr lang="en-US" sz="12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/12.3.1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751" y="1543463"/>
            <a:ext cx="8252335" cy="3172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103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1"/>
    </mc:Choice>
    <mc:Fallback xmlns="">
      <p:transition spd="slow" advTm="311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08294" y="841576"/>
            <a:ext cx="95278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97280"/>
            <a:r>
              <a:rPr lang="en-GB" sz="3200" b="1" dirty="0" smtClean="0">
                <a:solidFill>
                  <a:srgbClr val="132577"/>
                </a:solidFill>
                <a:latin typeface="Arial"/>
              </a:rPr>
              <a:t>THANKS</a:t>
            </a:r>
            <a:endParaRPr lang="en-GB" sz="3200" b="1" dirty="0">
              <a:solidFill>
                <a:srgbClr val="132577"/>
              </a:solidFill>
              <a:latin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36576" y="5854279"/>
            <a:ext cx="8986598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97280"/>
            <a:r>
              <a:rPr lang="en-US" sz="2160" dirty="0" smtClean="0">
                <a:solidFill>
                  <a:srgbClr val="132577"/>
                </a:solidFill>
                <a:latin typeface="Arial"/>
              </a:rPr>
              <a:t>Jean-Luc PONS</a:t>
            </a:r>
            <a:br>
              <a:rPr lang="en-US" sz="2160" dirty="0" smtClean="0">
                <a:solidFill>
                  <a:srgbClr val="132577"/>
                </a:solidFill>
                <a:latin typeface="Arial"/>
              </a:rPr>
            </a:br>
            <a:r>
              <a:rPr lang="en-US" sz="2160" dirty="0" smtClean="0">
                <a:solidFill>
                  <a:srgbClr val="132577"/>
                </a:solidFill>
                <a:latin typeface="Arial"/>
              </a:rPr>
              <a:t>E.S.R.F.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091657" y="3406068"/>
            <a:ext cx="3431517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Accelerator Middle</a:t>
            </a:r>
            <a:br>
              <a:rPr lang="en-US" sz="3200" b="1" dirty="0" smtClean="0">
                <a:solidFill>
                  <a:srgbClr val="FF0000"/>
                </a:solidFill>
              </a:rPr>
            </a:br>
            <a:r>
              <a:rPr lang="en-US" sz="3200" b="1" dirty="0" smtClean="0">
                <a:solidFill>
                  <a:srgbClr val="FF0000"/>
                </a:solidFill>
              </a:rPr>
              <a:t>Layer Workshop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JUNE 19-21, DESY Hamburg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652" y="2101930"/>
            <a:ext cx="3450344" cy="3018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76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STATUS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97280"/>
            <a:r>
              <a:rPr lang="en-US">
                <a:solidFill>
                  <a:prstClr val="white"/>
                </a:solidFill>
                <a:latin typeface="Arial"/>
              </a:rPr>
              <a:t>26/07/2013</a:t>
            </a:r>
            <a:endParaRPr lang="en-US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097280"/>
            <a:r>
              <a:rPr lang="en-US" dirty="0">
                <a:solidFill>
                  <a:srgbClr val="132577"/>
                </a:solidFill>
                <a:latin typeface="Arial"/>
              </a:rPr>
              <a:t>Page </a:t>
            </a:r>
            <a:fld id="{733122C9-A0B9-462F-8757-0847AD287B63}" type="slidenum">
              <a:rPr lang="en-US">
                <a:solidFill>
                  <a:srgbClr val="132577"/>
                </a:solidFill>
                <a:latin typeface="Arial"/>
              </a:rPr>
              <a:pPr defTabSz="1097280"/>
              <a:t>2</a:t>
            </a:fld>
            <a:endParaRPr lang="en-US" dirty="0">
              <a:solidFill>
                <a:srgbClr val="132577"/>
              </a:solidFill>
              <a:latin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15413" y="1095935"/>
            <a:ext cx="1039152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Standard </a:t>
            </a:r>
            <a:r>
              <a:rPr lang="en-US" dirty="0" err="1" smtClean="0"/>
              <a:t>passMethods</a:t>
            </a:r>
            <a:r>
              <a:rPr lang="en-US" dirty="0" smtClean="0"/>
              <a:t> and </a:t>
            </a:r>
            <a:r>
              <a:rPr lang="en-US" dirty="0"/>
              <a:t>exact </a:t>
            </a:r>
            <a:r>
              <a:rPr lang="en-US" dirty="0" err="1"/>
              <a:t>passMethods</a:t>
            </a:r>
            <a:r>
              <a:rPr lang="en-US" dirty="0"/>
              <a:t> </a:t>
            </a:r>
            <a:r>
              <a:rPr lang="en-US" dirty="0" smtClean="0"/>
              <a:t>implementation done 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/>
              <a:t>available from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github.com/</a:t>
            </a:r>
            <a:r>
              <a:rPr lang="en-US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atcollab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/at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smtClean="0"/>
              <a:t>branch </a:t>
            </a:r>
            <a:r>
              <a:rPr lang="en-US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gpu_tracking</a:t>
            </a:r>
            <a:r>
              <a:rPr lang="en-US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GPU tracking available from both python and </a:t>
            </a:r>
            <a:r>
              <a:rPr lang="en-US" dirty="0" err="1" smtClean="0"/>
              <a:t>matlab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Build and setup scripts available for Windows/Linux, python/</a:t>
            </a:r>
            <a:r>
              <a:rPr lang="en-US" dirty="0" err="1" smtClean="0"/>
              <a:t>matlab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MacOS</a:t>
            </a:r>
            <a:r>
              <a:rPr lang="en-US" dirty="0" smtClean="0"/>
              <a:t> development in progress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Evaluation of Metal (MSL) </a:t>
            </a:r>
            <a:r>
              <a:rPr lang="en-US" dirty="0" smtClean="0"/>
              <a:t>foreseen for </a:t>
            </a:r>
            <a:r>
              <a:rPr lang="en-US" dirty="0" err="1" smtClean="0"/>
              <a:t>MacOS</a:t>
            </a:r>
            <a:r>
              <a:rPr lang="en-US" dirty="0" smtClean="0"/>
              <a:t> (</a:t>
            </a:r>
            <a:r>
              <a:rPr lang="en-US" dirty="0" err="1" smtClean="0"/>
              <a:t>OpenCL</a:t>
            </a:r>
            <a:r>
              <a:rPr lang="en-US" dirty="0" smtClean="0"/>
              <a:t> deprecated on </a:t>
            </a:r>
            <a:r>
              <a:rPr lang="en-US" dirty="0" err="1" smtClean="0"/>
              <a:t>MacOS</a:t>
            </a:r>
            <a:r>
              <a:rPr lang="en-US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OpenCL</a:t>
            </a:r>
            <a:r>
              <a:rPr lang="en-US" dirty="0" smtClean="0"/>
              <a:t> </a:t>
            </a:r>
            <a:r>
              <a:rPr lang="en-US" dirty="0" smtClean="0"/>
              <a:t>and </a:t>
            </a:r>
            <a:r>
              <a:rPr lang="en-US" dirty="0" err="1" smtClean="0"/>
              <a:t>Cuda</a:t>
            </a:r>
            <a:r>
              <a:rPr lang="en-US" dirty="0" smtClean="0"/>
              <a:t> </a:t>
            </a:r>
            <a:r>
              <a:rPr lang="en-US" dirty="0" smtClean="0"/>
              <a:t>implemented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Parallel tracking starting from several references development in </a:t>
            </a:r>
            <a:r>
              <a:rPr lang="en-US" dirty="0" smtClean="0"/>
              <a:t>progress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Parallel tracking </a:t>
            </a:r>
            <a:r>
              <a:rPr lang="en-US" dirty="0" smtClean="0"/>
              <a:t>in multiple </a:t>
            </a:r>
            <a:r>
              <a:rPr lang="en-US" dirty="0"/>
              <a:t>RING </a:t>
            </a:r>
            <a:r>
              <a:rPr lang="en-US" dirty="0" smtClean="0"/>
              <a:t>foreseen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Multiple GPU foreseen</a:t>
            </a:r>
            <a:endParaRPr lang="en-US" dirty="0"/>
          </a:p>
        </p:txBody>
      </p:sp>
      <p:sp>
        <p:nvSpPr>
          <p:cNvPr id="2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840001" y="6483349"/>
            <a:ext cx="8160000" cy="212489"/>
          </a:xfrm>
        </p:spPr>
        <p:txBody>
          <a:bodyPr/>
          <a:lstStyle/>
          <a:p>
            <a:pPr marL="0" marR="0" lvl="0" indent="0" algn="l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3257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PyAT</a:t>
            </a:r>
            <a:r>
              <a:rPr kumimoji="0" lang="en-US" sz="720" b="1" i="0" u="none" strike="noStrike" kern="1200" cap="none" spc="0" normalizeH="0" baseline="0" noProof="0" dirty="0" smtClean="0">
                <a:ln>
                  <a:noFill/>
                </a:ln>
                <a:solidFill>
                  <a:srgbClr val="13257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with GPU, 20th June </a:t>
            </a:r>
            <a:r>
              <a:rPr kumimoji="0" lang="en-US" sz="720" b="1" i="0" u="none" strike="noStrike" kern="1200" cap="none" spc="0" normalizeH="0" baseline="0" noProof="0" dirty="0">
                <a:ln>
                  <a:noFill/>
                </a:ln>
                <a:solidFill>
                  <a:srgbClr val="13257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2024, </a:t>
            </a:r>
            <a:r>
              <a:rPr kumimoji="0" lang="en-US" sz="720" b="1" i="0" u="none" strike="noStrike" kern="1200" cap="none" spc="0" normalizeH="0" baseline="0" noProof="0" dirty="0" smtClean="0">
                <a:ln>
                  <a:noFill/>
                </a:ln>
                <a:solidFill>
                  <a:srgbClr val="13257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J.L. Pons</a:t>
            </a:r>
            <a:endParaRPr kumimoji="0" lang="en-US" sz="720" b="1" i="0" u="none" strike="noStrike" kern="1200" cap="none" spc="0" normalizeH="0" baseline="0" noProof="0" dirty="0">
              <a:ln>
                <a:noFill/>
              </a:ln>
              <a:solidFill>
                <a:srgbClr val="132577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4000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1"/>
    </mc:Choice>
    <mc:Fallback xmlns="">
      <p:transition spd="slow" advTm="31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1002097" y="1994289"/>
            <a:ext cx="6187183" cy="2266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612768" y="1846722"/>
            <a:ext cx="380" cy="16839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270103" y="2006910"/>
            <a:ext cx="380" cy="16839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7189280" y="2014891"/>
            <a:ext cx="380" cy="16839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986920" y="2571446"/>
            <a:ext cx="380" cy="16839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2270103" y="2564662"/>
            <a:ext cx="380" cy="16839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5607170" y="1308040"/>
            <a:ext cx="380" cy="16839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1002097" y="1994289"/>
            <a:ext cx="380" cy="16839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4171229" y="2681241"/>
            <a:ext cx="6720650" cy="3755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7207345" y="2560083"/>
            <a:ext cx="0" cy="14336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4171229" y="2688089"/>
            <a:ext cx="0" cy="14336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6236836" y="2704729"/>
            <a:ext cx="0" cy="14336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8485322" y="2701652"/>
            <a:ext cx="0" cy="14336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10891879" y="2708338"/>
            <a:ext cx="0" cy="14336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4166699" y="3223904"/>
            <a:ext cx="0" cy="14336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6232306" y="3233510"/>
            <a:ext cx="0" cy="14336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</a:t>
            </a:r>
            <a:r>
              <a:rPr lang="en-GB" dirty="0" smtClean="0"/>
              <a:t>++ </a:t>
            </a:r>
            <a:r>
              <a:rPr lang="en-GB" dirty="0" smtClean="0"/>
              <a:t>IMPLEMENTATION </a:t>
            </a:r>
            <a:r>
              <a:rPr lang="en-GB" dirty="0" smtClean="0"/>
              <a:t>OVERVIEW (PASS </a:t>
            </a:r>
            <a:r>
              <a:rPr lang="en-GB" dirty="0" smtClean="0"/>
              <a:t>METHODS CODE GENERATION)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26/07/2013</a:t>
            </a:r>
            <a:endParaRPr kumimoji="0" lang="en-US" sz="72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" b="1" i="0" u="none" strike="noStrike" kern="1200" cap="none" spc="0" normalizeH="0" baseline="0" noProof="0" dirty="0">
                <a:ln>
                  <a:noFill/>
                </a:ln>
                <a:solidFill>
                  <a:srgbClr val="13257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Page </a:t>
            </a:r>
            <a:fld id="{733122C9-A0B9-462F-8757-0847AD287B63}" type="slidenum">
              <a:rPr kumimoji="0" lang="en-US" sz="720" b="1" i="0" u="none" strike="noStrike" kern="1200" cap="none" spc="0" normalizeH="0" baseline="0" noProof="0">
                <a:ln>
                  <a:noFill/>
                </a:ln>
                <a:solidFill>
                  <a:srgbClr val="13257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10972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720" b="1" i="0" u="none" strike="noStrike" kern="1200" cap="none" spc="0" normalizeH="0" baseline="0" noProof="0" dirty="0">
              <a:ln>
                <a:noFill/>
              </a:ln>
              <a:solidFill>
                <a:srgbClr val="132577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l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3257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PyAT</a:t>
            </a:r>
            <a:r>
              <a:rPr kumimoji="0" lang="en-US" sz="720" b="1" i="0" u="none" strike="noStrike" kern="1200" cap="none" spc="0" normalizeH="0" baseline="0" noProof="0" dirty="0" smtClean="0">
                <a:ln>
                  <a:noFill/>
                </a:ln>
                <a:solidFill>
                  <a:srgbClr val="13257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with GPU, 20th June </a:t>
            </a:r>
            <a:r>
              <a:rPr kumimoji="0" lang="en-US" sz="720" b="1" i="0" u="none" strike="noStrike" kern="1200" cap="none" spc="0" normalizeH="0" baseline="0" noProof="0" dirty="0">
                <a:ln>
                  <a:noFill/>
                </a:ln>
                <a:solidFill>
                  <a:srgbClr val="13257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2024, </a:t>
            </a:r>
            <a:r>
              <a:rPr kumimoji="0" lang="en-US" sz="720" b="1" i="0" u="none" strike="noStrike" kern="1200" cap="none" spc="0" normalizeH="0" baseline="0" noProof="0" dirty="0" smtClean="0">
                <a:ln>
                  <a:noFill/>
                </a:ln>
                <a:solidFill>
                  <a:srgbClr val="13257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J.L. Pons</a:t>
            </a:r>
            <a:endParaRPr kumimoji="0" lang="en-US" sz="720" b="1" i="0" u="none" strike="noStrike" kern="1200" cap="none" spc="0" normalizeH="0" baseline="0" noProof="0" dirty="0">
              <a:ln>
                <a:noFill/>
              </a:ln>
              <a:solidFill>
                <a:srgbClr val="132577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13884" y="2176249"/>
            <a:ext cx="1147629" cy="38841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err="1">
                <a:solidFill>
                  <a:schemeClr val="tx1"/>
                </a:solidFill>
              </a:rPr>
              <a:t>CavityPass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729185" y="935909"/>
            <a:ext cx="1755970" cy="38841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err="1">
                <a:solidFill>
                  <a:schemeClr val="tx1"/>
                </a:solidFill>
              </a:rPr>
              <a:t>AbstractElement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20919" y="2746622"/>
            <a:ext cx="1140595" cy="38841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err="1">
                <a:solidFill>
                  <a:schemeClr val="tx1"/>
                </a:solidFill>
              </a:rPr>
              <a:t>RFCavityPass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4729185" y="1476433"/>
            <a:ext cx="1755970" cy="38841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err="1">
                <a:solidFill>
                  <a:schemeClr val="tx1"/>
                </a:solidFill>
              </a:rPr>
              <a:t>IdentityPass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1664124" y="2176249"/>
            <a:ext cx="1212719" cy="38841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err="1">
                <a:solidFill>
                  <a:schemeClr val="tx1"/>
                </a:solidFill>
              </a:rPr>
              <a:t>DriftPass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6177484" y="2176249"/>
            <a:ext cx="2059723" cy="38841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StrMPoleSymplectic4Pass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1664124" y="2744787"/>
            <a:ext cx="1212719" cy="38841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err="1">
                <a:solidFill>
                  <a:schemeClr val="tx1"/>
                </a:solidFill>
              </a:rPr>
              <a:t>ExactDriftPass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3182589" y="2845013"/>
            <a:ext cx="2000732" cy="38841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BndMPoleSymplectic4Pass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5390513" y="2852131"/>
            <a:ext cx="1799147" cy="38841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err="1">
                <a:solidFill>
                  <a:schemeClr val="tx1"/>
                </a:solidFill>
              </a:rPr>
              <a:t>ExactMultipolePass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9892660" y="2838564"/>
            <a:ext cx="1998439" cy="38841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err="1">
                <a:solidFill>
                  <a:schemeClr val="tx1"/>
                </a:solidFill>
              </a:rPr>
              <a:t>ThinMPolePass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7378990" y="2845012"/>
            <a:ext cx="2324340" cy="38841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StrMPoleSymplectic4RadPass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3081977" y="3369230"/>
            <a:ext cx="2201956" cy="38841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BndMPoleSymplectic4RadPass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5408198" y="3369230"/>
            <a:ext cx="1799147" cy="38841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err="1">
                <a:solidFill>
                  <a:schemeClr val="tx1"/>
                </a:solidFill>
              </a:rPr>
              <a:t>ExactMultipoleRadPass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39708" y="4122039"/>
            <a:ext cx="1039152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AbstractElement</a:t>
            </a:r>
            <a:r>
              <a:rPr lang="en-US" dirty="0" smtClean="0"/>
              <a:t>: </a:t>
            </a:r>
            <a:r>
              <a:rPr lang="en-US" sz="1400" dirty="0" smtClean="0"/>
              <a:t>GPU memory transfer, access to ring data from python/</a:t>
            </a:r>
            <a:r>
              <a:rPr lang="en-US" sz="1400" dirty="0" err="1" smtClean="0"/>
              <a:t>matlab</a:t>
            </a:r>
            <a:r>
              <a:rPr lang="en-US" sz="1400" dirty="0" smtClean="0"/>
              <a:t> (method declarations)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IdentityPass</a:t>
            </a:r>
            <a:r>
              <a:rPr lang="en-US" dirty="0" smtClean="0"/>
              <a:t>: </a:t>
            </a:r>
            <a:r>
              <a:rPr lang="en-US" sz="1400" dirty="0" smtClean="0"/>
              <a:t>Translation, Rotation, Aperture check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StrMPoleSymplectic4Pass: </a:t>
            </a:r>
            <a:r>
              <a:rPr lang="en-US" sz="1400" dirty="0" smtClean="0"/>
              <a:t>Polynomial </a:t>
            </a:r>
            <a:r>
              <a:rPr lang="en-US" sz="1400" dirty="0" smtClean="0"/>
              <a:t>handling</a:t>
            </a:r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PassMethodFactory</a:t>
            </a:r>
            <a:r>
              <a:rPr lang="en-US" dirty="0" smtClean="0"/>
              <a:t>: </a:t>
            </a:r>
            <a:r>
              <a:rPr lang="en-US" sz="1400" dirty="0" smtClean="0"/>
              <a:t>Singleton class that creates elements and generates GPU code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Lattice: </a:t>
            </a:r>
            <a:r>
              <a:rPr lang="en-US" sz="1400" dirty="0" smtClean="0"/>
              <a:t>Main class to run GPU kernel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Each class implemented only </a:t>
            </a:r>
            <a:r>
              <a:rPr lang="en-US" dirty="0"/>
              <a:t>its specificities.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73887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1"/>
    </mc:Choice>
    <mc:Fallback xmlns="">
      <p:transition spd="slow" advTm="311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C++ IMPLEMENTATION (INTERNAL)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26/07/2013</a:t>
            </a:r>
            <a:endParaRPr kumimoji="0" lang="en-US" sz="72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" b="1" i="0" u="none" strike="noStrike" kern="1200" cap="none" spc="0" normalizeH="0" baseline="0" noProof="0" dirty="0">
                <a:ln>
                  <a:noFill/>
                </a:ln>
                <a:solidFill>
                  <a:srgbClr val="13257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Page </a:t>
            </a:r>
            <a:fld id="{733122C9-A0B9-462F-8757-0847AD287B63}" type="slidenum">
              <a:rPr kumimoji="0" lang="en-US" sz="720" b="1" i="0" u="none" strike="noStrike" kern="1200" cap="none" spc="0" normalizeH="0" baseline="0" noProof="0">
                <a:ln>
                  <a:noFill/>
                </a:ln>
                <a:solidFill>
                  <a:srgbClr val="13257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10972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720" b="1" i="0" u="none" strike="noStrike" kern="1200" cap="none" spc="0" normalizeH="0" baseline="0" noProof="0" dirty="0">
              <a:ln>
                <a:noFill/>
              </a:ln>
              <a:solidFill>
                <a:srgbClr val="132577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l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3257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PyAT</a:t>
            </a:r>
            <a:r>
              <a:rPr kumimoji="0" lang="en-US" sz="720" b="1" i="0" u="none" strike="noStrike" kern="1200" cap="none" spc="0" normalizeH="0" baseline="0" noProof="0" dirty="0" smtClean="0">
                <a:ln>
                  <a:noFill/>
                </a:ln>
                <a:solidFill>
                  <a:srgbClr val="13257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with GPU, 20th June </a:t>
            </a:r>
            <a:r>
              <a:rPr kumimoji="0" lang="en-US" sz="720" b="1" i="0" u="none" strike="noStrike" kern="1200" cap="none" spc="0" normalizeH="0" baseline="0" noProof="0" dirty="0">
                <a:ln>
                  <a:noFill/>
                </a:ln>
                <a:solidFill>
                  <a:srgbClr val="13257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2024, </a:t>
            </a:r>
            <a:r>
              <a:rPr kumimoji="0" lang="en-US" sz="720" b="1" i="0" u="none" strike="noStrike" kern="1200" cap="none" spc="0" normalizeH="0" baseline="0" noProof="0" dirty="0" smtClean="0">
                <a:ln>
                  <a:noFill/>
                </a:ln>
                <a:solidFill>
                  <a:srgbClr val="13257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J.L. Pons</a:t>
            </a:r>
            <a:endParaRPr kumimoji="0" lang="en-US" sz="720" b="1" i="0" u="none" strike="noStrike" kern="1200" cap="none" spc="0" normalizeH="0" baseline="0" noProof="0" dirty="0">
              <a:ln>
                <a:noFill/>
              </a:ln>
              <a:solidFill>
                <a:srgbClr val="132577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9384395" y="2561827"/>
            <a:ext cx="1872659" cy="42355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REPR lattice loader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159473" y="1912471"/>
            <a:ext cx="1755970" cy="38841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CudaGPU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2106374" y="1737193"/>
            <a:ext cx="1602108" cy="863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903543" y="1573388"/>
            <a:ext cx="380" cy="16839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2010959" y="1221427"/>
            <a:ext cx="1755970" cy="38841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chemeClr val="tx1"/>
                </a:solidFill>
              </a:rPr>
              <a:t>AbstractGPU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014064" y="1911884"/>
            <a:ext cx="1755970" cy="38841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OpenCLGPU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7094091" y="1239057"/>
            <a:ext cx="1986610" cy="38841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chemeClr val="tx1"/>
                </a:solidFill>
              </a:rPr>
              <a:t>AbstractInterface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243250" y="1936887"/>
            <a:ext cx="1755970" cy="38841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PyInterface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7168722" y="1965813"/>
            <a:ext cx="1989345" cy="38841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MatlabInterface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274743" y="1972846"/>
            <a:ext cx="1989345" cy="38841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CppObject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2106374" y="1747494"/>
            <a:ext cx="380" cy="16839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708482" y="1737193"/>
            <a:ext cx="380" cy="16839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ounded Rectangle 23"/>
          <p:cNvSpPr/>
          <p:nvPr/>
        </p:nvSpPr>
        <p:spPr>
          <a:xfrm>
            <a:off x="9200271" y="1828423"/>
            <a:ext cx="2194560" cy="1882800"/>
          </a:xfrm>
          <a:prstGeom prst="roundRect">
            <a:avLst/>
          </a:prstGeom>
          <a:noFill/>
          <a:ln w="3175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9277511" y="3447188"/>
            <a:ext cx="207781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C++ </a:t>
            </a:r>
            <a:r>
              <a:rPr lang="en-US" sz="1000" dirty="0" smtClean="0"/>
              <a:t>Tracking debugging </a:t>
            </a:r>
            <a:r>
              <a:rPr lang="en-US" sz="1000" dirty="0" smtClean="0"/>
              <a:t>purpose</a:t>
            </a:r>
            <a:endParaRPr lang="en-US" sz="1000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6112412" y="1773082"/>
            <a:ext cx="4142936" cy="1819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8149023" y="1627469"/>
            <a:ext cx="380" cy="16839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6116228" y="1768808"/>
            <a:ext cx="380" cy="16839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0254843" y="1785153"/>
            <a:ext cx="380" cy="16839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8150789" y="1778301"/>
            <a:ext cx="380" cy="16839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539708" y="4122039"/>
            <a:ext cx="1039152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AbstractGPU</a:t>
            </a:r>
            <a:r>
              <a:rPr lang="en-US" dirty="0" smtClean="0"/>
              <a:t>: </a:t>
            </a:r>
            <a:r>
              <a:rPr lang="en-US" sz="1400" dirty="0" smtClean="0"/>
              <a:t>GPU compilation, running, loading (method declarations)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CudaGPU</a:t>
            </a:r>
            <a:r>
              <a:rPr lang="en-US" dirty="0" smtClean="0"/>
              <a:t>: </a:t>
            </a:r>
            <a:r>
              <a:rPr lang="en-US" sz="1400" dirty="0" smtClean="0"/>
              <a:t>CUDA implementation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OpenCLGPU</a:t>
            </a:r>
            <a:r>
              <a:rPr lang="en-US" dirty="0" smtClean="0"/>
              <a:t>: </a:t>
            </a:r>
            <a:r>
              <a:rPr lang="en-US" sz="1400" dirty="0" err="1" smtClean="0"/>
              <a:t>OpenCL</a:t>
            </a:r>
            <a:r>
              <a:rPr lang="en-US" sz="1400" dirty="0" smtClean="0"/>
              <a:t> implementation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AbstractInterface</a:t>
            </a:r>
            <a:r>
              <a:rPr lang="en-US" dirty="0" smtClean="0"/>
              <a:t>: </a:t>
            </a:r>
            <a:r>
              <a:rPr lang="en-US" sz="1400" dirty="0" smtClean="0"/>
              <a:t>Access to </a:t>
            </a:r>
            <a:r>
              <a:rPr lang="en-US" sz="1400" dirty="0" smtClean="0"/>
              <a:t>ring data method declarations (used by pass methods)</a:t>
            </a:r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PyInterface</a:t>
            </a:r>
            <a:r>
              <a:rPr lang="en-US" dirty="0"/>
              <a:t> </a:t>
            </a:r>
            <a:r>
              <a:rPr lang="en-US" dirty="0" smtClean="0"/>
              <a:t>: </a:t>
            </a:r>
            <a:r>
              <a:rPr lang="en-US" sz="1400" dirty="0" smtClean="0"/>
              <a:t>Interface to </a:t>
            </a:r>
            <a:r>
              <a:rPr lang="en-US" sz="1400" dirty="0" smtClean="0"/>
              <a:t>python implementation</a:t>
            </a:r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MatlabInterface</a:t>
            </a:r>
            <a:r>
              <a:rPr lang="en-US" dirty="0" smtClean="0"/>
              <a:t> </a:t>
            </a:r>
            <a:r>
              <a:rPr lang="en-US" dirty="0"/>
              <a:t>: </a:t>
            </a:r>
            <a:r>
              <a:rPr lang="en-US" sz="1400" dirty="0" smtClean="0"/>
              <a:t>Interface to </a:t>
            </a:r>
            <a:r>
              <a:rPr lang="en-US" sz="1400" dirty="0" err="1" smtClean="0"/>
              <a:t>Matlab</a:t>
            </a:r>
            <a:r>
              <a:rPr lang="en-US" sz="1400" dirty="0" smtClean="0"/>
              <a:t> </a:t>
            </a:r>
            <a:r>
              <a:rPr lang="en-US" sz="1400" dirty="0"/>
              <a:t>implementation</a:t>
            </a: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10348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1"/>
    </mc:Choice>
    <mc:Fallback xmlns="">
      <p:transition spd="slow" advTm="31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CODE GENERATION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26/07/2013</a:t>
            </a:r>
            <a:endParaRPr kumimoji="0" lang="en-US" sz="72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" b="1" i="0" u="none" strike="noStrike" kern="1200" cap="none" spc="0" normalizeH="0" baseline="0" noProof="0" dirty="0">
                <a:ln>
                  <a:noFill/>
                </a:ln>
                <a:solidFill>
                  <a:srgbClr val="13257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Page </a:t>
            </a:r>
            <a:fld id="{733122C9-A0B9-462F-8757-0847AD287B63}" type="slidenum">
              <a:rPr kumimoji="0" lang="en-US" sz="720" b="1" i="0" u="none" strike="noStrike" kern="1200" cap="none" spc="0" normalizeH="0" baseline="0" noProof="0">
                <a:ln>
                  <a:noFill/>
                </a:ln>
                <a:solidFill>
                  <a:srgbClr val="13257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10972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720" b="1" i="0" u="none" strike="noStrike" kern="1200" cap="none" spc="0" normalizeH="0" baseline="0" noProof="0" dirty="0">
              <a:ln>
                <a:noFill/>
              </a:ln>
              <a:solidFill>
                <a:srgbClr val="132577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l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3257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PyAT</a:t>
            </a:r>
            <a:r>
              <a:rPr kumimoji="0" lang="en-US" sz="720" b="1" i="0" u="none" strike="noStrike" kern="1200" cap="none" spc="0" normalizeH="0" baseline="0" noProof="0" dirty="0" smtClean="0">
                <a:ln>
                  <a:noFill/>
                </a:ln>
                <a:solidFill>
                  <a:srgbClr val="13257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with GPU, 20th June </a:t>
            </a:r>
            <a:r>
              <a:rPr kumimoji="0" lang="en-US" sz="720" b="1" i="0" u="none" strike="noStrike" kern="1200" cap="none" spc="0" normalizeH="0" baseline="0" noProof="0" dirty="0">
                <a:ln>
                  <a:noFill/>
                </a:ln>
                <a:solidFill>
                  <a:srgbClr val="13257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2024, </a:t>
            </a:r>
            <a:r>
              <a:rPr kumimoji="0" lang="en-US" sz="720" b="1" i="0" u="none" strike="noStrike" kern="1200" cap="none" spc="0" normalizeH="0" baseline="0" noProof="0" dirty="0" smtClean="0">
                <a:ln>
                  <a:noFill/>
                </a:ln>
                <a:solidFill>
                  <a:srgbClr val="13257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J.L. Pons</a:t>
            </a:r>
            <a:endParaRPr kumimoji="0" lang="en-US" sz="720" b="1" i="0" u="none" strike="noStrike" kern="1200" cap="none" spc="0" normalizeH="0" baseline="0" noProof="0" dirty="0">
              <a:ln>
                <a:noFill/>
              </a:ln>
              <a:solidFill>
                <a:srgbClr val="132577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9707" y="4774352"/>
            <a:ext cx="73573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Ring 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parsing: 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77.288ms (REPR Loader on EBS)</a:t>
            </a:r>
            <a:endParaRPr lang="en-US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GPU Code 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generation: 0.158ms</a:t>
            </a:r>
          </a:p>
          <a:p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GPU Code 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compilation: 17.279ms</a:t>
            </a:r>
          </a:p>
          <a:p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GPU 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lattice loading: 1.98ms</a:t>
            </a:r>
          </a:p>
        </p:txBody>
      </p:sp>
      <p:sp>
        <p:nvSpPr>
          <p:cNvPr id="10" name="Rectangle 9"/>
          <p:cNvSpPr/>
          <p:nvPr/>
        </p:nvSpPr>
        <p:spPr>
          <a:xfrm>
            <a:off x="453242" y="1832889"/>
            <a:ext cx="1127958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nb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elem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-&gt;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mpole.NumIntSteps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switch(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elem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-&gt;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SubType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case 1:{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 for(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m = 0; m &lt;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nb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; m++) {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p_norm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=PNORM(r6[4]);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fastdrift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(r6,SL*(AT_FLOAT)0.6756035959798289,p_norm);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quadthinkickrad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(r6,elem-&gt;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mpole.PolynomA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[0],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elem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-&gt;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mpole.PolynomB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[0],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elem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-&gt;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mpole.K,SL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*(AT_FLOAT)1.3512071919596578,elem-&gt;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mpole.CRAD,p_norm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p_norm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=PNORM(r6[4]);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fastdrift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(r6,SL*(AT_FLOAT)-0.1756035959798289,p_norm);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quadthinkickrad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(r6,elem-&gt;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mpole.PolynomA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[0],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elem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-&gt;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mpole.PolynomB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[0],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elem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-&gt;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mpole.K,SL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*(AT_FLOAT)-1.7024143839193155,elem-&gt;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mpole.CRAD,p_norm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p_norm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=PNORM(r6[4]);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fastdrift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(r6,SL*(AT_FLOAT)-0.1756035959798289,p_norm);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quadthinkickrad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(r6,elem-&gt;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mpole.PolynomA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[0],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elem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-&gt;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mpole.PolynomB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[0],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elem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-&gt;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mpole.K,SL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*(AT_FLOAT)1.3512071919596578,elem-&gt;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mpole.CRAD,p_norm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p_norm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=PNORM(r6[4]);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fastdrift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(r6,SL*(AT_FLOAT)0.6756035959798289,p_norm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endParaRPr lang="en-US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2024" y="1357744"/>
            <a:ext cx="10391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GPU code for integrator </a:t>
            </a:r>
            <a:r>
              <a:rPr lang="en-US" dirty="0" smtClean="0"/>
              <a:t>loops are automatically </a:t>
            </a:r>
            <a:r>
              <a:rPr lang="en-US" dirty="0" smtClean="0"/>
              <a:t>generated for all possible configurations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3242" y="4194279"/>
            <a:ext cx="10391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Code generation overhead</a:t>
            </a:r>
          </a:p>
        </p:txBody>
      </p:sp>
    </p:spTree>
    <p:extLst>
      <p:ext uri="{BB962C8B-B14F-4D97-AF65-F5344CB8AC3E}">
        <p14:creationId xmlns:p14="http://schemas.microsoft.com/office/powerpoint/2010/main" val="1258603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1"/>
    </mc:Choice>
    <mc:Fallback xmlns="">
      <p:transition spd="slow" advTm="311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SYMPLECTIC INTEGRATOR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26/07/2013</a:t>
            </a:r>
            <a:endParaRPr kumimoji="0" lang="en-US" sz="72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" b="1" i="0" u="none" strike="noStrike" kern="1200" cap="none" spc="0" normalizeH="0" baseline="0" noProof="0" dirty="0">
                <a:ln>
                  <a:noFill/>
                </a:ln>
                <a:solidFill>
                  <a:srgbClr val="13257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Page </a:t>
            </a:r>
            <a:fld id="{733122C9-A0B9-462F-8757-0847AD287B63}" type="slidenum">
              <a:rPr kumimoji="0" lang="en-US" sz="720" b="1" i="0" u="none" strike="noStrike" kern="1200" cap="none" spc="0" normalizeH="0" baseline="0" noProof="0">
                <a:ln>
                  <a:noFill/>
                </a:ln>
                <a:solidFill>
                  <a:srgbClr val="13257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10972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720" b="1" i="0" u="none" strike="noStrike" kern="1200" cap="none" spc="0" normalizeH="0" baseline="0" noProof="0" dirty="0">
              <a:ln>
                <a:noFill/>
              </a:ln>
              <a:solidFill>
                <a:srgbClr val="132577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l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3257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PyAT</a:t>
            </a:r>
            <a:r>
              <a:rPr kumimoji="0" lang="en-US" sz="720" b="1" i="0" u="none" strike="noStrike" kern="1200" cap="none" spc="0" normalizeH="0" baseline="0" noProof="0" dirty="0" smtClean="0">
                <a:ln>
                  <a:noFill/>
                </a:ln>
                <a:solidFill>
                  <a:srgbClr val="13257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with GPU, 20th June </a:t>
            </a:r>
            <a:r>
              <a:rPr kumimoji="0" lang="en-US" sz="720" b="1" i="0" u="none" strike="noStrike" kern="1200" cap="none" spc="0" normalizeH="0" baseline="0" noProof="0" dirty="0">
                <a:ln>
                  <a:noFill/>
                </a:ln>
                <a:solidFill>
                  <a:srgbClr val="13257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2024, </a:t>
            </a:r>
            <a:r>
              <a:rPr kumimoji="0" lang="en-US" sz="720" b="1" i="0" u="none" strike="noStrike" kern="1200" cap="none" spc="0" normalizeH="0" baseline="0" noProof="0" dirty="0" smtClean="0">
                <a:ln>
                  <a:noFill/>
                </a:ln>
                <a:solidFill>
                  <a:srgbClr val="13257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J.L. Pons</a:t>
            </a:r>
            <a:endParaRPr kumimoji="0" lang="en-US" sz="720" b="1" i="0" u="none" strike="noStrike" kern="1200" cap="none" spc="0" normalizeH="0" baseline="0" noProof="0" dirty="0">
              <a:ln>
                <a:noFill/>
              </a:ln>
              <a:solidFill>
                <a:srgbClr val="132577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32024" y="1357744"/>
            <a:ext cx="10391521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Symplectic</a:t>
            </a:r>
            <a:r>
              <a:rPr lang="en-US" dirty="0" smtClean="0"/>
              <a:t> integrator loops are automatically generated (6 integrator types supported)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r>
              <a:rPr lang="en-US" sz="1200" dirty="0" smtClean="0"/>
              <a:t>	</a:t>
            </a:r>
            <a:r>
              <a:rPr lang="en-US" sz="1200" dirty="0" smtClean="0"/>
              <a:t>1 Euler </a:t>
            </a:r>
            <a:r>
              <a:rPr lang="en-US" sz="1200" dirty="0" smtClean="0"/>
              <a:t>1st</a:t>
            </a:r>
            <a:endParaRPr lang="en-US" sz="1200" dirty="0"/>
          </a:p>
          <a:p>
            <a:r>
              <a:rPr lang="en-US" sz="1200" dirty="0" smtClean="0"/>
              <a:t>	</a:t>
            </a:r>
            <a:r>
              <a:rPr lang="en-US" sz="1200" dirty="0" smtClean="0"/>
              <a:t>2 Optimal </a:t>
            </a:r>
            <a:r>
              <a:rPr lang="en-US" sz="1200" dirty="0"/>
              <a:t>2nd order from "The Accuracy of </a:t>
            </a:r>
            <a:r>
              <a:rPr lang="en-US" sz="1200" dirty="0" err="1"/>
              <a:t>Symplectic</a:t>
            </a:r>
            <a:r>
              <a:rPr lang="en-US" sz="1200" dirty="0"/>
              <a:t> Integrators", R. </a:t>
            </a:r>
            <a:r>
              <a:rPr lang="en-US" sz="1200" dirty="0" err="1"/>
              <a:t>Mclachlan</a:t>
            </a:r>
            <a:r>
              <a:rPr lang="en-US" sz="1200" dirty="0"/>
              <a:t> P </a:t>
            </a:r>
            <a:r>
              <a:rPr lang="en-US" sz="1200" dirty="0" err="1"/>
              <a:t>Atela</a:t>
            </a:r>
            <a:r>
              <a:rPr lang="en-US" sz="1200" dirty="0"/>
              <a:t>, 1991</a:t>
            </a:r>
          </a:p>
          <a:p>
            <a:r>
              <a:rPr lang="en-US" sz="1200" dirty="0" smtClean="0"/>
              <a:t>	</a:t>
            </a:r>
            <a:r>
              <a:rPr lang="en-US" sz="1200" dirty="0" smtClean="0"/>
              <a:t>3 Ruth </a:t>
            </a:r>
            <a:r>
              <a:rPr lang="en-US" sz="1200" dirty="0" smtClean="0"/>
              <a:t>3rd</a:t>
            </a:r>
            <a:endParaRPr lang="en-US" sz="1200" dirty="0"/>
          </a:p>
          <a:p>
            <a:r>
              <a:rPr lang="en-US" sz="1200" dirty="0" smtClean="0"/>
              <a:t>	</a:t>
            </a:r>
            <a:r>
              <a:rPr lang="en-US" sz="1200" dirty="0" smtClean="0"/>
              <a:t>4 </a:t>
            </a:r>
            <a:r>
              <a:rPr lang="en-US" sz="1200" dirty="0" smtClean="0">
                <a:solidFill>
                  <a:schemeClr val="accent5">
                    <a:lumMod val="75000"/>
                  </a:schemeClr>
                </a:solidFill>
              </a:rPr>
              <a:t>Forest/Ruth </a:t>
            </a:r>
            <a:r>
              <a:rPr lang="en-US" sz="1200" dirty="0" smtClean="0">
                <a:solidFill>
                  <a:schemeClr val="accent5">
                    <a:lumMod val="75000"/>
                  </a:schemeClr>
                </a:solidFill>
              </a:rPr>
              <a:t>4th</a:t>
            </a:r>
            <a:endParaRPr lang="en-US" sz="12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1200" dirty="0" smtClean="0"/>
              <a:t>	</a:t>
            </a:r>
            <a:r>
              <a:rPr lang="en-US" sz="1200" dirty="0" smtClean="0"/>
              <a:t>5 Optimal </a:t>
            </a:r>
            <a:r>
              <a:rPr lang="en-US" sz="1200" dirty="0"/>
              <a:t>4th order from "The Accuracy of </a:t>
            </a:r>
            <a:r>
              <a:rPr lang="en-US" sz="1200" dirty="0" err="1"/>
              <a:t>Symplectic</a:t>
            </a:r>
            <a:r>
              <a:rPr lang="en-US" sz="1200" dirty="0"/>
              <a:t> Integrators", R. </a:t>
            </a:r>
            <a:r>
              <a:rPr lang="en-US" sz="1200" dirty="0" err="1"/>
              <a:t>Mclachlan</a:t>
            </a:r>
            <a:r>
              <a:rPr lang="en-US" sz="1200" dirty="0"/>
              <a:t> P </a:t>
            </a:r>
            <a:r>
              <a:rPr lang="en-US" sz="1200" dirty="0" err="1"/>
              <a:t>Atela</a:t>
            </a:r>
            <a:r>
              <a:rPr lang="en-US" sz="1200" dirty="0"/>
              <a:t>, 1991</a:t>
            </a:r>
          </a:p>
          <a:p>
            <a:r>
              <a:rPr lang="en-US" sz="1200" dirty="0" smtClean="0"/>
              <a:t>	</a:t>
            </a:r>
            <a:r>
              <a:rPr lang="en-US" sz="1200" dirty="0" smtClean="0"/>
              <a:t>6 H</a:t>
            </a:r>
            <a:r>
              <a:rPr lang="en-US" sz="1200" dirty="0"/>
              <a:t>. </a:t>
            </a:r>
            <a:r>
              <a:rPr lang="en-US" sz="1200" dirty="0" smtClean="0"/>
              <a:t>Yoshida 6th, </a:t>
            </a:r>
            <a:r>
              <a:rPr lang="en-US" sz="1200" dirty="0"/>
              <a:t>"Construction of higher order </a:t>
            </a:r>
            <a:r>
              <a:rPr lang="en-US" sz="1200" dirty="0" err="1"/>
              <a:t>symplectic</a:t>
            </a:r>
            <a:r>
              <a:rPr lang="en-US" sz="1200" dirty="0"/>
              <a:t> integrators", </a:t>
            </a:r>
            <a:r>
              <a:rPr lang="en-US" sz="1200" dirty="0" smtClean="0"/>
              <a:t>1990</a:t>
            </a:r>
            <a:endParaRPr lang="en-US" sz="1200" dirty="0" smtClean="0"/>
          </a:p>
          <a:p>
            <a:endParaRPr lang="en-US" sz="1400" dirty="0"/>
          </a:p>
          <a:p>
            <a:pPr lvl="1"/>
            <a:r>
              <a:rPr lang="en-US" sz="1000" dirty="0" err="1" smtClean="0"/>
              <a:t>Symplecticity</a:t>
            </a:r>
            <a:r>
              <a:rPr lang="en-US" sz="1000" dirty="0" smtClean="0"/>
              <a:t> check (6D tracking, </a:t>
            </a:r>
            <a:r>
              <a:rPr lang="en-US" sz="1000" dirty="0"/>
              <a:t>misalignment of 5 </a:t>
            </a:r>
            <a:r>
              <a:rPr lang="en-US" sz="1000" dirty="0" smtClean="0"/>
              <a:t>microns RMS, EBS lattice)</a:t>
            </a:r>
            <a:endParaRPr lang="en-US" sz="1000" dirty="0"/>
          </a:p>
          <a:p>
            <a:pPr lvl="1"/>
            <a:endParaRPr lang="en-US" sz="1000" dirty="0"/>
          </a:p>
          <a:p>
            <a:pPr lvl="1"/>
            <a:r>
              <a:rPr lang="en-US" sz="1000" dirty="0" smtClean="0"/>
              <a:t>	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J6 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jmat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(3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			</a:t>
            </a:r>
            <a:r>
              <a:rPr lang="en-US" sz="1000" dirty="0" smtClean="0">
                <a:solidFill>
                  <a:schemeClr val="accent5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block matrix, from </a:t>
            </a:r>
            <a:r>
              <a:rPr lang="en-US" sz="1000" dirty="0" err="1">
                <a:solidFill>
                  <a:schemeClr val="accent5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at.physics.amat</a:t>
            </a:r>
            <a:r>
              <a:rPr lang="en-US" sz="1000" dirty="0">
                <a:solidFill>
                  <a:schemeClr val="accent5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import </a:t>
            </a:r>
            <a:r>
              <a:rPr lang="en-US" sz="1000" dirty="0" err="1">
                <a:solidFill>
                  <a:schemeClr val="accent5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jmat</a:t>
            </a:r>
            <a:r>
              <a:rPr lang="en-US" sz="1000" dirty="0">
                <a:solidFill>
                  <a:schemeClr val="accent5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sz="1000" dirty="0">
                <a:solidFill>
                  <a:schemeClr val="accent5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000" dirty="0" smtClean="0">
                <a:solidFill>
                  <a:schemeClr val="accent5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M66 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= ring.find_m66()[0]</a:t>
            </a:r>
            <a:b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VS 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= (M66.T.dot(J6).dot(M66) - J6).flatten()**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RMS66 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np.sqrt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np.sum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(VS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))		</a:t>
            </a:r>
            <a:r>
              <a:rPr lang="en-US" sz="1000" dirty="0" smtClean="0">
                <a:solidFill>
                  <a:schemeClr val="accent5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</a:t>
            </a:r>
            <a:r>
              <a:rPr lang="en-US" sz="1000" dirty="0">
                <a:solidFill>
                  <a:schemeClr val="accent5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should be 0 when 100% </a:t>
            </a:r>
            <a:r>
              <a:rPr lang="en-US" sz="1000" dirty="0" err="1" smtClean="0">
                <a:solidFill>
                  <a:schemeClr val="accent5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symplectic</a:t>
            </a:r>
            <a:endParaRPr lang="en-US" sz="1000" dirty="0" smtClean="0">
              <a:solidFill>
                <a:schemeClr val="accent5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39708" y="5924588"/>
            <a:ext cx="10391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Polynomial are optimized for basic type </a:t>
            </a:r>
            <a:r>
              <a:rPr lang="en-US" sz="1400" dirty="0" smtClean="0"/>
              <a:t>(</a:t>
            </a:r>
            <a:r>
              <a:rPr lang="en-US" sz="1400" dirty="0" err="1" smtClean="0"/>
              <a:t>KickAngle</a:t>
            </a:r>
            <a:r>
              <a:rPr lang="en-US" sz="1400" dirty="0" smtClean="0"/>
              <a:t>, Quad, DQ, </a:t>
            </a:r>
            <a:r>
              <a:rPr lang="en-US" sz="1400" dirty="0" err="1" smtClean="0"/>
              <a:t>Sextu</a:t>
            </a:r>
            <a:r>
              <a:rPr lang="en-US" sz="1400" dirty="0" smtClean="0"/>
              <a:t>, </a:t>
            </a:r>
            <a:r>
              <a:rPr lang="en-US" sz="1400" dirty="0" err="1" smtClean="0"/>
              <a:t>Octu</a:t>
            </a:r>
            <a:r>
              <a:rPr lang="en-US" sz="1400" dirty="0" smtClean="0"/>
              <a:t>)</a:t>
            </a:r>
          </a:p>
        </p:txBody>
      </p:sp>
      <p:sp>
        <p:nvSpPr>
          <p:cNvPr id="3" name="Rectangle 2"/>
          <p:cNvSpPr/>
          <p:nvPr/>
        </p:nvSpPr>
        <p:spPr>
          <a:xfrm>
            <a:off x="989195" y="4426638"/>
            <a:ext cx="458992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err="1" smtClean="0">
                <a:latin typeface="+mj-lt"/>
                <a:cs typeface="Courier New" panose="02070309020205020404" pitchFamily="49" charset="0"/>
              </a:rPr>
              <a:t>RFCavity</a:t>
            </a:r>
            <a:r>
              <a:rPr lang="en-US" sz="1000" dirty="0" smtClean="0">
                <a:latin typeface="+mj-lt"/>
                <a:cs typeface="Courier New" panose="02070309020205020404" pitchFamily="49" charset="0"/>
              </a:rPr>
              <a:t> OFF, Radiation OFF, SL is the slice length</a:t>
            </a:r>
          </a:p>
          <a:p>
            <a:endParaRPr lang="en-US" sz="10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CPU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(SL=0.010) 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RMS66=3.020310206081857e-09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GPU(SL=0.010,$Eul_{1st}) RMS66=1.7971693218050667e-09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GPU(SL=0.010,$McL_{2nd}) RMS66=3.5984645974252943e-09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GPU(SL=0.010,$Rut_{3rd}) RMS66=1.6426534063683773e-09</a:t>
            </a:r>
          </a:p>
          <a:p>
            <a:r>
              <a:rPr lang="en-US" sz="1000" dirty="0">
                <a:solidFill>
                  <a:schemeClr val="accent5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GPU(SL=0.010,$F/R_{4th}) RMS66=5.136143080445193e-09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GPU(SL=0.010,$McL_{4th}) RMS66=3.857426258406334e-09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GPU(SL=0.010,$Yos_{6th}) RMS66=5.755868260401188e-09</a:t>
            </a:r>
          </a:p>
        </p:txBody>
      </p:sp>
      <p:sp>
        <p:nvSpPr>
          <p:cNvPr id="7" name="Rectangle 6"/>
          <p:cNvSpPr/>
          <p:nvPr/>
        </p:nvSpPr>
        <p:spPr>
          <a:xfrm>
            <a:off x="6032951" y="4446464"/>
            <a:ext cx="41980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latin typeface="+mj-lt"/>
                <a:cs typeface="Courier New" panose="02070309020205020404" pitchFamily="49" charset="0"/>
              </a:rPr>
              <a:t>With Radiation ON, the impact of the damping is </a:t>
            </a:r>
            <a:r>
              <a:rPr lang="en-US" sz="1000" dirty="0" smtClean="0">
                <a:latin typeface="+mj-lt"/>
                <a:cs typeface="Courier New" panose="02070309020205020404" pitchFamily="49" charset="0"/>
              </a:rPr>
              <a:t>clearly visible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CPU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(SL=0.010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) RMS66=0.013576939942364072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GPU(SL=0.010,$Eul_{1st}) RMS66=0.012741108407377816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GPU(SL=0.010,$McL_{2nd}) RMS66=0.013472996199817283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GPU(SL=0.010,$Rut_{3rd}) RMS66=0.013577271012208037</a:t>
            </a:r>
          </a:p>
          <a:p>
            <a:r>
              <a:rPr lang="en-US" sz="1000" dirty="0">
                <a:solidFill>
                  <a:schemeClr val="accent5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GPU(SL=0.010,$F/R_{4th}) RMS66=0.013576940544098255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GPU(SL=0.010,$McL_{4th}) RMS66=0.013577264165442464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GPU(SL=0.010,$Yos_{6th}) 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RMS66=0.013576865317977516</a:t>
            </a:r>
            <a:endParaRPr lang="en-US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4832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1"/>
    </mc:Choice>
    <mc:Fallback xmlns="">
      <p:transition spd="slow" advTm="311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SYMPLECTIC INTEGRATOR / </a:t>
            </a:r>
            <a:r>
              <a:rPr lang="en-GB" dirty="0" smtClean="0"/>
              <a:t>ACCURACY / PERFORMANCE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26/07/2013</a:t>
            </a:r>
            <a:endParaRPr kumimoji="0" lang="en-US" sz="72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" b="1" i="0" u="none" strike="noStrike" kern="1200" cap="none" spc="0" normalizeH="0" baseline="0" noProof="0" dirty="0">
                <a:ln>
                  <a:noFill/>
                </a:ln>
                <a:solidFill>
                  <a:srgbClr val="13257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Page </a:t>
            </a:r>
            <a:fld id="{733122C9-A0B9-462F-8757-0847AD287B63}" type="slidenum">
              <a:rPr kumimoji="0" lang="en-US" sz="720" b="1" i="0" u="none" strike="noStrike" kern="1200" cap="none" spc="0" normalizeH="0" baseline="0" noProof="0">
                <a:ln>
                  <a:noFill/>
                </a:ln>
                <a:solidFill>
                  <a:srgbClr val="13257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10972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720" b="1" i="0" u="none" strike="noStrike" kern="1200" cap="none" spc="0" normalizeH="0" baseline="0" noProof="0" dirty="0">
              <a:ln>
                <a:noFill/>
              </a:ln>
              <a:solidFill>
                <a:srgbClr val="132577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l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3257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PyAT</a:t>
            </a:r>
            <a:r>
              <a:rPr kumimoji="0" lang="en-US" sz="720" b="1" i="0" u="none" strike="noStrike" kern="1200" cap="none" spc="0" normalizeH="0" baseline="0" noProof="0" dirty="0" smtClean="0">
                <a:ln>
                  <a:noFill/>
                </a:ln>
                <a:solidFill>
                  <a:srgbClr val="13257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with GPU, 20th June </a:t>
            </a:r>
            <a:r>
              <a:rPr kumimoji="0" lang="en-US" sz="720" b="1" i="0" u="none" strike="noStrike" kern="1200" cap="none" spc="0" normalizeH="0" baseline="0" noProof="0" dirty="0">
                <a:ln>
                  <a:noFill/>
                </a:ln>
                <a:solidFill>
                  <a:srgbClr val="13257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2024, </a:t>
            </a:r>
            <a:r>
              <a:rPr kumimoji="0" lang="en-US" sz="720" b="1" i="0" u="none" strike="noStrike" kern="1200" cap="none" spc="0" normalizeH="0" baseline="0" noProof="0" dirty="0" smtClean="0">
                <a:ln>
                  <a:noFill/>
                </a:ln>
                <a:solidFill>
                  <a:srgbClr val="13257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J.L. Pons</a:t>
            </a:r>
            <a:endParaRPr kumimoji="0" lang="en-US" sz="720" b="1" i="0" u="none" strike="noStrike" kern="1200" cap="none" spc="0" normalizeH="0" baseline="0" noProof="0" dirty="0">
              <a:ln>
                <a:noFill/>
              </a:ln>
              <a:solidFill>
                <a:srgbClr val="132577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2023" y="918355"/>
            <a:ext cx="26980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FMA (EBS 1024 </a:t>
            </a:r>
            <a:r>
              <a:rPr lang="en-US" sz="1600" dirty="0" smtClean="0"/>
              <a:t>turns)</a:t>
            </a:r>
            <a:br>
              <a:rPr lang="en-US" sz="1600" dirty="0" smtClean="0"/>
            </a:br>
            <a:r>
              <a:rPr lang="en-US" sz="1200" dirty="0" smtClean="0"/>
              <a:t>SL </a:t>
            </a:r>
            <a:r>
              <a:rPr lang="en-US" sz="1200" dirty="0" smtClean="0"/>
              <a:t>= slice length</a:t>
            </a:r>
          </a:p>
        </p:txBody>
      </p:sp>
      <p:sp>
        <p:nvSpPr>
          <p:cNvPr id="10" name="Rectangle 9"/>
          <p:cNvSpPr/>
          <p:nvPr/>
        </p:nvSpPr>
        <p:spPr>
          <a:xfrm>
            <a:off x="663018" y="2595001"/>
            <a:ext cx="262645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/>
              <a:t>Standard </a:t>
            </a:r>
            <a:r>
              <a:rPr lang="en-US" sz="1000" b="1" dirty="0" err="1" smtClean="0"/>
              <a:t>passMethod</a:t>
            </a:r>
            <a:endParaRPr lang="en-US" sz="1000" b="1" dirty="0" smtClean="0"/>
          </a:p>
          <a:p>
            <a:r>
              <a:rPr lang="en-US" sz="1000" dirty="0" smtClean="0"/>
              <a:t>CPU </a:t>
            </a:r>
            <a:r>
              <a:rPr lang="en-US" sz="1000" dirty="0" smtClean="0"/>
              <a:t>14 cores (</a:t>
            </a:r>
            <a:r>
              <a:rPr lang="en-US" sz="1000" dirty="0" smtClean="0"/>
              <a:t>Xeon@4.1GHz</a:t>
            </a:r>
            <a:r>
              <a:rPr lang="en-US" sz="1000" dirty="0" smtClean="0"/>
              <a:t>) </a:t>
            </a:r>
            <a:r>
              <a:rPr lang="en-US" sz="1000" b="1" dirty="0" smtClean="0"/>
              <a:t>199.4 sec</a:t>
            </a:r>
            <a:endParaRPr lang="en-US" sz="1000" dirty="0"/>
          </a:p>
          <a:p>
            <a:r>
              <a:rPr lang="en-US" sz="1000" dirty="0"/>
              <a:t>GPU (RTX A4500) </a:t>
            </a:r>
            <a:r>
              <a:rPr lang="en-US" sz="1000" b="1" dirty="0" smtClean="0"/>
              <a:t>36.4 sec</a:t>
            </a:r>
          </a:p>
          <a:p>
            <a:r>
              <a:rPr lang="en-US" sz="1000" b="1" dirty="0" smtClean="0"/>
              <a:t>GPU/Single CPU: </a:t>
            </a:r>
            <a:r>
              <a:rPr lang="en-US" sz="1000" b="1" dirty="0" smtClean="0">
                <a:solidFill>
                  <a:schemeClr val="accent5">
                    <a:lumMod val="75000"/>
                  </a:schemeClr>
                </a:solidFill>
              </a:rPr>
              <a:t>77.5</a:t>
            </a:r>
            <a:endParaRPr lang="en-US" sz="1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5711" y="863323"/>
            <a:ext cx="7584975" cy="5620026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668956" y="3287104"/>
            <a:ext cx="26205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/>
              <a:t>Exact </a:t>
            </a:r>
            <a:r>
              <a:rPr lang="en-US" sz="1000" b="1" dirty="0" err="1" smtClean="0"/>
              <a:t>passMethod</a:t>
            </a:r>
            <a:r>
              <a:rPr lang="en-US" sz="1000" dirty="0" smtClean="0"/>
              <a:t/>
            </a:r>
            <a:br>
              <a:rPr lang="en-US" sz="1000" dirty="0" smtClean="0"/>
            </a:br>
            <a:r>
              <a:rPr lang="en-US" sz="1000" dirty="0" smtClean="0"/>
              <a:t>CPU </a:t>
            </a:r>
            <a:r>
              <a:rPr lang="en-US" sz="1000" dirty="0" smtClean="0"/>
              <a:t>14 cores (</a:t>
            </a:r>
            <a:r>
              <a:rPr lang="en-US" sz="1000" dirty="0" smtClean="0"/>
              <a:t>Xeon@4.1GHz</a:t>
            </a:r>
            <a:r>
              <a:rPr lang="en-US" sz="1000" dirty="0" smtClean="0"/>
              <a:t>) </a:t>
            </a:r>
            <a:r>
              <a:rPr lang="en-US" sz="1000" b="1" dirty="0" smtClean="0"/>
              <a:t>265.1 sec</a:t>
            </a:r>
            <a:endParaRPr lang="en-US" sz="1000" dirty="0"/>
          </a:p>
          <a:p>
            <a:r>
              <a:rPr lang="en-US" sz="1000" dirty="0"/>
              <a:t>GPU (RTX A4500) </a:t>
            </a:r>
            <a:r>
              <a:rPr lang="en-US" sz="1000" b="1" dirty="0" smtClean="0"/>
              <a:t>46.6 sec</a:t>
            </a:r>
          </a:p>
          <a:p>
            <a:r>
              <a:rPr lang="en-US" sz="1000" b="1" dirty="0" smtClean="0"/>
              <a:t>GPU/Single </a:t>
            </a:r>
            <a:r>
              <a:rPr lang="en-US" sz="1000" b="1" dirty="0"/>
              <a:t>CPU: </a:t>
            </a:r>
            <a:r>
              <a:rPr lang="en-US" sz="1000" b="1" dirty="0" smtClean="0">
                <a:solidFill>
                  <a:schemeClr val="accent5">
                    <a:lumMod val="75000"/>
                  </a:schemeClr>
                </a:solidFill>
              </a:rPr>
              <a:t>79.6</a:t>
            </a:r>
            <a:endParaRPr lang="en-US" sz="1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931237" y="763676"/>
            <a:ext cx="8594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Kick/Drift </a:t>
            </a:r>
            <a:endParaRPr lang="en-US" sz="1000" dirty="0" smtClean="0"/>
          </a:p>
          <a:p>
            <a:pPr algn="ctr"/>
            <a:r>
              <a:rPr lang="en-US" sz="1000" dirty="0" smtClean="0"/>
              <a:t>per </a:t>
            </a:r>
            <a:r>
              <a:rPr lang="en-US" sz="1000" dirty="0" smtClean="0"/>
              <a:t>slice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1122795" y="1135275"/>
            <a:ext cx="4540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1 / 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1122795" y="2039371"/>
            <a:ext cx="4540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2</a:t>
            </a:r>
            <a:r>
              <a:rPr lang="en-US" sz="1000" dirty="0" smtClean="0"/>
              <a:t> / 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1122795" y="2942553"/>
            <a:ext cx="4540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3 / 3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1122795" y="3827302"/>
            <a:ext cx="4540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3 / 4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1122795" y="4762074"/>
            <a:ext cx="4540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4</a:t>
            </a:r>
            <a:r>
              <a:rPr lang="en-US" sz="1000" dirty="0" smtClean="0"/>
              <a:t> / 4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1122795" y="5659706"/>
            <a:ext cx="4540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7 / 8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955" y="3951225"/>
            <a:ext cx="2572514" cy="237054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838831" y="6200656"/>
            <a:ext cx="24506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EBS DA GPU/CPU (10.000 turns) F/R</a:t>
            </a:r>
            <a:r>
              <a:rPr lang="en-US" sz="1000" baseline="-25000" dirty="0" smtClean="0"/>
              <a:t>4th</a:t>
            </a:r>
            <a:endParaRPr lang="en-US" sz="1000" baseline="-25000" dirty="0" smtClean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706" y="1396101"/>
            <a:ext cx="2724132" cy="122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411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1"/>
    </mc:Choice>
    <mc:Fallback xmlns="">
      <p:transition spd="slow" advTm="311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SYMPLECTIC INTEGRATOR / ACCURACY / PERFORMANCE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26/07/2013</a:t>
            </a:r>
            <a:endParaRPr kumimoji="0" lang="en-US" sz="72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" b="1" i="0" u="none" strike="noStrike" kern="1200" cap="none" spc="0" normalizeH="0" baseline="0" noProof="0" dirty="0">
                <a:ln>
                  <a:noFill/>
                </a:ln>
                <a:solidFill>
                  <a:srgbClr val="13257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Page </a:t>
            </a:r>
            <a:fld id="{733122C9-A0B9-462F-8757-0847AD287B63}" type="slidenum">
              <a:rPr kumimoji="0" lang="en-US" sz="720" b="1" i="0" u="none" strike="noStrike" kern="1200" cap="none" spc="0" normalizeH="0" baseline="0" noProof="0">
                <a:ln>
                  <a:noFill/>
                </a:ln>
                <a:solidFill>
                  <a:srgbClr val="13257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10972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720" b="1" i="0" u="none" strike="noStrike" kern="1200" cap="none" spc="0" normalizeH="0" baseline="0" noProof="0" dirty="0">
              <a:ln>
                <a:noFill/>
              </a:ln>
              <a:solidFill>
                <a:srgbClr val="132577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l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3257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PyAT</a:t>
            </a:r>
            <a:r>
              <a:rPr kumimoji="0" lang="en-US" sz="720" b="1" i="0" u="none" strike="noStrike" kern="1200" cap="none" spc="0" normalizeH="0" baseline="0" noProof="0" dirty="0" smtClean="0">
                <a:ln>
                  <a:noFill/>
                </a:ln>
                <a:solidFill>
                  <a:srgbClr val="13257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with GPU, 20th June </a:t>
            </a:r>
            <a:r>
              <a:rPr kumimoji="0" lang="en-US" sz="720" b="1" i="0" u="none" strike="noStrike" kern="1200" cap="none" spc="0" normalizeH="0" baseline="0" noProof="0" dirty="0">
                <a:ln>
                  <a:noFill/>
                </a:ln>
                <a:solidFill>
                  <a:srgbClr val="13257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2024, </a:t>
            </a:r>
            <a:r>
              <a:rPr kumimoji="0" lang="en-US" sz="720" b="1" i="0" u="none" strike="noStrike" kern="1200" cap="none" spc="0" normalizeH="0" baseline="0" noProof="0" dirty="0" smtClean="0">
                <a:ln>
                  <a:noFill/>
                </a:ln>
                <a:solidFill>
                  <a:srgbClr val="13257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J.L. Pons</a:t>
            </a:r>
            <a:endParaRPr kumimoji="0" lang="en-US" sz="720" b="1" i="0" u="none" strike="noStrike" kern="1200" cap="none" spc="0" normalizeH="0" baseline="0" noProof="0" dirty="0">
              <a:ln>
                <a:noFill/>
              </a:ln>
              <a:solidFill>
                <a:srgbClr val="132577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4" name="Picture 1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62" y="1699983"/>
            <a:ext cx="4473052" cy="36795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 descr="imag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505" y="1735608"/>
            <a:ext cx="4619625" cy="367665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extBox 17"/>
          <p:cNvSpPr txBox="1"/>
          <p:nvPr/>
        </p:nvSpPr>
        <p:spPr>
          <a:xfrm>
            <a:off x="2343013" y="5649315"/>
            <a:ext cx="958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CPU</a:t>
            </a:r>
            <a:endParaRPr lang="en-US" sz="1200" dirty="0" smtClean="0"/>
          </a:p>
        </p:txBody>
      </p:sp>
      <p:sp>
        <p:nvSpPr>
          <p:cNvPr id="19" name="TextBox 18"/>
          <p:cNvSpPr txBox="1"/>
          <p:nvPr/>
        </p:nvSpPr>
        <p:spPr>
          <a:xfrm>
            <a:off x="8290571" y="5641670"/>
            <a:ext cx="958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</a:t>
            </a:r>
            <a:r>
              <a:rPr lang="en-US" dirty="0" smtClean="0"/>
              <a:t>PU</a:t>
            </a:r>
            <a:endParaRPr lang="en-US" sz="1200" dirty="0" smtClean="0"/>
          </a:p>
        </p:txBody>
      </p:sp>
      <p:sp>
        <p:nvSpPr>
          <p:cNvPr id="21" name="TextBox 20"/>
          <p:cNvSpPr txBox="1"/>
          <p:nvPr/>
        </p:nvSpPr>
        <p:spPr>
          <a:xfrm>
            <a:off x="532024" y="1250864"/>
            <a:ext cx="10391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FMA in tune space using</a:t>
            </a:r>
            <a:r>
              <a:rPr lang="en-US" dirty="0" smtClean="0"/>
              <a:t> F/R</a:t>
            </a:r>
            <a:r>
              <a:rPr lang="en-US" baseline="-25000" dirty="0" smtClean="0"/>
              <a:t>4th</a:t>
            </a:r>
            <a:endParaRPr lang="en-US" dirty="0" smtClean="0"/>
          </a:p>
        </p:txBody>
      </p:sp>
      <p:sp>
        <p:nvSpPr>
          <p:cNvPr id="7" name="Rectangle 6"/>
          <p:cNvSpPr/>
          <p:nvPr/>
        </p:nvSpPr>
        <p:spPr>
          <a:xfrm>
            <a:off x="6437048" y="5951993"/>
            <a:ext cx="45529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fitting of the killing </a:t>
            </a: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resonance lines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good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251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1"/>
    </mc:Choice>
    <mc:Fallback xmlns="">
      <p:transition spd="slow" advTm="311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PRICE </a:t>
            </a:r>
            <a:r>
              <a:rPr lang="en-GB" dirty="0" smtClean="0"/>
              <a:t>/ PERFORMANCE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26/07/2013</a:t>
            </a:r>
            <a:endParaRPr kumimoji="0" lang="en-US" sz="72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" b="1" i="0" u="none" strike="noStrike" kern="1200" cap="none" spc="0" normalizeH="0" baseline="0" noProof="0" dirty="0">
                <a:ln>
                  <a:noFill/>
                </a:ln>
                <a:solidFill>
                  <a:srgbClr val="13257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Page </a:t>
            </a:r>
            <a:fld id="{733122C9-A0B9-462F-8757-0847AD287B63}" type="slidenum">
              <a:rPr kumimoji="0" lang="en-US" sz="720" b="1" i="0" u="none" strike="noStrike" kern="1200" cap="none" spc="0" normalizeH="0" baseline="0" noProof="0">
                <a:ln>
                  <a:noFill/>
                </a:ln>
                <a:solidFill>
                  <a:srgbClr val="13257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10972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720" b="1" i="0" u="none" strike="noStrike" kern="1200" cap="none" spc="0" normalizeH="0" baseline="0" noProof="0" dirty="0">
              <a:ln>
                <a:noFill/>
              </a:ln>
              <a:solidFill>
                <a:srgbClr val="132577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l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3257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PyAT</a:t>
            </a:r>
            <a:r>
              <a:rPr kumimoji="0" lang="en-US" sz="720" b="1" i="0" u="none" strike="noStrike" kern="1200" cap="none" spc="0" normalizeH="0" baseline="0" noProof="0" dirty="0" smtClean="0">
                <a:ln>
                  <a:noFill/>
                </a:ln>
                <a:solidFill>
                  <a:srgbClr val="13257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with GPU, 20th June </a:t>
            </a:r>
            <a:r>
              <a:rPr kumimoji="0" lang="en-US" sz="720" b="1" i="0" u="none" strike="noStrike" kern="1200" cap="none" spc="0" normalizeH="0" baseline="0" noProof="0" dirty="0">
                <a:ln>
                  <a:noFill/>
                </a:ln>
                <a:solidFill>
                  <a:srgbClr val="13257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2024, </a:t>
            </a:r>
            <a:r>
              <a:rPr kumimoji="0" lang="en-US" sz="720" b="1" i="0" u="none" strike="noStrike" kern="1200" cap="none" spc="0" normalizeH="0" baseline="0" noProof="0" dirty="0" smtClean="0">
                <a:ln>
                  <a:noFill/>
                </a:ln>
                <a:solidFill>
                  <a:srgbClr val="13257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J.L. Pons</a:t>
            </a:r>
            <a:endParaRPr kumimoji="0" lang="en-US" sz="720" b="1" i="0" u="none" strike="noStrike" kern="1200" cap="none" spc="0" normalizeH="0" baseline="0" noProof="0" dirty="0">
              <a:ln>
                <a:noFill/>
              </a:ln>
              <a:solidFill>
                <a:srgbClr val="132577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2234" y="1040111"/>
            <a:ext cx="111224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1 x </a:t>
            </a:r>
            <a:r>
              <a:rPr lang="en-US" sz="1600" b="1" dirty="0" smtClean="0"/>
              <a:t>RTX A4500</a:t>
            </a:r>
            <a:r>
              <a:rPr lang="en-US" sz="1600" dirty="0" smtClean="0"/>
              <a:t> </a:t>
            </a:r>
            <a:r>
              <a:rPr lang="en-US" sz="1600" dirty="0" smtClean="0"/>
              <a:t>≈ </a:t>
            </a:r>
            <a:r>
              <a:rPr lang="en-US" sz="1600" dirty="0" smtClean="0"/>
              <a:t>~90 x </a:t>
            </a:r>
            <a:r>
              <a:rPr lang="en-US" sz="1600" dirty="0" smtClean="0"/>
              <a:t>CPU@4.1GHz  </a:t>
            </a:r>
            <a:r>
              <a:rPr lang="en-US" sz="1000" dirty="0" smtClean="0"/>
              <a:t>(no </a:t>
            </a:r>
            <a:r>
              <a:rPr lang="en-US" sz="1000" dirty="0" smtClean="0"/>
              <a:t>loss particle, ~1MB lattice </a:t>
            </a:r>
            <a:r>
              <a:rPr lang="en-US" sz="1000" dirty="0" smtClean="0"/>
              <a:t>of ~3300 elements, </a:t>
            </a:r>
            <a:r>
              <a:rPr lang="en-US" sz="1000" dirty="0" smtClean="0"/>
              <a:t>GPU at 100</a:t>
            </a:r>
            <a:r>
              <a:rPr lang="en-US" sz="1000" dirty="0" smtClean="0"/>
              <a:t>%)</a:t>
            </a:r>
            <a:endParaRPr lang="en-US" sz="1000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668" y="1616323"/>
            <a:ext cx="2018522" cy="448904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590756" y="4664189"/>
            <a:ext cx="3994075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./</a:t>
            </a:r>
            <a:r>
              <a:rPr lang="en-US" sz="800" b="1" dirty="0" err="1">
                <a:solidFill>
                  <a:schemeClr val="accent5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clpeak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--compute-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sp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--</a:t>
            </a:r>
            <a:r>
              <a:rPr lang="en-US" sz="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compute-</a:t>
            </a:r>
            <a:r>
              <a:rPr lang="en-US" sz="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dp</a:t>
            </a:r>
            <a:endParaRPr lang="en-U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en-U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Platform: NVIDIA CUDA</a:t>
            </a:r>
          </a:p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Device: </a:t>
            </a:r>
            <a:r>
              <a:rPr lang="en-US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NVIDIA RTX A4500</a:t>
            </a:r>
          </a:p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Driver version  : 535.146.02 (Linux x64)</a:t>
            </a:r>
          </a:p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Compute units   : 56</a:t>
            </a:r>
          </a:p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Clock frequency : 1650 MHz</a:t>
            </a:r>
          </a:p>
          <a:p>
            <a:endParaRPr lang="en-U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Single-precision compute (GFLOPS)</a:t>
            </a:r>
          </a:p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  float   : 23074.39</a:t>
            </a:r>
          </a:p>
          <a:p>
            <a:endParaRPr lang="en-U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Double-precision compute (GFLOPS)</a:t>
            </a:r>
          </a:p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  double   : </a:t>
            </a:r>
            <a:r>
              <a:rPr lang="en-US" sz="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426.19</a:t>
            </a:r>
            <a:endParaRPr lang="en-U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90756" y="1476142"/>
            <a:ext cx="6220735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RTX A4500 has </a:t>
            </a:r>
            <a:r>
              <a:rPr lang="en-US" sz="1200" dirty="0" smtClean="0">
                <a:solidFill>
                  <a:schemeClr val="accent5">
                    <a:lumMod val="75000"/>
                  </a:schemeClr>
                </a:solidFill>
              </a:rPr>
              <a:t>8.6</a:t>
            </a:r>
            <a:r>
              <a:rPr lang="en-US" sz="1200" dirty="0" smtClean="0"/>
              <a:t> compute capabilities: </a:t>
            </a:r>
            <a:endParaRPr lang="en-US" sz="1200" dirty="0" smtClean="0"/>
          </a:p>
          <a:p>
            <a:r>
              <a:rPr lang="en-US" sz="1200" dirty="0">
                <a:solidFill>
                  <a:schemeClr val="accent5">
                    <a:lumMod val="75000"/>
                  </a:schemeClr>
                </a:solidFill>
              </a:rPr>
              <a:t>	</a:t>
            </a:r>
            <a:r>
              <a:rPr lang="en-US" sz="1200" dirty="0" smtClean="0">
                <a:solidFill>
                  <a:schemeClr val="accent5">
                    <a:lumMod val="75000"/>
                  </a:schemeClr>
                </a:solidFill>
              </a:rPr>
              <a:t>56*</a:t>
            </a:r>
            <a:r>
              <a:rPr lang="en-US" sz="1200" dirty="0" smtClean="0">
                <a:solidFill>
                  <a:schemeClr val="accent5">
                    <a:lumMod val="75000"/>
                  </a:schemeClr>
                </a:solidFill>
              </a:rPr>
              <a:t>128 </a:t>
            </a:r>
            <a:r>
              <a:rPr lang="en-US" sz="1200" dirty="0" smtClean="0">
                <a:solidFill>
                  <a:schemeClr val="accent5">
                    <a:lumMod val="75000"/>
                  </a:schemeClr>
                </a:solidFill>
              </a:rPr>
              <a:t>FP32 </a:t>
            </a:r>
            <a:r>
              <a:rPr lang="en-US" sz="1200" dirty="0" smtClean="0"/>
              <a:t>units</a:t>
            </a:r>
            <a:r>
              <a:rPr lang="en-US" sz="1200" dirty="0" smtClean="0"/>
              <a:t>,</a:t>
            </a:r>
          </a:p>
          <a:p>
            <a:r>
              <a:rPr lang="en-US" sz="1200" dirty="0">
                <a:solidFill>
                  <a:schemeClr val="accent5">
                    <a:lumMod val="75000"/>
                  </a:schemeClr>
                </a:solidFill>
              </a:rPr>
              <a:t>	56*2 </a:t>
            </a:r>
            <a:r>
              <a:rPr lang="en-US" sz="1200" dirty="0" smtClean="0">
                <a:solidFill>
                  <a:schemeClr val="accent5">
                    <a:lumMod val="75000"/>
                  </a:schemeClr>
                </a:solidFill>
              </a:rPr>
              <a:t>FP64 </a:t>
            </a:r>
            <a:r>
              <a:rPr lang="en-US" sz="1200" dirty="0" smtClean="0"/>
              <a:t>units</a:t>
            </a:r>
            <a:r>
              <a:rPr lang="en-US" sz="1200" dirty="0" smtClean="0"/>
              <a:t>,</a:t>
            </a:r>
          </a:p>
          <a:p>
            <a:r>
              <a:rPr lang="en-US" sz="1200" dirty="0"/>
              <a:t>	</a:t>
            </a:r>
            <a:r>
              <a:rPr lang="en-US" sz="1200" dirty="0">
                <a:solidFill>
                  <a:schemeClr val="accent5">
                    <a:lumMod val="75000"/>
                  </a:schemeClr>
                </a:solidFill>
              </a:rPr>
              <a:t>56*64 </a:t>
            </a:r>
            <a:r>
              <a:rPr lang="en-US" sz="1200" dirty="0" smtClean="0">
                <a:solidFill>
                  <a:schemeClr val="accent5">
                    <a:lumMod val="75000"/>
                  </a:schemeClr>
                </a:solidFill>
              </a:rPr>
              <a:t>INT32 </a:t>
            </a:r>
            <a:r>
              <a:rPr lang="en-US" sz="1200" dirty="0" smtClean="0"/>
              <a:t>units</a:t>
            </a:r>
          </a:p>
          <a:p>
            <a:r>
              <a:rPr lang="en-US" sz="1200" dirty="0" smtClean="0"/>
              <a:t>H100 has </a:t>
            </a:r>
            <a:r>
              <a:rPr lang="en-US" sz="1200" dirty="0" smtClean="0">
                <a:solidFill>
                  <a:schemeClr val="accent5">
                    <a:lumMod val="75000"/>
                  </a:schemeClr>
                </a:solidFill>
              </a:rPr>
              <a:t>9.0</a:t>
            </a:r>
            <a:r>
              <a:rPr lang="en-US" sz="1200" dirty="0" smtClean="0"/>
              <a:t> computes capabilities: </a:t>
            </a:r>
          </a:p>
          <a:p>
            <a:r>
              <a:rPr lang="en-US" sz="1200" dirty="0">
                <a:solidFill>
                  <a:schemeClr val="accent5">
                    <a:lumMod val="75000"/>
                  </a:schemeClr>
                </a:solidFill>
              </a:rPr>
              <a:t>	</a:t>
            </a:r>
            <a:r>
              <a:rPr lang="en-US" sz="1200" dirty="0" smtClean="0">
                <a:solidFill>
                  <a:schemeClr val="accent5">
                    <a:lumMod val="75000"/>
                  </a:schemeClr>
                </a:solidFill>
              </a:rPr>
              <a:t>114*</a:t>
            </a:r>
            <a:r>
              <a:rPr lang="en-US" sz="1200" dirty="0" smtClean="0">
                <a:solidFill>
                  <a:schemeClr val="accent5">
                    <a:lumMod val="75000"/>
                  </a:schemeClr>
                </a:solidFill>
              </a:rPr>
              <a:t>128 FP32 </a:t>
            </a:r>
            <a:r>
              <a:rPr lang="en-US" sz="1200" dirty="0" smtClean="0"/>
              <a:t>units,</a:t>
            </a:r>
          </a:p>
          <a:p>
            <a:r>
              <a:rPr lang="en-US" sz="1200" dirty="0">
                <a:solidFill>
                  <a:schemeClr val="accent5">
                    <a:lumMod val="75000"/>
                  </a:schemeClr>
                </a:solidFill>
              </a:rPr>
              <a:t>	114*64 </a:t>
            </a:r>
            <a:r>
              <a:rPr lang="en-US" sz="1200" dirty="0" smtClean="0">
                <a:solidFill>
                  <a:schemeClr val="accent5">
                    <a:lumMod val="75000"/>
                  </a:schemeClr>
                </a:solidFill>
              </a:rPr>
              <a:t>FP64 </a:t>
            </a:r>
            <a:r>
              <a:rPr lang="en-US" sz="1200" dirty="0" smtClean="0"/>
              <a:t>units,</a:t>
            </a:r>
          </a:p>
          <a:p>
            <a:r>
              <a:rPr lang="en-US" sz="1200" dirty="0">
                <a:solidFill>
                  <a:schemeClr val="accent5">
                    <a:lumMod val="75000"/>
                  </a:schemeClr>
                </a:solidFill>
              </a:rPr>
              <a:t>	114*64 </a:t>
            </a:r>
            <a:r>
              <a:rPr lang="en-US" sz="1200" dirty="0" smtClean="0">
                <a:solidFill>
                  <a:schemeClr val="accent5">
                    <a:lumMod val="75000"/>
                  </a:schemeClr>
                </a:solidFill>
              </a:rPr>
              <a:t>INT32 </a:t>
            </a:r>
            <a:r>
              <a:rPr lang="en-US" sz="1200" dirty="0" smtClean="0"/>
              <a:t>units</a:t>
            </a:r>
          </a:p>
          <a:p>
            <a:endParaRPr lang="en-US" sz="1200" dirty="0"/>
          </a:p>
          <a:p>
            <a:r>
              <a:rPr lang="en-US" sz="1200" dirty="0" smtClean="0"/>
              <a:t>In 2023 (ESRF price):</a:t>
            </a:r>
          </a:p>
          <a:p>
            <a:r>
              <a:rPr lang="en-US" sz="1200" dirty="0" smtClean="0"/>
              <a:t>  H100 </a:t>
            </a:r>
            <a:r>
              <a:rPr lang="en-US" sz="1200" dirty="0" err="1" smtClean="0"/>
              <a:t>PICe</a:t>
            </a:r>
            <a:r>
              <a:rPr lang="en-US" sz="1200" dirty="0" smtClean="0"/>
              <a:t> ~34.000 euros</a:t>
            </a:r>
          </a:p>
          <a:p>
            <a:r>
              <a:rPr lang="en-US" sz="1200" dirty="0" smtClean="0"/>
              <a:t>  14 cores/28 threads 3.3GHz (4.8 GHz</a:t>
            </a:r>
            <a:r>
              <a:rPr lang="en-US" sz="1200" dirty="0"/>
              <a:t>) </a:t>
            </a:r>
            <a:r>
              <a:rPr lang="en-US" sz="1200" dirty="0" smtClean="0"/>
              <a:t>Desktop + 2xRTX A4500 ~4800 euros</a:t>
            </a:r>
            <a:endParaRPr lang="en-US" sz="1200" dirty="0" smtClean="0"/>
          </a:p>
          <a:p>
            <a:endParaRPr lang="en-US" sz="1200" dirty="0" smtClean="0"/>
          </a:p>
          <a:p>
            <a:r>
              <a:rPr lang="en-US" sz="1200" dirty="0" smtClean="0"/>
              <a:t>In 2024 </a:t>
            </a:r>
            <a:r>
              <a:rPr lang="en-US" sz="1200" dirty="0"/>
              <a:t>(ESRF price)</a:t>
            </a:r>
            <a:r>
              <a:rPr lang="en-US" sz="1200" dirty="0" smtClean="0"/>
              <a:t>:</a:t>
            </a:r>
          </a:p>
          <a:p>
            <a:r>
              <a:rPr lang="en-US" sz="1200" dirty="0" smtClean="0"/>
              <a:t>  96 cores/192 threads 2.5GHz (5.1GHz) Desktop + RTX A4000 ~17.736 euros</a:t>
            </a:r>
          </a:p>
          <a:p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>
                <a:hlinkClick r:id="rId3"/>
              </a:rPr>
              <a:t>https://docs.nvidia.com/cuda/cuda-c-programming-guide/index.html#compute-capabilities</a:t>
            </a:r>
            <a:endParaRPr lang="en-US" sz="1200" dirty="0"/>
          </a:p>
        </p:txBody>
      </p:sp>
      <p:sp>
        <p:nvSpPr>
          <p:cNvPr id="16" name="Rectangle 15"/>
          <p:cNvSpPr/>
          <p:nvPr/>
        </p:nvSpPr>
        <p:spPr>
          <a:xfrm>
            <a:off x="6927882" y="4763738"/>
            <a:ext cx="370344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Platform: NVIDIA CUDA</a:t>
            </a:r>
            <a:b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  Device: </a:t>
            </a:r>
            <a:r>
              <a:rPr lang="en-US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NVIDIA H100 </a:t>
            </a:r>
            <a:r>
              <a:rPr lang="en-US" sz="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PCIe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    Driver version  : 535.129.03 (Linux x64)</a:t>
            </a:r>
            <a:b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    Compute units   : 114</a:t>
            </a:r>
            <a:b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    Clock frequency : 1755 MHz</a:t>
            </a:r>
            <a:b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    Single-precision compute (GFLOPS)</a:t>
            </a:r>
            <a:b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      float   : 49331.30</a:t>
            </a:r>
            <a:b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    Double-precision compute (GFLOPS)</a:t>
            </a:r>
            <a:b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r>
              <a:rPr lang="en-US" sz="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    double   : </a:t>
            </a:r>
            <a:r>
              <a:rPr lang="en-US" sz="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25186.19</a:t>
            </a:r>
            <a:endParaRPr lang="en-U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2845" y="1476142"/>
            <a:ext cx="3263161" cy="217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891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1"/>
    </mc:Choice>
    <mc:Fallback xmlns="">
      <p:transition spd="slow" advTm="311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SRF - default">
  <a:themeElements>
    <a:clrScheme name="ESRF">
      <a:dk1>
        <a:sysClr val="windowText" lastClr="000000"/>
      </a:dk1>
      <a:lt1>
        <a:sysClr val="window" lastClr="FFFFFF"/>
      </a:lt1>
      <a:dk2>
        <a:srgbClr val="B7B9BA"/>
      </a:dk2>
      <a:lt2>
        <a:srgbClr val="AF007C"/>
      </a:lt2>
      <a:accent1>
        <a:srgbClr val="132577"/>
      </a:accent1>
      <a:accent2>
        <a:srgbClr val="ED7703"/>
      </a:accent2>
      <a:accent3>
        <a:srgbClr val="F4A300"/>
      </a:accent3>
      <a:accent4>
        <a:srgbClr val="FFDD00"/>
      </a:accent4>
      <a:accent5>
        <a:srgbClr val="51A026"/>
      </a:accent5>
      <a:accent6>
        <a:srgbClr val="0098D4"/>
      </a:accent6>
      <a:hlink>
        <a:srgbClr val="000000"/>
      </a:hlink>
      <a:folHlink>
        <a:srgbClr val="000000"/>
      </a:folHlink>
    </a:clrScheme>
    <a:fontScheme name="Solocal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2193</Words>
  <Application>Microsoft Office PowerPoint</Application>
  <PresentationFormat>Widescreen</PresentationFormat>
  <Paragraphs>332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Calibri</vt:lpstr>
      <vt:lpstr>Calibri Light</vt:lpstr>
      <vt:lpstr>Courier New</vt:lpstr>
      <vt:lpstr>ITCOfficinaSans LT Book</vt:lpstr>
      <vt:lpstr>Times New Roman</vt:lpstr>
      <vt:lpstr>Wingdings</vt:lpstr>
      <vt:lpstr>Office Theme</vt:lpstr>
      <vt:lpstr>ESRF - default</vt:lpstr>
      <vt:lpstr>PowerPoint Presentation</vt:lpstr>
      <vt:lpstr>STATUS</vt:lpstr>
      <vt:lpstr>C++ IMPLEMENTATION OVERVIEW (PASS METHODS CODE GENERATION)</vt:lpstr>
      <vt:lpstr>C++ IMPLEMENTATION (INTERNAL)</vt:lpstr>
      <vt:lpstr>CODE GENERATION</vt:lpstr>
      <vt:lpstr>SYMPLECTIC INTEGRATOR</vt:lpstr>
      <vt:lpstr>SYMPLECTIC INTEGRATOR / ACCURACY / PERFORMANCE</vt:lpstr>
      <vt:lpstr>SYMPLECTIC INTEGRATOR / ACCURACY / PERFORMANCE</vt:lpstr>
      <vt:lpstr>PRICE / PERFORMANCE</vt:lpstr>
      <vt:lpstr>PERFORMANCE MEASUREMENT AND LIMITATION</vt:lpstr>
      <vt:lpstr>PERFORMANCE MEASUREMENT AND LIMITATION</vt:lpstr>
      <vt:lpstr>USAGE (PYTHON)</vt:lpstr>
      <vt:lpstr>USAGE (MATLAB)</vt:lpstr>
      <vt:lpstr>USAGE (PYTON EVALUTATION)</vt:lpstr>
      <vt:lpstr>INSTALlATION</vt:lpstr>
      <vt:lpstr>PowerPoint Presentation</vt:lpstr>
    </vt:vector>
  </TitlesOfParts>
  <Company>E.S.R.F.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PONS Jean-Luc</dc:creator>
  <cp:lastModifiedBy>PONS Jean-Luc</cp:lastModifiedBy>
  <cp:revision>522</cp:revision>
  <cp:lastPrinted>2024-04-23T06:45:54Z</cp:lastPrinted>
  <dcterms:created xsi:type="dcterms:W3CDTF">2024-04-10T06:03:00Z</dcterms:created>
  <dcterms:modified xsi:type="dcterms:W3CDTF">2024-06-17T16:39:27Z</dcterms:modified>
</cp:coreProperties>
</file>