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67" r:id="rId2"/>
    <p:sldId id="274" r:id="rId3"/>
    <p:sldId id="275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99" autoAdjust="0"/>
    <p:restoredTop sz="94660"/>
  </p:normalViewPr>
  <p:slideViewPr>
    <p:cSldViewPr showGuides="1">
      <p:cViewPr>
        <p:scale>
          <a:sx n="83" d="100"/>
          <a:sy n="83" d="100"/>
        </p:scale>
        <p:origin x="672" y="1168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5388" y="6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15.03.24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15.03.24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Grafik 7" descr="Logo Helmholtz">
            <a:extLst>
              <a:ext uri="{FF2B5EF4-FFF2-40B4-BE49-F238E27FC236}">
                <a16:creationId xmlns:a16="http://schemas.microsoft.com/office/drawing/2014/main" id="{F8845E8E-65F8-422C-B741-C856D0ACED8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  <p:pic>
        <p:nvPicPr>
          <p:cNvPr id="7" name="Grafik 6" descr="Logo DESY">
            <a:extLst>
              <a:ext uri="{FF2B5EF4-FFF2-40B4-BE49-F238E27FC236}">
                <a16:creationId xmlns:a16="http://schemas.microsoft.com/office/drawing/2014/main" id="{9251EDA7-E8BC-427B-9A22-FCE4997DE3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15.3.2024</a:t>
            </a:r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B6CCFA2B-C89B-467F-BEA3-65422DEB305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66A7778-5B9E-4F88-967E-0C434F50E13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15.3.2024</a:t>
            </a:r>
          </a:p>
        </p:txBody>
      </p:sp>
    </p:spTree>
    <p:extLst>
      <p:ext uri="{BB962C8B-B14F-4D97-AF65-F5344CB8AC3E}">
        <p14:creationId xmlns:p14="http://schemas.microsoft.com/office/powerpoint/2010/main" val="2798131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08F6AE73-43EE-4385-B938-E688DB23735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3" y="1449389"/>
            <a:ext cx="3708400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0A6CDC79-9D60-410E-8CF3-D09E58DCABE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4" y="4005263"/>
            <a:ext cx="3708400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15.3.2024</a:t>
            </a:r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15.3.2024</a:t>
            </a:r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15.3.2024</a:t>
            </a:r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15.3.2024</a:t>
            </a:r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15.3.2024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15.3.2024</a:t>
            </a:r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1AF84F0D-8E93-46F5-87AD-DFF20E19EDE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Kontakt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4493940-692F-45E4-ADDD-72F87BB56301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/>
            </a:pPr>
            <a:r>
              <a:rPr lang="de-DE" dirty="0"/>
              <a:t>Deutsches Elektronen-</a:t>
            </a:r>
          </a:p>
          <a:p>
            <a:pPr>
              <a:lnSpc>
                <a:spcPct val="120000"/>
              </a:lnSpc>
              <a:tabLst/>
            </a:pPr>
            <a:r>
              <a:rPr lang="de-DE" dirty="0"/>
              <a:t>Synchrotron DESY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DCA5B5D3-514B-46E4-8995-43141C1F39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194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1" name="Grafik 10" descr="Logo Helmholtz">
            <a:extLst>
              <a:ext uri="{FF2B5EF4-FFF2-40B4-BE49-F238E27FC236}">
                <a16:creationId xmlns:a16="http://schemas.microsoft.com/office/drawing/2014/main" id="{BF55F934-32DD-42B1-8196-72E64C382A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  <p:pic>
        <p:nvPicPr>
          <p:cNvPr id="8" name="Grafik 7" descr="Logo DESY">
            <a:extLst>
              <a:ext uri="{FF2B5EF4-FFF2-40B4-BE49-F238E27FC236}">
                <a16:creationId xmlns:a16="http://schemas.microsoft.com/office/drawing/2014/main" id="{71632797-0353-43E3-980D-B9312BD4F1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490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15.3.2024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15.3.2024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15.3.2024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15.3.2024</a:t>
            </a:r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F54EA2C-6BFD-4F46-A867-54F63C71C50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902DDDE-DB60-4F79-B3B6-DE84ACF391A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15.3.2024</a:t>
            </a:r>
          </a:p>
        </p:txBody>
      </p:sp>
    </p:spTree>
    <p:extLst>
      <p:ext uri="{BB962C8B-B14F-4D97-AF65-F5344CB8AC3E}">
        <p14:creationId xmlns:p14="http://schemas.microsoft.com/office/powerpoint/2010/main" val="133005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8D0EF7A-D5A2-4C5D-9D15-21489C23E9A7}"/>
              </a:ext>
            </a:extLst>
          </p:cNvPr>
          <p:cNvSpPr txBox="1"/>
          <p:nvPr userDrawn="1"/>
        </p:nvSpPr>
        <p:spPr>
          <a:xfrm>
            <a:off x="403112" y="6580800"/>
            <a:ext cx="436304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de-DE" b="1" dirty="0">
                <a:solidFill>
                  <a:schemeClr val="accent1"/>
                </a:solidFill>
              </a:rPr>
              <a:t>DESY</a:t>
            </a:r>
            <a:r>
              <a:rPr lang="de-DE" b="1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| News and Dates | Benno List, 15.3.2024</a:t>
            </a:r>
            <a:endParaRPr lang="de-DE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e-DE" sz="1000" b="1" dirty="0"/>
              <a:t>Seite </a:t>
            </a:r>
            <a:fld id="{0427E4B2-AC28-443E-BE04-5CD55098A90B}" type="slidenum">
              <a:rPr lang="de-DE" sz="1000" b="1" smtClean="0"/>
              <a:pPr algn="r"/>
              <a:t>‹#›</a:t>
            </a:fld>
            <a:endParaRPr lang="de-DE" sz="1000" b="1" dirty="0"/>
          </a:p>
        </p:txBody>
      </p:sp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physics.ntua.gr/corfu2024/fa.html" TargetMode="External"/><Relationship Id="rId7" Type="http://schemas.openxmlformats.org/officeDocument/2006/relationships/hyperlink" Target="https://agenda.linearcollider.org/event/10134/" TargetMode="External"/><Relationship Id="rId2" Type="http://schemas.openxmlformats.org/officeDocument/2006/relationships/hyperlink" Target="https://indico.cern.ch/event/1370201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fccweek2024.web.cern.ch/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indico.cern.ch/event/1298458/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indico.desy.de/event/44074/" TargetMode="Externa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indico.desy.de/event/44074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News and</a:t>
            </a:r>
            <a:br>
              <a:rPr lang="de-DE" dirty="0"/>
            </a:br>
            <a:r>
              <a:rPr lang="de-DE" dirty="0"/>
              <a:t>Dates</a:t>
            </a:r>
            <a:r>
              <a:rPr lang="de-DE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FC @ DESY Meeting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Benno List</a:t>
            </a:r>
          </a:p>
          <a:p>
            <a:r>
              <a:rPr lang="de-DE" dirty="0"/>
              <a:t>15.3.24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B08F54D-0A16-B8EB-9AF1-2B1E535A3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BFB33CD-40B9-D9AB-82F5-05DDC09D6C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FA2D47C-57A6-309D-3FF8-271AFA946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406427"/>
            <a:ext cx="5976044" cy="5010249"/>
          </a:xfrm>
        </p:spPr>
        <p:txBody>
          <a:bodyPr/>
          <a:lstStyle/>
          <a:p>
            <a:r>
              <a:rPr lang="en-GB" sz="1600" dirty="0">
                <a:solidFill>
                  <a:srgbClr val="000000"/>
                </a:solidFill>
                <a:latin typeface="Helvetica" pitchFamily="2" charset="0"/>
              </a:rPr>
              <a:t>HALHF Workshop: Oslo, April 4-5, 2024 (invitation only)</a:t>
            </a:r>
            <a:br>
              <a:rPr lang="en-GB" sz="1600" dirty="0">
                <a:solidFill>
                  <a:srgbClr val="000000"/>
                </a:solidFill>
                <a:latin typeface="Helvetica" pitchFamily="2" charset="0"/>
              </a:rPr>
            </a:br>
            <a:r>
              <a:rPr lang="en-GB" sz="1600" dirty="0">
                <a:solidFill>
                  <a:srgbClr val="000000"/>
                </a:solidFill>
                <a:latin typeface="Helvetica" pitchFamily="2" charset="0"/>
                <a:hlinkClick r:id="rId2"/>
              </a:rPr>
              <a:t>https://indico.cern.ch/event/1370201/</a:t>
            </a:r>
            <a:r>
              <a:rPr lang="en-GB" sz="1600" dirty="0">
                <a:solidFill>
                  <a:srgbClr val="000000"/>
                </a:solidFill>
                <a:latin typeface="Helvetica" pitchFamily="2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ArialMT"/>
              </a:rPr>
              <a:t>May 19-26, Corfu: Workshop on Future Accelerators, </a:t>
            </a:r>
            <a:r>
              <a:rPr lang="en-GB" sz="1600" dirty="0">
                <a:effectLst/>
                <a:latin typeface="ArialMT"/>
                <a:hlinkClick r:id="rId3"/>
              </a:rPr>
              <a:t>http://www.physics.ntua.gr/corfu2024/fa.html</a:t>
            </a:r>
            <a:r>
              <a:rPr lang="en-GB" sz="1600" dirty="0">
                <a:latin typeface="ArialMT"/>
              </a:rPr>
              <a:t> </a:t>
            </a:r>
            <a:endParaRPr lang="en-GB" sz="1600" dirty="0">
              <a:effectLst/>
              <a:latin typeface="ArialM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Arial" panose="020B0604020202020204" pitchFamily="34" charset="0"/>
              </a:rPr>
              <a:t>May 22-24, Bonn: Future Collider @ CERN Community Event, </a:t>
            </a:r>
            <a:br>
              <a:rPr lang="en-GB" sz="1600" dirty="0">
                <a:effectLst/>
                <a:latin typeface="Arial" panose="020B0604020202020204" pitchFamily="34" charset="0"/>
              </a:rPr>
            </a:br>
            <a:r>
              <a:rPr lang="en-GB" sz="1600" dirty="0">
                <a:effectLst/>
                <a:latin typeface="Arial" panose="020B0604020202020204" pitchFamily="34" charset="0"/>
                <a:hlinkClick r:id="rId4"/>
              </a:rPr>
              <a:t>https://indico.desy.de/event/44074/</a:t>
            </a:r>
            <a:r>
              <a:rPr lang="en-GB" sz="1600" dirty="0">
                <a:effectLst/>
                <a:latin typeface="Arial" panose="020B0604020202020204" pitchFamily="3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</a:rPr>
              <a:t>Save-the-date: </a:t>
            </a:r>
            <a:r>
              <a:rPr lang="en-GB" sz="1600" b="1" i="0" u="none" strike="noStrike" dirty="0" err="1">
                <a:solidFill>
                  <a:srgbClr val="000000"/>
                </a:solidFill>
                <a:effectLst/>
                <a:latin typeface="Helvetica" pitchFamily="2" charset="0"/>
              </a:rPr>
              <a:t>FutureCollider@DESY</a:t>
            </a:r>
            <a:r>
              <a:rPr lang="en-GB" sz="1600" b="1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Day: June 25</a:t>
            </a:r>
            <a:r>
              <a:rPr lang="en-GB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2024</a:t>
            </a:r>
            <a:br>
              <a:rPr lang="en-GB" sz="16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starting late morning, Pizza lunch, afternoon session + potentially a matching colloquium, details tba</a:t>
            </a:r>
            <a:endParaRPr lang="en-GB" sz="1600" b="1" dirty="0"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>
                <a:effectLst/>
                <a:latin typeface="ArialMT"/>
              </a:rPr>
              <a:t>Jun 10-14, San Francisco: FCC Week, </a:t>
            </a:r>
            <a:r>
              <a:rPr lang="en-GB" sz="1600" dirty="0">
                <a:effectLst/>
                <a:latin typeface="ArialMT"/>
                <a:hlinkClick r:id="rId5"/>
              </a:rPr>
              <a:t>https://indico.cern.ch/event/1298458/</a:t>
            </a:r>
            <a:br>
              <a:rPr lang="en-GB" sz="1600" dirty="0">
                <a:effectLst/>
                <a:latin typeface="ArialMT"/>
              </a:rPr>
            </a:br>
            <a:r>
              <a:rPr lang="en-GB" sz="1600" dirty="0">
                <a:effectLst/>
                <a:latin typeface="ArialMT"/>
                <a:hlinkClick r:id="rId6"/>
              </a:rPr>
              <a:t>https://fccweek2024.web.cern.ch/</a:t>
            </a:r>
            <a:r>
              <a:rPr lang="en-GB" sz="1600" dirty="0">
                <a:effectLst/>
                <a:latin typeface="ArialMT"/>
              </a:rPr>
              <a:t> </a:t>
            </a:r>
          </a:p>
          <a:p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LCWS2024: Tokyo July 8-11 + 12 for satellite meetings</a:t>
            </a:r>
            <a:br>
              <a:rPr lang="en-GB" sz="16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</a:b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  <a:hlinkClick r:id="rId7"/>
              </a:rPr>
              <a:t>https://agenda.linearcollider.org/event/10134/</a:t>
            </a:r>
            <a:r>
              <a:rPr lang="en-GB" sz="1600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</a:p>
          <a:p>
            <a:endParaRPr lang="en-GB" sz="1400" b="0" i="0" u="none" strike="noStrike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endParaRPr lang="en-GB" sz="16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B5BF501-79A2-1169-73A8-CB622D24949B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 rotWithShape="1">
          <a:blip r:embed="rId8"/>
          <a:srcRect b="51706"/>
          <a:stretch/>
        </p:blipFill>
        <p:spPr>
          <a:xfrm>
            <a:off x="6449224" y="5283000"/>
            <a:ext cx="5201503" cy="1445472"/>
          </a:xfrm>
          <a:prstGeom prst="rect">
            <a:avLst/>
          </a:prstGeom>
        </p:spPr>
      </p:pic>
      <p:pic>
        <p:nvPicPr>
          <p:cNvPr id="4" name="Picture 2" descr="HALHF Workshop – Oslo, Norway">
            <a:extLst>
              <a:ext uri="{FF2B5EF4-FFF2-40B4-BE49-F238E27FC236}">
                <a16:creationId xmlns:a16="http://schemas.microsoft.com/office/drawing/2014/main" id="{06037FB6-BCD7-CB3D-EAB4-9B385C567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459" y="612861"/>
            <a:ext cx="5200154" cy="183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23D742-EE5A-F95A-013A-8AB4442B00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57459" y="2456443"/>
            <a:ext cx="5200154" cy="14414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A0F51E-62A5-0D3E-FFDB-8D4F036B20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53341" y="3906414"/>
            <a:ext cx="5200155" cy="1385704"/>
          </a:xfrm>
          <a:prstGeom prst="rect">
            <a:avLst/>
          </a:prstGeo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38CE3D6-926B-0DDA-3699-57B2B322A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15.3.2024</a:t>
            </a:r>
          </a:p>
        </p:txBody>
      </p:sp>
    </p:spTree>
    <p:extLst>
      <p:ext uri="{BB962C8B-B14F-4D97-AF65-F5344CB8AC3E}">
        <p14:creationId xmlns:p14="http://schemas.microsoft.com/office/powerpoint/2010/main" val="3683890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49A5C-EE94-B020-4674-CC42DC85B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Bonn: Future Collider @ CERN Community Event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7E724-B14F-5E79-9D4B-63547E6EFB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9307CE-A451-49F2-DE26-9CA44ECF2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  <a:effectLst/>
                <a:latin typeface="Helvetica" pitchFamily="2" charset="0"/>
              </a:rPr>
              <a:t>Physics case for a new e+ e- collider</a:t>
            </a:r>
          </a:p>
          <a:p>
            <a:r>
              <a:rPr lang="en-GB" dirty="0">
                <a:solidFill>
                  <a:srgbClr val="002060"/>
                </a:solidFill>
                <a:effectLst/>
                <a:latin typeface="Helvetica" pitchFamily="2" charset="0"/>
              </a:rPr>
              <a:t>Opportunities, challenges and options</a:t>
            </a:r>
          </a:p>
          <a:p>
            <a:r>
              <a:rPr lang="en-GB" dirty="0">
                <a:solidFill>
                  <a:srgbClr val="002060"/>
                </a:solidFill>
                <a:effectLst/>
                <a:latin typeface="Helvetica" pitchFamily="2" charset="0"/>
              </a:rPr>
              <a:t>Midterm review of the FCC design study</a:t>
            </a:r>
          </a:p>
          <a:p>
            <a:r>
              <a:rPr lang="en-GB" dirty="0">
                <a:solidFill>
                  <a:srgbClr val="002060"/>
                </a:solidFill>
                <a:effectLst/>
                <a:latin typeface="Helvetica" pitchFamily="2" charset="0"/>
              </a:rPr>
              <a:t>Potential German contributions to FCC-</a:t>
            </a:r>
            <a:r>
              <a:rPr lang="en-GB" dirty="0" err="1">
                <a:solidFill>
                  <a:srgbClr val="002060"/>
                </a:solidFill>
                <a:effectLst/>
                <a:latin typeface="Helvetica" pitchFamily="2" charset="0"/>
              </a:rPr>
              <a:t>ee</a:t>
            </a:r>
            <a:endParaRPr lang="en-GB" dirty="0">
              <a:solidFill>
                <a:srgbClr val="002060"/>
              </a:solidFill>
              <a:effectLst/>
              <a:latin typeface="Helvetica" pitchFamily="2" charset="0"/>
            </a:endParaRPr>
          </a:p>
          <a:p>
            <a:r>
              <a:rPr lang="en-GB" dirty="0">
                <a:solidFill>
                  <a:srgbClr val="002060"/>
                </a:solidFill>
                <a:effectLst/>
                <a:latin typeface="Helvetica" pitchFamily="2" charset="0"/>
              </a:rPr>
              <a:t>The path to the next EPPS-Update</a:t>
            </a:r>
          </a:p>
          <a:p>
            <a:r>
              <a:rPr lang="en-GB" dirty="0">
                <a:solidFill>
                  <a:srgbClr val="002060"/>
                </a:solidFill>
                <a:effectLst/>
                <a:latin typeface="Helvetica" pitchFamily="2" charset="0"/>
              </a:rPr>
              <a:t>Including a preparatory meeting for</a:t>
            </a:r>
            <a:br>
              <a:rPr lang="en-GB" dirty="0">
                <a:solidFill>
                  <a:srgbClr val="002060"/>
                </a:solidFill>
                <a:effectLst/>
                <a:latin typeface="Helvetica" pitchFamily="2" charset="0"/>
              </a:rPr>
            </a:br>
            <a:r>
              <a:rPr lang="en-GB" dirty="0">
                <a:solidFill>
                  <a:srgbClr val="002060"/>
                </a:solidFill>
                <a:effectLst/>
                <a:latin typeface="Helvetica" pitchFamily="2" charset="0"/>
              </a:rPr>
              <a:t>young researchers on 22 May</a:t>
            </a:r>
          </a:p>
          <a:p>
            <a:endParaRPr lang="en-GB" sz="1800" dirty="0">
              <a:effectLst/>
              <a:latin typeface="Arial" panose="020B0604020202020204" pitchFamily="34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</a:rPr>
              <a:t>=&gt; Senior people as well as ECRs are all cordially invited - please encourage “your” ECRs!</a:t>
            </a:r>
            <a:endParaRPr lang="en-GB" dirty="0">
              <a:hlinkClick r:id="rId2"/>
            </a:endParaRPr>
          </a:p>
          <a:p>
            <a:r>
              <a:rPr lang="en-GB" dirty="0">
                <a:hlinkClick r:id="rId2"/>
              </a:rPr>
              <a:t>https://indico.desy.de/event/44074/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BDB5C1C-98B9-5A15-C350-FBE4DB5ABD9E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3"/>
          <a:stretch>
            <a:fillRect/>
          </a:stretch>
        </p:blipFill>
        <p:spPr>
          <a:xfrm>
            <a:off x="7216246" y="1406525"/>
            <a:ext cx="3518959" cy="501015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6F0ED-0793-FB12-DD90-30D18736C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News and Dates | Benno List, 15.3.2024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7CD858-157D-05B7-8C7A-33BE22BA45C0}"/>
              </a:ext>
            </a:extLst>
          </p:cNvPr>
          <p:cNvSpPr txBox="1"/>
          <p:nvPr/>
        </p:nvSpPr>
        <p:spPr>
          <a:xfrm rot="19379159">
            <a:off x="8188491" y="4002115"/>
            <a:ext cx="1574470" cy="584775"/>
          </a:xfrm>
          <a:prstGeom prst="rect">
            <a:avLst/>
          </a:prstGeom>
          <a:solidFill>
            <a:schemeClr val="bg1">
              <a:alpha val="47086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200" b="1" dirty="0"/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670096857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DESY_PowerPoint_16x9_de_2022" id="{D1174442-6C47-B240-B971-BC0F8067D7F6}" vid="{91FF50A0-7A87-324D-8056-6AC468309704}"/>
    </a:ext>
  </a:extLst>
</a:theme>
</file>

<file path=ppt/theme/theme2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</TotalTime>
  <Words>274</Words>
  <Application>Microsoft Macintosh PowerPoint</Application>
  <PresentationFormat>Widescreen</PresentationFormat>
  <Paragraphs>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ArialMT</vt:lpstr>
      <vt:lpstr>Helvetica</vt:lpstr>
      <vt:lpstr>DESY</vt:lpstr>
      <vt:lpstr>News and Dates.</vt:lpstr>
      <vt:lpstr>Dates</vt:lpstr>
      <vt:lpstr>Bonn: Future Collider @ CERN Community Event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News.</dc:title>
  <dc:creator>Benno List</dc:creator>
  <cp:lastModifiedBy>Benno List</cp:lastModifiedBy>
  <cp:revision>13</cp:revision>
  <dcterms:created xsi:type="dcterms:W3CDTF">2023-11-03T06:52:41Z</dcterms:created>
  <dcterms:modified xsi:type="dcterms:W3CDTF">2024-03-15T08:17:09Z</dcterms:modified>
</cp:coreProperties>
</file>