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67" r:id="rId2"/>
    <p:sldId id="268" r:id="rId3"/>
    <p:sldId id="270" r:id="rId4"/>
    <p:sldId id="26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 userDrawn="1">
          <p15:clr>
            <a:srgbClr val="A4A3A4"/>
          </p15:clr>
        </p15:guide>
        <p15:guide id="2" pos="2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x Kellermeier" initials="MK" lastIdx="1" clrIdx="0">
    <p:extLst>
      <p:ext uri="{19B8F6BF-5375-455C-9EA6-DF929625EA0E}">
        <p15:presenceInfo xmlns:p15="http://schemas.microsoft.com/office/powerpoint/2012/main" userId="Max Kellermei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5D50"/>
    <a:srgbClr val="FF685C"/>
    <a:srgbClr val="F7F7F7"/>
    <a:srgbClr val="97C3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04" autoAdjust="0"/>
    <p:restoredTop sz="96327" autoAdjust="0"/>
  </p:normalViewPr>
  <p:slideViewPr>
    <p:cSldViewPr showGuides="1">
      <p:cViewPr varScale="1">
        <p:scale>
          <a:sx n="68" d="100"/>
          <a:sy n="68" d="100"/>
        </p:scale>
        <p:origin x="972" y="48"/>
      </p:cViewPr>
      <p:guideLst>
        <p:guide orient="horz" pos="913"/>
        <p:guide pos="25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480" y="7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5E6C4-5F43-4FF9-96D4-21B8157BE639}" type="datetimeFigureOut">
              <a:rPr lang="de-DE" smtClean="0"/>
              <a:t>22.01.2024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8B182-0F75-451D-B88B-ABD1C205B4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09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BD367-6A7A-405A-BFB1-15817186491F}" type="datetimeFigureOut">
              <a:rPr lang="de-DE" smtClean="0"/>
              <a:t>22.01.2024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41318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B5255-5329-45F9-87F3-A2F9FB4734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67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56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2925" indent="-187325" algn="l" defTabSz="914400" rtl="0" eaLnBrk="1" latinLnBrk="0" hangingPunct="1">
      <a:buFont typeface="Arial" panose="020B0604020202020204" pitchFamily="34" charset="0"/>
      <a:buChar char="•"/>
      <a:tabLst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207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1"/>
            <a:ext cx="11376025" cy="1855254"/>
          </a:xfrm>
        </p:spPr>
        <p:txBody>
          <a:bodyPr anchor="t"/>
          <a:lstStyle>
            <a:lvl1pPr algn="l">
              <a:lnSpc>
                <a:spcPct val="100000"/>
              </a:lnSpc>
              <a:defRPr sz="6000"/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1525787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Master-Untertitelformat bearbeiten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9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de-DE" noProof="0"/>
              <a:t>Mastertextformat bearbeiten</a:t>
            </a: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32" y="5669842"/>
            <a:ext cx="793750" cy="794193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7BDDAEA-9330-49C2-BDC0-9EC5B72658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6261914"/>
            <a:ext cx="2168482" cy="16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41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22.01.2024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752475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752475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8075611" y="1449389"/>
            <a:ext cx="3708401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8075612" y="4005263"/>
            <a:ext cx="3708401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447463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22.01.2024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752475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752475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2" name="Inhaltsplatzhalter 5">
            <a:extLst>
              <a:ext uri="{FF2B5EF4-FFF2-40B4-BE49-F238E27FC236}">
                <a16:creationId xmlns:a16="http://schemas.microsoft.com/office/drawing/2014/main" id="{9C675125-65B7-4F5B-AEF0-C38D81E746C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075612" y="1449388"/>
            <a:ext cx="3708399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23FA31D8-E476-4ADE-8ED0-89F2667028D2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8075612" y="4005263"/>
            <a:ext cx="3708399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6810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22.01.2024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9" y="1406427"/>
            <a:ext cx="370840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9" y="3963533"/>
            <a:ext cx="370840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259262" y="1449389"/>
            <a:ext cx="3673475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4259263" y="4005263"/>
            <a:ext cx="3673475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2" name="Bildplatzhalter 6">
            <a:extLst>
              <a:ext uri="{FF2B5EF4-FFF2-40B4-BE49-F238E27FC236}">
                <a16:creationId xmlns:a16="http://schemas.microsoft.com/office/drawing/2014/main" id="{68AD19F6-8B2A-4294-9E9A-47F8C86A5D6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75611" y="1449389"/>
            <a:ext cx="3708401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3" name="Bildplatzhalter 6">
            <a:extLst>
              <a:ext uri="{FF2B5EF4-FFF2-40B4-BE49-F238E27FC236}">
                <a16:creationId xmlns:a16="http://schemas.microsoft.com/office/drawing/2014/main" id="{B0BE3BFA-E3C5-48E6-ADE2-3072C916F3F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075612" y="4005263"/>
            <a:ext cx="3708401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53029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22.01.2024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1137602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896943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22.01.2024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561657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5"/>
          </p:nvPr>
        </p:nvSpPr>
        <p:spPr>
          <a:xfrm>
            <a:off x="6167437" y="1449389"/>
            <a:ext cx="5616575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75352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22.01.2024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3708399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5"/>
          </p:nvPr>
        </p:nvSpPr>
        <p:spPr>
          <a:xfrm>
            <a:off x="4259263" y="1449389"/>
            <a:ext cx="7524749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41425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22.01.2024</a:t>
            </a:r>
            <a:endParaRPr lang="en-US" noProof="0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722976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22.01.2024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59894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A208E4DA-F01F-4DA4-AFAC-53CEEC220C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79" y="4587296"/>
            <a:ext cx="598825" cy="185118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2955C6E6-DAFB-471E-9050-E05D2B8F3D0D}"/>
              </a:ext>
            </a:extLst>
          </p:cNvPr>
          <p:cNvSpPr/>
          <p:nvPr userDrawn="1"/>
        </p:nvSpPr>
        <p:spPr>
          <a:xfrm>
            <a:off x="395288" y="3980131"/>
            <a:ext cx="4572000" cy="3731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</a:pPr>
            <a:r>
              <a:rPr lang="de-DE" b="1" dirty="0"/>
              <a:t>Contact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3F6E932F-91BF-4BB6-A060-480141891B9A}"/>
              </a:ext>
            </a:extLst>
          </p:cNvPr>
          <p:cNvSpPr/>
          <p:nvPr userDrawn="1"/>
        </p:nvSpPr>
        <p:spPr>
          <a:xfrm>
            <a:off x="395288" y="4516739"/>
            <a:ext cx="2700548" cy="18999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20000"/>
              </a:lnSpc>
              <a:tabLst>
                <a:tab pos="715963" algn="l"/>
              </a:tabLst>
            </a:pPr>
            <a:r>
              <a:rPr lang="de-DE" dirty="0"/>
              <a:t>	Deutsches </a:t>
            </a:r>
          </a:p>
          <a:p>
            <a:pPr>
              <a:lnSpc>
                <a:spcPct val="120000"/>
              </a:lnSpc>
            </a:pPr>
            <a:r>
              <a:rPr lang="de-DE" dirty="0"/>
              <a:t>Elektronen-Synchrotron</a:t>
            </a:r>
          </a:p>
          <a:p>
            <a:pPr>
              <a:lnSpc>
                <a:spcPct val="120000"/>
              </a:lnSpc>
            </a:pPr>
            <a:endParaRPr lang="de-DE" dirty="0"/>
          </a:p>
          <a:p>
            <a:pPr>
              <a:lnSpc>
                <a:spcPct val="120000"/>
              </a:lnSpc>
            </a:pPr>
            <a:r>
              <a:rPr lang="de-DE" dirty="0"/>
              <a:t>www.desy.de</a:t>
            </a:r>
          </a:p>
        </p:txBody>
      </p:sp>
      <p:sp>
        <p:nvSpPr>
          <p:cNvPr id="7" name="Textplatzhalter 7">
            <a:extLst>
              <a:ext uri="{FF2B5EF4-FFF2-40B4-BE49-F238E27FC236}">
                <a16:creationId xmlns:a16="http://schemas.microsoft.com/office/drawing/2014/main" id="{79C784CF-EB19-427C-881F-56D046C308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99891" y="4516739"/>
            <a:ext cx="5148821" cy="1899936"/>
          </a:xfrm>
        </p:spPr>
        <p:txBody>
          <a:bodyPr/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/>
            </a:lvl1pPr>
            <a:lvl2pPr marL="361950" indent="0">
              <a:buNone/>
              <a:defRPr/>
            </a:lvl2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5307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(with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6"/>
          <p:cNvSpPr>
            <a:spLocks noGrp="1"/>
          </p:cNvSpPr>
          <p:nvPr>
            <p:ph type="pic" sz="quarter" idx="14"/>
          </p:nvPr>
        </p:nvSpPr>
        <p:spPr>
          <a:xfrm>
            <a:off x="2" y="1"/>
            <a:ext cx="12191997" cy="3429001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2"/>
            <a:ext cx="11376025" cy="1099777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889339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Master-Untertitelformat bearbeiten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8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de-DE" noProof="0"/>
              <a:t>Mastertextformat bearbeiten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5629FEB-7EDF-4566-BF2D-9E9B8D44D5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6261914"/>
            <a:ext cx="2168482" cy="160615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338F9ECC-B605-4D88-9A7C-3D464250847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32" y="5669842"/>
            <a:ext cx="793750" cy="79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85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cya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0"/>
            <a:ext cx="113760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5757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0"/>
            <a:ext cx="113760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2023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22.01.2024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8" y="817500"/>
            <a:ext cx="11376024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3340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8" y="1406427"/>
            <a:ext cx="5616575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22.01.2024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6167439" y="1406427"/>
            <a:ext cx="5616574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487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9" y="1406427"/>
            <a:ext cx="3708400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22.01.2024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4259263" y="1406427"/>
            <a:ext cx="3673475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5"/>
          </p:nvPr>
        </p:nvSpPr>
        <p:spPr>
          <a:xfrm>
            <a:off x="8075612" y="1406427"/>
            <a:ext cx="3708399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3480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22.01.2024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5616575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5616575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6167437" y="1449389"/>
            <a:ext cx="5616576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6167438" y="4005263"/>
            <a:ext cx="5616576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71160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22.01.2024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5616575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5616575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2" name="Inhaltsplatzhalter 5">
            <a:extLst>
              <a:ext uri="{FF2B5EF4-FFF2-40B4-BE49-F238E27FC236}">
                <a16:creationId xmlns:a16="http://schemas.microsoft.com/office/drawing/2014/main" id="{2E8BFC49-6C4E-4A78-A7A9-0AB60943F6F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167438" y="1449388"/>
            <a:ext cx="5616574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6B2B23C8-8ABC-4DC4-A6B8-3AA482F34140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167438" y="4005263"/>
            <a:ext cx="5616574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87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7988" y="349611"/>
            <a:ext cx="11376024" cy="4510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7" y="1406427"/>
            <a:ext cx="11376025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1578" y="6580800"/>
            <a:ext cx="9948937" cy="1868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| ARES Operation Meeting | 22.01.2024</a:t>
            </a:r>
            <a:endParaRPr lang="en-US" dirty="0"/>
          </a:p>
        </p:txBody>
      </p:sp>
      <p:sp>
        <p:nvSpPr>
          <p:cNvPr id="14" name="Textfeld 13"/>
          <p:cNvSpPr txBox="1"/>
          <p:nvPr userDrawn="1"/>
        </p:nvSpPr>
        <p:spPr>
          <a:xfrm>
            <a:off x="10848528" y="6580800"/>
            <a:ext cx="935485" cy="1868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1000" b="1" noProof="0" dirty="0"/>
              <a:t>Page </a:t>
            </a:r>
            <a:fld id="{0427E4B2-AC28-443E-BE04-5CD55098A90B}" type="slidenum">
              <a:rPr lang="en-US" sz="1000" b="1" noProof="0" smtClean="0"/>
              <a:pPr algn="r"/>
              <a:t>‹#›</a:t>
            </a:fld>
            <a:endParaRPr lang="en-US" sz="1000" b="1" noProof="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A7829311-53B7-4C59-9288-3343CCC381FC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12" y="6614019"/>
            <a:ext cx="325552" cy="10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29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72" r:id="rId3"/>
    <p:sldLayoutId id="2147483680" r:id="rId4"/>
    <p:sldLayoutId id="2147483662" r:id="rId5"/>
    <p:sldLayoutId id="2147483668" r:id="rId6"/>
    <p:sldLayoutId id="2147483673" r:id="rId7"/>
    <p:sldLayoutId id="2147483670" r:id="rId8"/>
    <p:sldLayoutId id="2147483678" r:id="rId9"/>
    <p:sldLayoutId id="2147483674" r:id="rId10"/>
    <p:sldLayoutId id="2147483679" r:id="rId11"/>
    <p:sldLayoutId id="2147483675" r:id="rId12"/>
    <p:sldLayoutId id="2147483669" r:id="rId13"/>
    <p:sldLayoutId id="2147483676" r:id="rId14"/>
    <p:sldLayoutId id="2147483677" r:id="rId15"/>
    <p:sldLayoutId id="2147483666" r:id="rId16"/>
    <p:sldLayoutId id="2147483667" r:id="rId17"/>
    <p:sldLayoutId id="2147483681" r:id="rId1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>
          <a:tab pos="36195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6225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13" userDrawn="1">
          <p15:clr>
            <a:srgbClr val="F26B43"/>
          </p15:clr>
        </p15:guide>
        <p15:guide id="2" pos="3885" userDrawn="1">
          <p15:clr>
            <a:srgbClr val="F26B43"/>
          </p15:clr>
        </p15:guide>
        <p15:guide id="3" pos="3795" userDrawn="1">
          <p15:clr>
            <a:srgbClr val="F26B43"/>
          </p15:clr>
        </p15:guide>
        <p15:guide id="4" pos="7423" userDrawn="1">
          <p15:clr>
            <a:srgbClr val="F26B43"/>
          </p15:clr>
        </p15:guide>
        <p15:guide id="5" pos="257" userDrawn="1">
          <p15:clr>
            <a:srgbClr val="F26B43"/>
          </p15:clr>
        </p15:guide>
        <p15:guide id="6" orient="horz" pos="4042" userDrawn="1">
          <p15:clr>
            <a:srgbClr val="F26B43"/>
          </p15:clr>
        </p15:guide>
        <p15:guide id="7" orient="horz" pos="2432" userDrawn="1">
          <p15:clr>
            <a:srgbClr val="F26B43"/>
          </p15:clr>
        </p15:guide>
        <p15:guide id="8" orient="horz" pos="2523" userDrawn="1">
          <p15:clr>
            <a:srgbClr val="F26B43"/>
          </p15:clr>
        </p15:guide>
        <p15:guide id="9" pos="2593" userDrawn="1">
          <p15:clr>
            <a:srgbClr val="F26B43"/>
          </p15:clr>
        </p15:guide>
        <p15:guide id="10" pos="2683" userDrawn="1">
          <p15:clr>
            <a:srgbClr val="F26B43"/>
          </p15:clr>
        </p15:guide>
        <p15:guide id="11" pos="4997" userDrawn="1">
          <p15:clr>
            <a:srgbClr val="F26B43"/>
          </p15:clr>
        </p15:guide>
        <p15:guide id="12" pos="508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ARES Operation Meeting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Summary of week 3 / 2024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/>
              <a:t>Blae Stacey</a:t>
            </a:r>
            <a:r>
              <a:rPr lang="en-US" dirty="0"/>
              <a:t>, on behalf of the ARES crew</a:t>
            </a:r>
          </a:p>
        </p:txBody>
      </p:sp>
    </p:spTree>
    <p:extLst>
      <p:ext uri="{BB962C8B-B14F-4D97-AF65-F5344CB8AC3E}">
        <p14:creationId xmlns:p14="http://schemas.microsoft.com/office/powerpoint/2010/main" val="3861234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086983-9D0C-CA47-ABF6-7132C0F03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169590"/>
            <a:ext cx="11376024" cy="451098"/>
          </a:xfrm>
        </p:spPr>
        <p:txBody>
          <a:bodyPr/>
          <a:lstStyle/>
          <a:p>
            <a:r>
              <a:rPr lang="en-US" dirty="0"/>
              <a:t>Summary of week 3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474E62B-7FDC-D844-A97B-361C24F51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22.01.2024</a:t>
            </a:r>
            <a:endParaRPr lang="en-US" noProof="0" dirty="0"/>
          </a:p>
        </p:txBody>
      </p:sp>
      <p:graphicFrame>
        <p:nvGraphicFramePr>
          <p:cNvPr id="6" name="Tabelle 6">
            <a:extLst>
              <a:ext uri="{FF2B5EF4-FFF2-40B4-BE49-F238E27FC236}">
                <a16:creationId xmlns:a16="http://schemas.microsoft.com/office/drawing/2014/main" id="{18133723-89A3-AC43-BAD4-5C7FC2B7B3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7530"/>
              </p:ext>
            </p:extLst>
          </p:nvPr>
        </p:nvGraphicFramePr>
        <p:xfrm>
          <a:off x="624632" y="697036"/>
          <a:ext cx="11159380" cy="5756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1876">
                  <a:extLst>
                    <a:ext uri="{9D8B030D-6E8A-4147-A177-3AD203B41FA5}">
                      <a16:colId xmlns:a16="http://schemas.microsoft.com/office/drawing/2014/main" val="3689221004"/>
                    </a:ext>
                  </a:extLst>
                </a:gridCol>
                <a:gridCol w="2231876">
                  <a:extLst>
                    <a:ext uri="{9D8B030D-6E8A-4147-A177-3AD203B41FA5}">
                      <a16:colId xmlns:a16="http://schemas.microsoft.com/office/drawing/2014/main" val="659369014"/>
                    </a:ext>
                  </a:extLst>
                </a:gridCol>
                <a:gridCol w="2231876">
                  <a:extLst>
                    <a:ext uri="{9D8B030D-6E8A-4147-A177-3AD203B41FA5}">
                      <a16:colId xmlns:a16="http://schemas.microsoft.com/office/drawing/2014/main" val="1597999574"/>
                    </a:ext>
                  </a:extLst>
                </a:gridCol>
                <a:gridCol w="2231876">
                  <a:extLst>
                    <a:ext uri="{9D8B030D-6E8A-4147-A177-3AD203B41FA5}">
                      <a16:colId xmlns:a16="http://schemas.microsoft.com/office/drawing/2014/main" val="822430712"/>
                    </a:ext>
                  </a:extLst>
                </a:gridCol>
                <a:gridCol w="2231876">
                  <a:extLst>
                    <a:ext uri="{9D8B030D-6E8A-4147-A177-3AD203B41FA5}">
                      <a16:colId xmlns:a16="http://schemas.microsoft.com/office/drawing/2014/main" val="1820145738"/>
                    </a:ext>
                  </a:extLst>
                </a:gridCol>
              </a:tblGrid>
              <a:tr h="53836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Mon. 15.01.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Tue. 16.01.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Wed. 17.01.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Thu. 18.01.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Fri. 19.01.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6028511"/>
                  </a:ext>
                </a:extLst>
              </a:tr>
              <a:tr h="288183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Found on-crest phases for ballistic working point;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Re-established velocity working point with weaker solenoid focusing in agreement with simulated results.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Focusing beam onto YAG screen in EA chamber;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err="1"/>
                        <a:t>Optimising</a:t>
                      </a:r>
                      <a:r>
                        <a:rPr lang="en-US" sz="1100" dirty="0"/>
                        <a:t> transmission with velocity bunching working point.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/>
                        <a:t>Focusing on SH.D1 screen;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/>
                        <a:t>TWS1 phase scans to find bunch length minimum;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Continued with previous TWS1 phase scans (minimum of c. 40 fs achieved);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Changed to previous working point (fault in simulations);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err="1"/>
                        <a:t>Optimising</a:t>
                      </a:r>
                      <a:r>
                        <a:rPr lang="en-US" sz="1100" dirty="0"/>
                        <a:t> transmission;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PolariX phase shifter tests.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TWS1 phase scans to find bunch length minimum (again);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Minimum observed around 88deg with bunch length of 10.2 fs rms.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547191"/>
                  </a:ext>
                </a:extLst>
              </a:tr>
              <a:tr h="1438318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0" dirty="0"/>
                        <a:t>TWS1 modulator water flow values were too low - fixed by restarting modulator);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0" dirty="0"/>
                        <a:t>Camera EA.R1 not worked – fixed by experts;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0" dirty="0"/>
                        <a:t>Can’t view laser alignment on cathode after works.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0" dirty="0">
                          <a:sym typeface="Wingdings" pitchFamily="2" charset="2"/>
                        </a:rPr>
                        <a:t>Extra focus required to pass through p4 kicker magnet;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0" dirty="0">
                          <a:sym typeface="Wingdings" pitchFamily="2" charset="2"/>
                        </a:rPr>
                        <a:t>TWS1 modulator fault (water flow related);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0" dirty="0">
                          <a:sym typeface="Wingdings" pitchFamily="2" charset="2"/>
                        </a:rPr>
                        <a:t>Screen movers and cameras not working (fixed overnight).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6204"/>
                  </a:ext>
                </a:extLst>
              </a:tr>
              <a:tr h="897788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dirty="0">
                          <a:solidFill>
                            <a:schemeClr val="tx1"/>
                          </a:solidFill>
                        </a:rPr>
                        <a:t>PolariX LLRF voltage drive was rescaled so curves for SP and RBV match (SP higher by factor of 2.93).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1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100" i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10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i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PolariX conditioning over the weekend.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573760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6C374A01-B131-4949-9721-B3DE8D4D54EF}"/>
              </a:ext>
            </a:extLst>
          </p:cNvPr>
          <p:cNvSpPr txBox="1"/>
          <p:nvPr/>
        </p:nvSpPr>
        <p:spPr>
          <a:xfrm rot="16200000">
            <a:off x="-477136" y="2544496"/>
            <a:ext cx="15744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Achievements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72B7B8C-9092-E144-A340-397D67D1263C}"/>
              </a:ext>
            </a:extLst>
          </p:cNvPr>
          <p:cNvSpPr txBox="1"/>
          <p:nvPr/>
        </p:nvSpPr>
        <p:spPr>
          <a:xfrm rot="16200000">
            <a:off x="-308020" y="4729837"/>
            <a:ext cx="12362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Difficulties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9722E93-2694-6C47-92C8-ACF8A2FADB5C}"/>
              </a:ext>
            </a:extLst>
          </p:cNvPr>
          <p:cNvSpPr txBox="1"/>
          <p:nvPr/>
        </p:nvSpPr>
        <p:spPr>
          <a:xfrm rot="16200000">
            <a:off x="-66768" y="5835185"/>
            <a:ext cx="7537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Notes</a:t>
            </a:r>
          </a:p>
        </p:txBody>
      </p:sp>
    </p:spTree>
    <p:extLst>
      <p:ext uri="{BB962C8B-B14F-4D97-AF65-F5344CB8AC3E}">
        <p14:creationId xmlns:p14="http://schemas.microsoft.com/office/powerpoint/2010/main" val="1841653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04AEA-9BF5-48CE-ABE5-1954EE1DF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PolariX Bunch Length Measurements</a:t>
            </a:r>
            <a:endParaRPr lang="en-GB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0BED3F0-D4A0-4C90-9001-E8DD67354F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02" y="2082951"/>
            <a:ext cx="5485946" cy="3657298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02C749-6DDB-46DF-9CBE-7D70A49DB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22.01.2024</a:t>
            </a:r>
            <a:endParaRPr lang="en-US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479D79-FADE-471B-B1BA-E9B6988C95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B76A1F9D-D286-4258-9AD1-0283435233DA}"/>
              </a:ext>
            </a:extLst>
          </p:cNvPr>
          <p:cNvPicPr>
            <a:picLocks noGrp="1" noChangeAspect="1"/>
          </p:cNvPicPr>
          <p:nvPr>
            <p:ph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752" y="2082951"/>
            <a:ext cx="5485946" cy="3657298"/>
          </a:xfrm>
        </p:spPr>
      </p:pic>
    </p:spTree>
    <p:extLst>
      <p:ext uri="{BB962C8B-B14F-4D97-AF65-F5344CB8AC3E}">
        <p14:creationId xmlns:p14="http://schemas.microsoft.com/office/powerpoint/2010/main" val="1801901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AAC0A9-9FC6-2F44-91BD-86BFD8CE7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 and Plan for the Week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CD01DCD-8CBE-B44E-80C2-A091A3754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ARES Operation Meeting | 22.01.2024</a:t>
            </a:r>
            <a:endParaRPr lang="en-US" noProof="0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AAADFE7-A8C9-BD4D-B81E-3D07AE08D5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Week 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hteck: abgerundete Ecken 2">
            <a:extLst>
              <a:ext uri="{FF2B5EF4-FFF2-40B4-BE49-F238E27FC236}">
                <a16:creationId xmlns:a16="http://schemas.microsoft.com/office/drawing/2014/main" id="{D014A472-30FC-4547-BA11-625D54F48708}"/>
              </a:ext>
            </a:extLst>
          </p:cNvPr>
          <p:cNvSpPr/>
          <p:nvPr/>
        </p:nvSpPr>
        <p:spPr>
          <a:xfrm>
            <a:off x="378658" y="5733256"/>
            <a:ext cx="11405353" cy="377503"/>
          </a:xfrm>
          <a:prstGeom prst="roundRect">
            <a:avLst>
              <a:gd name="adj" fmla="val 8456"/>
            </a:avLst>
          </a:prstGeom>
          <a:solidFill>
            <a:srgbClr val="FFC000"/>
          </a:solidFill>
          <a:ln w="9525"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 want to learn or join the shift: please give the shift leader a call (BKR 2840 / SINBAD Box 2454)</a:t>
            </a:r>
          </a:p>
        </p:txBody>
      </p:sp>
      <p:graphicFrame>
        <p:nvGraphicFramePr>
          <p:cNvPr id="3" name="Tabelle 7">
            <a:extLst>
              <a:ext uri="{FF2B5EF4-FFF2-40B4-BE49-F238E27FC236}">
                <a16:creationId xmlns:a16="http://schemas.microsoft.com/office/drawing/2014/main" id="{AF2D3251-B2E0-3A4E-A4CD-AA916845DC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440194"/>
              </p:ext>
            </p:extLst>
          </p:nvPr>
        </p:nvGraphicFramePr>
        <p:xfrm>
          <a:off x="407987" y="1347894"/>
          <a:ext cx="4550410" cy="3289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509">
                  <a:extLst>
                    <a:ext uri="{9D8B030D-6E8A-4147-A177-3AD203B41FA5}">
                      <a16:colId xmlns:a16="http://schemas.microsoft.com/office/drawing/2014/main" val="1623781107"/>
                    </a:ext>
                  </a:extLst>
                </a:gridCol>
                <a:gridCol w="3398901">
                  <a:extLst>
                    <a:ext uri="{9D8B030D-6E8A-4147-A177-3AD203B41FA5}">
                      <a16:colId xmlns:a16="http://schemas.microsoft.com/office/drawing/2014/main" val="3472815013"/>
                    </a:ext>
                  </a:extLst>
                </a:gridCol>
              </a:tblGrid>
              <a:tr h="54817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Shift Crew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144729"/>
                  </a:ext>
                </a:extLst>
              </a:tr>
              <a:tr h="548170">
                <a:tc>
                  <a:txBody>
                    <a:bodyPr/>
                    <a:lstStyle/>
                    <a:p>
                      <a:r>
                        <a:rPr lang="en-US" b="0" dirty="0"/>
                        <a:t>22.01.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/>
                        <a:t>Blae, Sonja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050636"/>
                  </a:ext>
                </a:extLst>
              </a:tr>
              <a:tr h="548170">
                <a:tc>
                  <a:txBody>
                    <a:bodyPr/>
                    <a:lstStyle/>
                    <a:p>
                      <a:r>
                        <a:rPr lang="en-US" b="0" dirty="0"/>
                        <a:t>23.01.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/>
                        <a:t>Blae, Willi, Max (AM)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7362042"/>
                  </a:ext>
                </a:extLst>
              </a:tr>
              <a:tr h="548170">
                <a:tc>
                  <a:txBody>
                    <a:bodyPr/>
                    <a:lstStyle/>
                    <a:p>
                      <a:r>
                        <a:rPr lang="en-US" b="0" dirty="0"/>
                        <a:t>24.01.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/>
                        <a:t>Blae, Thomas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479025"/>
                  </a:ext>
                </a:extLst>
              </a:tr>
              <a:tr h="548170">
                <a:tc>
                  <a:txBody>
                    <a:bodyPr/>
                    <a:lstStyle/>
                    <a:p>
                      <a:r>
                        <a:rPr lang="en-US" b="0" dirty="0"/>
                        <a:t>25.01.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/>
                        <a:t>Blae, Frank, Hannes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451787"/>
                  </a:ext>
                </a:extLst>
              </a:tr>
              <a:tr h="548170">
                <a:tc>
                  <a:txBody>
                    <a:bodyPr/>
                    <a:lstStyle/>
                    <a:p>
                      <a:r>
                        <a:rPr lang="en-US" b="0" dirty="0"/>
                        <a:t>26.01.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/>
                        <a:t>Blae, Hannes, Max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461623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EA0BA4D-5269-56F5-1E3D-897D1A1C0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9976" y="1406427"/>
            <a:ext cx="5904036" cy="3462733"/>
          </a:xfrm>
        </p:spPr>
        <p:txBody>
          <a:bodyPr/>
          <a:lstStyle/>
          <a:p>
            <a:r>
              <a:rPr lang="en-GB" dirty="0"/>
              <a:t>Mon: Works on pressurised air line in the tunnel (mainly for </a:t>
            </a:r>
            <a:r>
              <a:rPr lang="en-GB" dirty="0" err="1"/>
              <a:t>Kaldera</a:t>
            </a:r>
            <a:r>
              <a:rPr lang="en-GB" dirty="0"/>
              <a:t> red area)</a:t>
            </a:r>
          </a:p>
          <a:p>
            <a:r>
              <a:rPr lang="en-US" dirty="0"/>
              <a:t>S</a:t>
            </a:r>
            <a:r>
              <a:rPr lang="en-GB" dirty="0" err="1"/>
              <a:t>pacechip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71053"/>
      </p:ext>
    </p:extLst>
  </p:cSld>
  <p:clrMapOvr>
    <a:masterClrMapping/>
  </p:clrMapOvr>
</p:sld>
</file>

<file path=ppt/theme/theme1.xml><?xml version="1.0" encoding="utf-8"?>
<a:theme xmlns:a="http://schemas.openxmlformats.org/drawingml/2006/main" name="DESY">
  <a:themeElements>
    <a:clrScheme name="DESY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18F1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>
      <a:srgbClr val="8B6EC9"/>
    </a:custClr>
    <a:custClr>
      <a:srgbClr val="E35D50"/>
    </a:custClr>
    <a:custClr>
      <a:srgbClr val="5BC5F1"/>
    </a:custClr>
    <a:custClr>
      <a:srgbClr val="00AA92"/>
    </a:custClr>
  </a:custClrLst>
  <a:extLst>
    <a:ext uri="{05A4C25C-085E-4340-85A3-A5531E510DB2}">
      <thm15:themeFamily xmlns:thm15="http://schemas.microsoft.com/office/thememl/2012/main" name="Präsentation1" id="{FF3377BC-8E16-034C-B37F-4D96C015CDA1}" vid="{4C42B158-ADD8-9242-AD54-4E9401BE2496}"/>
    </a:ext>
  </a:extLst>
</a:theme>
</file>

<file path=ppt/theme/theme2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DESY</Template>
  <TotalTime>0</TotalTime>
  <Words>356</Words>
  <Application>Microsoft Office PowerPoint</Application>
  <PresentationFormat>Widescreen</PresentationFormat>
  <Paragraphs>53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DESY</vt:lpstr>
      <vt:lpstr>ARES Operation Meeting</vt:lpstr>
      <vt:lpstr>Summary of week 3</vt:lpstr>
      <vt:lpstr>PolariX Bunch Length Measurements</vt:lpstr>
      <vt:lpstr>Schedule and Plan for the Week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ARES Operation Meeting</dc:title>
  <dc:creator>Frank Mayet</dc:creator>
  <cp:lastModifiedBy>staceybl</cp:lastModifiedBy>
  <cp:revision>540</cp:revision>
  <dcterms:created xsi:type="dcterms:W3CDTF">2021-08-09T09:06:11Z</dcterms:created>
  <dcterms:modified xsi:type="dcterms:W3CDTF">2024-01-22T12:19:23Z</dcterms:modified>
</cp:coreProperties>
</file>