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96" r:id="rId1"/>
  </p:sldMasterIdLst>
  <p:notesMasterIdLst>
    <p:notesMasterId r:id="rId9"/>
  </p:notesMasterIdLst>
  <p:sldIdLst>
    <p:sldId id="256" r:id="rId2"/>
    <p:sldId id="792" r:id="rId3"/>
    <p:sldId id="793" r:id="rId4"/>
    <p:sldId id="790" r:id="rId5"/>
    <p:sldId id="791" r:id="rId6"/>
    <p:sldId id="795" r:id="rId7"/>
    <p:sldId id="794" r:id="rId8"/>
  </p:sldIdLst>
  <p:sldSz cx="12192000" cy="6858000"/>
  <p:notesSz cx="7315200" cy="9601200"/>
  <p:embeddedFontLst>
    <p:embeddedFont>
      <p:font typeface="CMU Sans Serif" panose="02000603000000000000" pitchFamily="2" charset="0"/>
      <p:regular r:id="rId10"/>
      <p:bold r:id="rId11"/>
      <p:italic r:id="rId12"/>
      <p:boldItalic r:id="rId13"/>
    </p:embeddedFont>
    <p:embeddedFont>
      <p:font typeface="CMU Serif Upright Italic" panose="02000603000000000000" pitchFamily="2" charset="0"/>
      <p:italic r:id="rId14"/>
    </p:embeddedFont>
    <p:embeddedFont>
      <p:font typeface="CMU Typewriter Text" panose="02000309000000000000" pitchFamily="50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93D1FF"/>
    <a:srgbClr val="FF6801"/>
    <a:srgbClr val="FDF3A5"/>
    <a:srgbClr val="B7FFD8"/>
    <a:srgbClr val="ABE9FF"/>
    <a:srgbClr val="00B0F0"/>
    <a:srgbClr val="00C85A"/>
    <a:srgbClr val="FF6969"/>
    <a:srgbClr val="DFC9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9" autoAdjust="0"/>
    <p:restoredTop sz="86500" autoAdjust="0"/>
  </p:normalViewPr>
  <p:slideViewPr>
    <p:cSldViewPr snapToGrid="0">
      <p:cViewPr varScale="1">
        <p:scale>
          <a:sx n="79" d="100"/>
          <a:sy n="79" d="100"/>
        </p:scale>
        <p:origin x="582" y="51"/>
      </p:cViewPr>
      <p:guideLst/>
    </p:cSldViewPr>
  </p:slideViewPr>
  <p:outlineViewPr>
    <p:cViewPr>
      <p:scale>
        <a:sx n="33" d="100"/>
        <a:sy n="33" d="100"/>
      </p:scale>
      <p:origin x="0" y="-24669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3048" y="3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91C896-2E21-4524-B6BA-8D32550621E9}" type="datetimeFigureOut">
              <a:rPr lang="en-GB" smtClean="0"/>
              <a:t>26/01/2024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941A1F-152C-41E4-BFD7-4FF08E78AF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118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941A1F-152C-41E4-BFD7-4FF08E78AF1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80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56C6B0-1623-68B2-280F-08A06014A5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600"/>
            </a:lvl1pPr>
          </a:lstStyle>
          <a:p>
            <a:fld id="{32608B2A-9DD1-4B44-8193-B4B70DE9D97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3678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2E7CEB-C71C-4881-8F19-D5D9211609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53603" y="936000"/>
            <a:ext cx="9484797" cy="5922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457200" indent="-45720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 sz="240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defRPr>
            </a:lvl1pPr>
          </a:lstStyle>
          <a:p>
            <a:pPr lvl="0"/>
            <a:r>
              <a:rPr lang="en-GB" sz="2400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Contents</a:t>
            </a:r>
          </a:p>
          <a:p>
            <a:pPr lvl="0"/>
            <a:endParaRPr lang="en-GB" sz="2400" dirty="0"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  <a:p>
            <a:pPr lvl="0"/>
            <a:r>
              <a:rPr lang="en-GB" sz="2400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[2]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[3]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6F5D78-AB74-D405-1666-78EA9D3008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608B2A-9DD1-4B44-8193-B4B70DE9D97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9943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6EECF3C6-05A6-4EAC-AB1B-2C5B3A6334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25600" y="0"/>
            <a:ext cx="10566400" cy="662400"/>
          </a:xfrm>
          <a:prstGeom prst="rect">
            <a:avLst/>
          </a:prstGeom>
        </p:spPr>
        <p:txBody>
          <a:bodyPr lIns="180000" tIns="0" rIns="0" bIns="0" anchor="ctr" anchorCtr="0"/>
          <a:lstStyle>
            <a:lvl1pPr marL="0" indent="0">
              <a:buNone/>
              <a:defRPr sz="2400">
                <a:solidFill>
                  <a:srgbClr val="00B0F0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353E774F-880C-48AB-A1AD-A6FA1522C3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25600" y="439200"/>
            <a:ext cx="10566400" cy="662400"/>
          </a:xfrm>
          <a:prstGeom prst="rect">
            <a:avLst/>
          </a:prstGeom>
        </p:spPr>
        <p:txBody>
          <a:bodyPr lIns="180000" tIns="0" rIns="0" bIns="0" anchor="ctr" anchorCtr="0"/>
          <a:lstStyle>
            <a:lvl1pPr marL="0" indent="0">
              <a:buNone/>
              <a:defRPr sz="3200">
                <a:solidFill>
                  <a:srgbClr val="0070C0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defRPr>
            </a:lvl1pPr>
          </a:lstStyle>
          <a:p>
            <a:pPr lvl="0"/>
            <a:r>
              <a:rPr lang="en-GB" dirty="0"/>
              <a:t>Slide title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F9E1189F-B704-4C15-9171-85F03646234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980001"/>
            <a:ext cx="5625600" cy="4571998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 sz="240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defRPr>
            </a:lvl1pPr>
          </a:lstStyle>
          <a:p>
            <a:pPr lvl="0"/>
            <a:r>
              <a:rPr lang="en-GB" dirty="0"/>
              <a:t>Insert text here.</a:t>
            </a:r>
          </a:p>
        </p:txBody>
      </p:sp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id="{66CACE47-A8FF-4035-B795-2F787DB3E2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9005" y="1980001"/>
            <a:ext cx="4921795" cy="38484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18D75F-CEDF-80F9-44A6-78B81490E55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2608B2A-9DD1-4B44-8193-B4B70DE9D97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23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6EECF3C6-05A6-4EAC-AB1B-2C5B3A6334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25600" y="0"/>
            <a:ext cx="10566400" cy="662400"/>
          </a:xfrm>
          <a:prstGeom prst="rect">
            <a:avLst/>
          </a:prstGeom>
        </p:spPr>
        <p:txBody>
          <a:bodyPr lIns="180000" tIns="0" rIns="0" bIns="0" anchor="ctr" anchorCtr="0"/>
          <a:lstStyle>
            <a:lvl1pPr marL="0" indent="0">
              <a:buNone/>
              <a:defRPr sz="2400">
                <a:solidFill>
                  <a:srgbClr val="00B0F0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353E774F-880C-48AB-A1AD-A6FA1522C3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25600" y="439200"/>
            <a:ext cx="10566400" cy="662400"/>
          </a:xfrm>
          <a:prstGeom prst="rect">
            <a:avLst/>
          </a:prstGeom>
        </p:spPr>
        <p:txBody>
          <a:bodyPr lIns="180000" tIns="0" rIns="0" bIns="0" anchor="ctr" anchorCtr="0"/>
          <a:lstStyle>
            <a:lvl1pPr marL="0" indent="0">
              <a:buNone/>
              <a:defRPr sz="3200">
                <a:solidFill>
                  <a:srgbClr val="0070C0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defRPr>
            </a:lvl1pPr>
          </a:lstStyle>
          <a:p>
            <a:pPr lvl="0"/>
            <a:r>
              <a:rPr lang="en-GB" dirty="0"/>
              <a:t>Slide title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F9E1189F-B704-4C15-9171-85F03646234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980001"/>
            <a:ext cx="5625600" cy="4571998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 sz="240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defRPr>
            </a:lvl1pPr>
          </a:lstStyle>
          <a:p>
            <a:pPr lvl="0"/>
            <a:r>
              <a:rPr lang="en-GB" dirty="0"/>
              <a:t>Insert text here.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E82C34F4-9C09-43C6-A4B3-FD2E1A5F3D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0400" y="1980001"/>
            <a:ext cx="5625600" cy="4571998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 sz="240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defRPr>
            </a:lvl1pPr>
          </a:lstStyle>
          <a:p>
            <a:pPr lvl="0"/>
            <a:r>
              <a:rPr lang="en-GB" dirty="0"/>
              <a:t>Insert text here.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2E3565-E372-A03D-C0B3-7A6FDE3B80F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2608B2A-9DD1-4B44-8193-B4B70DE9D97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4035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bild 29">
            <a:extLst>
              <a:ext uri="{FF2B5EF4-FFF2-40B4-BE49-F238E27FC236}">
                <a16:creationId xmlns:a16="http://schemas.microsoft.com/office/drawing/2014/main" id="{D797A40E-9790-4054-9778-E9746F0779A7}"/>
              </a:ext>
            </a:extLst>
          </p:cNvPr>
          <p:cNvPicPr>
            <a:picLocks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798" y="-4069"/>
            <a:ext cx="972000" cy="93940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CF51BF-A340-723D-27D2-CAA4F8BD8C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6572" y="1139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defRPr>
            </a:lvl1pPr>
          </a:lstStyle>
          <a:p>
            <a:fld id="{32608B2A-9DD1-4B44-8193-B4B70DE9D97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3062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03" r:id="rId3"/>
    <p:sldLayoutId id="2147483710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>
            <a:extLst>
              <a:ext uri="{FF2B5EF4-FFF2-40B4-BE49-F238E27FC236}">
                <a16:creationId xmlns:a16="http://schemas.microsoft.com/office/drawing/2014/main" id="{25B2CAFB-9DAA-4601-A36B-F38B45465E55}"/>
              </a:ext>
            </a:extLst>
          </p:cNvPr>
          <p:cNvSpPr/>
          <p:nvPr/>
        </p:nvSpPr>
        <p:spPr>
          <a:xfrm>
            <a:off x="1281953" y="943429"/>
            <a:ext cx="9628094" cy="591457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51120" rIns="90000" bIns="45000" anchor="ctr"/>
          <a:lstStyle/>
          <a:p>
            <a:pPr>
              <a:lnSpc>
                <a:spcPct val="99000"/>
              </a:lnSpc>
            </a:pPr>
            <a:r>
              <a:rPr lang="en-GB" sz="4400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Angles and demons / </a:t>
            </a:r>
            <a:r>
              <a:rPr lang="en-GB" sz="4400" spc="-1" dirty="0">
                <a:solidFill>
                  <a:schemeClr val="accent2"/>
                </a:solidFill>
                <a:uFill>
                  <a:solidFill>
                    <a:srgbClr val="FFFFFF"/>
                  </a:solidFill>
                </a:u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Ptarmigan v1.3.4</a:t>
            </a:r>
          </a:p>
          <a:p>
            <a:pPr>
              <a:lnSpc>
                <a:spcPct val="99000"/>
              </a:lnSpc>
            </a:pPr>
            <a:endParaRPr lang="en-GB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  <a:p>
            <a:pPr>
              <a:lnSpc>
                <a:spcPct val="99000"/>
              </a:lnSpc>
            </a:pPr>
            <a:r>
              <a:rPr lang="en-GB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Tom Blackburn</a:t>
            </a:r>
          </a:p>
          <a:p>
            <a:pPr>
              <a:lnSpc>
                <a:spcPct val="99000"/>
              </a:lnSpc>
            </a:pPr>
            <a:r>
              <a:rPr lang="en-GB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Department of Physics, University of Gothenburg</a:t>
            </a:r>
          </a:p>
          <a:p>
            <a:pPr>
              <a:lnSpc>
                <a:spcPct val="99000"/>
              </a:lnSpc>
            </a:pPr>
            <a:endParaRPr lang="en-GB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  <a:p>
            <a:pPr>
              <a:lnSpc>
                <a:spcPct val="99000"/>
              </a:lnSpc>
            </a:pPr>
            <a:r>
              <a:rPr lang="en-GB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29 January 2024</a:t>
            </a:r>
          </a:p>
          <a:p>
            <a:pPr>
              <a:lnSpc>
                <a:spcPct val="99000"/>
              </a:lnSpc>
            </a:pPr>
            <a:r>
              <a:rPr lang="en-GB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Simulation and Analysis Task Force</a:t>
            </a:r>
          </a:p>
        </p:txBody>
      </p:sp>
    </p:spTree>
    <p:extLst>
      <p:ext uri="{BB962C8B-B14F-4D97-AF65-F5344CB8AC3E}">
        <p14:creationId xmlns:p14="http://schemas.microsoft.com/office/powerpoint/2010/main" val="111535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81CF0BD-5A88-4FCC-92D4-67FB98D54B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Ptarmigan v1.3.4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F4375B-1F21-41D8-9AE5-D7EE02E9B4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Polarization rotation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EAE052-EE42-4B89-96E5-C056E20CBA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Currently, laser electric field oscillates in the x-z plane (plane containing </a:t>
            </a:r>
            <a:r>
              <a:rPr lang="en-US" b="1" i="1" dirty="0">
                <a:solidFill>
                  <a:srgbClr val="C00000"/>
                </a:solidFill>
              </a:rPr>
              <a:t>k</a:t>
            </a:r>
            <a:r>
              <a:rPr lang="en-US" dirty="0"/>
              <a:t> and electron beam momentum </a:t>
            </a:r>
            <a:r>
              <a:rPr lang="en-US" b="1" i="1" dirty="0">
                <a:solidFill>
                  <a:srgbClr val="0070C0"/>
                </a:solidFill>
              </a:rPr>
              <a:t>q</a:t>
            </a:r>
            <a:r>
              <a:rPr lang="en-US" dirty="0"/>
              <a:t>).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DBA2E9-5275-4D2E-AFC0-0FED16268B30}"/>
              </a:ext>
            </a:extLst>
          </p:cNvPr>
          <p:cNvSpPr/>
          <p:nvPr/>
        </p:nvSpPr>
        <p:spPr>
          <a:xfrm>
            <a:off x="774863" y="1789170"/>
            <a:ext cx="2545976" cy="8887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9FF83C-FDEC-E169-3E94-DF1B432F675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2608B2A-9DD1-4B44-8193-B4B70DE9D97D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10" name="Picture 9" descr="A diagram of a physics experiment&#10;&#10;Description automatically generated">
            <a:extLst>
              <a:ext uri="{FF2B5EF4-FFF2-40B4-BE49-F238E27FC236}">
                <a16:creationId xmlns:a16="http://schemas.microsoft.com/office/drawing/2014/main" id="{FBFB39B2-705A-1E07-5A92-EA9A2D9029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78" y="2010927"/>
            <a:ext cx="5044831" cy="358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757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81CF0BD-5A88-4FCC-92D4-67FB98D54B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Ptarmigan v1.3.4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F4375B-1F21-41D8-9AE5-D7EE02E9B4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Polarization rotation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EAE052-EE42-4B89-96E5-C056E20CBA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Currently, laser electric field oscillates in the x-z plane (plane containing </a:t>
            </a:r>
            <a:r>
              <a:rPr lang="en-US" b="1" i="1" dirty="0">
                <a:solidFill>
                  <a:srgbClr val="C00000"/>
                </a:solidFill>
              </a:rPr>
              <a:t>k</a:t>
            </a:r>
            <a:r>
              <a:rPr lang="en-US" dirty="0"/>
              <a:t> and electron beam momentum </a:t>
            </a:r>
            <a:r>
              <a:rPr lang="en-US" b="1" i="1" dirty="0">
                <a:solidFill>
                  <a:srgbClr val="0070C0"/>
                </a:solidFill>
              </a:rPr>
              <a:t>q</a:t>
            </a:r>
            <a:r>
              <a:rPr lang="en-US" dirty="0"/>
              <a:t>).</a:t>
            </a:r>
          </a:p>
          <a:p>
            <a:endParaRPr lang="en-US" dirty="0"/>
          </a:p>
          <a:p>
            <a:r>
              <a:rPr lang="en-US" dirty="0"/>
              <a:t>Now </a:t>
            </a:r>
            <a:r>
              <a:rPr lang="en-GB" sz="2400" dirty="0">
                <a:solidFill>
                  <a:srgbClr val="0070C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polarization</a:t>
            </a:r>
            <a:r>
              <a:rPr lang="en-GB" sz="2400" dirty="0"/>
              <a:t> will accept:</a:t>
            </a:r>
          </a:p>
          <a:p>
            <a:pPr lvl="1"/>
            <a:r>
              <a:rPr lang="en-GB" dirty="0">
                <a:solidFill>
                  <a:srgbClr val="0070C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linear || x </a:t>
            </a:r>
            <a:r>
              <a:rPr lang="en-GB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(or just </a:t>
            </a:r>
            <a:r>
              <a:rPr lang="en-GB" dirty="0">
                <a:solidFill>
                  <a:srgbClr val="0070C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linear</a:t>
            </a:r>
            <a:r>
              <a:rPr lang="en-GB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)</a:t>
            </a:r>
          </a:p>
          <a:p>
            <a:pPr lvl="1"/>
            <a:r>
              <a:rPr lang="en-GB" dirty="0">
                <a:solidFill>
                  <a:srgbClr val="0070C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linear || y</a:t>
            </a:r>
          </a:p>
          <a:p>
            <a:pPr lvl="1"/>
            <a:r>
              <a:rPr lang="en-GB" dirty="0">
                <a:solidFill>
                  <a:srgbClr val="0070C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linear </a:t>
            </a:r>
            <a:r>
              <a:rPr lang="en-GB" dirty="0">
                <a:solidFill>
                  <a:srgbClr val="0070C0"/>
                </a:solidFill>
                <a:latin typeface="CMU Serif Upright Italic" panose="02000603000000000000" pitchFamily="2" charset="0"/>
                <a:ea typeface="CMU Serif Upright Italic" panose="02000603000000000000" pitchFamily="2" charset="0"/>
                <a:cs typeface="CMU Serif Upright Italic" panose="02000603000000000000" pitchFamily="2" charset="0"/>
              </a:rPr>
              <a:t>@</a:t>
            </a:r>
            <a:r>
              <a:rPr lang="en-GB" dirty="0">
                <a:solidFill>
                  <a:srgbClr val="0070C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angle</a:t>
            </a:r>
            <a:endParaRPr lang="en-GB" dirty="0"/>
          </a:p>
          <a:p>
            <a:endParaRPr lang="en-GB" sz="2400" dirty="0">
              <a:solidFill>
                <a:srgbClr val="0070C0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r>
              <a:rPr lang="en-US" dirty="0"/>
              <a:t>Angle expects a math expression, e.g. </a:t>
            </a:r>
            <a:r>
              <a:rPr lang="en-US" dirty="0">
                <a:solidFill>
                  <a:srgbClr val="0070C0"/>
                </a:solidFill>
                <a:latin typeface="CMU Typewriter Text" panose="02000309000000000000" pitchFamily="50" charset="0"/>
                <a:ea typeface="CMU Typewriter Text" panose="02000309000000000000" pitchFamily="50" charset="0"/>
                <a:cs typeface="CMU Typewriter Text" panose="02000309000000000000" pitchFamily="50" charset="0"/>
              </a:rPr>
              <a:t>linear </a:t>
            </a:r>
            <a:r>
              <a:rPr lang="en-GB" dirty="0">
                <a:solidFill>
                  <a:srgbClr val="0070C0"/>
                </a:solidFill>
                <a:latin typeface="CMU Serif Upright Italic" panose="02000603000000000000" pitchFamily="2" charset="0"/>
                <a:ea typeface="CMU Serif Upright Italic" panose="02000603000000000000" pitchFamily="2" charset="0"/>
                <a:cs typeface="CMU Serif Upright Italic" panose="02000603000000000000" pitchFamily="2" charset="0"/>
              </a:rPr>
              <a:t>@</a:t>
            </a:r>
            <a:r>
              <a:rPr lang="en-US" dirty="0">
                <a:solidFill>
                  <a:srgbClr val="0070C0"/>
                </a:solidFill>
                <a:latin typeface="CMU Typewriter Text" panose="02000309000000000000" pitchFamily="50" charset="0"/>
                <a:ea typeface="CMU Typewriter Text" panose="02000309000000000000" pitchFamily="50" charset="0"/>
                <a:cs typeface="CMU Typewriter Text" panose="02000309000000000000" pitchFamily="50" charset="0"/>
              </a:rPr>
              <a:t> 30 * degree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DBA2E9-5275-4D2E-AFC0-0FED16268B30}"/>
              </a:ext>
            </a:extLst>
          </p:cNvPr>
          <p:cNvSpPr/>
          <p:nvPr/>
        </p:nvSpPr>
        <p:spPr>
          <a:xfrm>
            <a:off x="774863" y="1789170"/>
            <a:ext cx="2545976" cy="8887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9FF83C-FDEC-E169-3E94-DF1B432F675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2608B2A-9DD1-4B44-8193-B4B70DE9D97D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10" name="Picture 9" descr="A diagram of a physics experiment&#10;&#10;Description automatically generated">
            <a:extLst>
              <a:ext uri="{FF2B5EF4-FFF2-40B4-BE49-F238E27FC236}">
                <a16:creationId xmlns:a16="http://schemas.microsoft.com/office/drawing/2014/main" id="{FBFB39B2-705A-1E07-5A92-EA9A2D9029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78" y="2010927"/>
            <a:ext cx="5044831" cy="3587436"/>
          </a:xfrm>
          <a:prstGeom prst="rect">
            <a:avLst/>
          </a:prstGeom>
        </p:spPr>
      </p:pic>
      <p:sp>
        <p:nvSpPr>
          <p:cNvPr id="8" name="Arrow: Circular 7">
            <a:extLst>
              <a:ext uri="{FF2B5EF4-FFF2-40B4-BE49-F238E27FC236}">
                <a16:creationId xmlns:a16="http://schemas.microsoft.com/office/drawing/2014/main" id="{CDAE1058-0947-8EC2-2226-63952DFC4C7D}"/>
              </a:ext>
            </a:extLst>
          </p:cNvPr>
          <p:cNvSpPr/>
          <p:nvPr/>
        </p:nvSpPr>
        <p:spPr>
          <a:xfrm rot="1032276" flipH="1">
            <a:off x="1477494" y="3058570"/>
            <a:ext cx="2099256" cy="2159097"/>
          </a:xfrm>
          <a:prstGeom prst="circularArrow">
            <a:avLst>
              <a:gd name="adj1" fmla="val 10932"/>
              <a:gd name="adj2" fmla="val 1142319"/>
              <a:gd name="adj3" fmla="val 18611536"/>
              <a:gd name="adj4" fmla="val 10800000"/>
              <a:gd name="adj5" fmla="val 12500"/>
            </a:avLst>
          </a:prstGeom>
          <a:solidFill>
            <a:srgbClr val="FF0000">
              <a:alpha val="78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149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xi5">
            <a:hlinkClick r:id="" action="ppaction://media"/>
            <a:extLst>
              <a:ext uri="{FF2B5EF4-FFF2-40B4-BE49-F238E27FC236}">
                <a16:creationId xmlns:a16="http://schemas.microsoft.com/office/drawing/2014/main" id="{F0E9CDC5-B3BC-170B-7A21-688DF101CCA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08854" y="2222233"/>
            <a:ext cx="7256095" cy="3353928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81CF0BD-5A88-4FCC-92D4-67FB98D54B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Ptarmigan v1.3.4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F4375B-1F21-41D8-9AE5-D7EE02E9B4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Example: </a:t>
            </a:r>
            <a:r>
              <a:rPr lang="el-GR" dirty="0"/>
              <a:t>γ</a:t>
            </a:r>
            <a:r>
              <a:rPr lang="en-GB" dirty="0"/>
              <a:t>-ray angular profiles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EAE052-EE42-4B89-96E5-C056E20CBA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8883" y="5651652"/>
            <a:ext cx="11212717" cy="1095030"/>
          </a:xfrm>
        </p:spPr>
        <p:txBody>
          <a:bodyPr/>
          <a:lstStyle/>
          <a:p>
            <a:r>
              <a:rPr lang="en-GB" dirty="0"/>
              <a:t>Colour scale gives photons/</a:t>
            </a:r>
            <a:r>
              <a:rPr lang="en-GB" i="1" dirty="0"/>
              <a:t>e</a:t>
            </a:r>
            <a:r>
              <a:rPr lang="en-GB" dirty="0"/>
              <a:t>/BX/mrad</a:t>
            </a:r>
            <a:r>
              <a:rPr lang="en-GB" baseline="30000" dirty="0"/>
              <a:t>2</a:t>
            </a:r>
            <a:r>
              <a:rPr lang="en-GB" dirty="0"/>
              <a:t> (left: all photons, right: </a:t>
            </a:r>
            <a:r>
              <a:rPr lang="en-GB" i="1" dirty="0"/>
              <a:t>x</a:t>
            </a:r>
            <a:r>
              <a:rPr lang="en-GB" dirty="0"/>
              <a:t>-polarized)</a:t>
            </a:r>
          </a:p>
          <a:p>
            <a:r>
              <a:rPr lang="en-GB" dirty="0"/>
              <a:t>Laser polarization direction given in </a:t>
            </a:r>
            <a:r>
              <a:rPr lang="en-GB" dirty="0">
                <a:solidFill>
                  <a:srgbClr val="FF0000"/>
                </a:solidFill>
              </a:rPr>
              <a:t>red</a:t>
            </a:r>
            <a:r>
              <a:rPr lang="en-GB" dirty="0"/>
              <a:t>.</a:t>
            </a:r>
            <a:endParaRPr lang="en-GB" dirty="0"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BA280D8-60C1-D66A-307F-DE154A1E6FAF}"/>
              </a:ext>
            </a:extLst>
          </p:cNvPr>
          <p:cNvSpPr txBox="1">
            <a:spLocks/>
          </p:cNvSpPr>
          <p:nvPr/>
        </p:nvSpPr>
        <p:spPr>
          <a:xfrm>
            <a:off x="508883" y="1734081"/>
            <a:ext cx="11212717" cy="109503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i="1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ξ</a:t>
            </a:r>
            <a:r>
              <a:rPr lang="en-GB" sz="2400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 = </a:t>
            </a:r>
            <a:r>
              <a:rPr lang="en-GB" dirty="0"/>
              <a:t>5.0, phase 0</a:t>
            </a:r>
            <a:r>
              <a:rPr lang="en-GB" sz="2400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: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B867671-A6CC-F179-B4AB-EEB6931E0E2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2608B2A-9DD1-4B44-8193-B4B70DE9D97D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156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xi15">
            <a:hlinkClick r:id="" action="ppaction://media"/>
            <a:extLst>
              <a:ext uri="{FF2B5EF4-FFF2-40B4-BE49-F238E27FC236}">
                <a16:creationId xmlns:a16="http://schemas.microsoft.com/office/drawing/2014/main" id="{88E35F35-00C3-A515-7DF6-95D261525B7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08854" y="2222233"/>
            <a:ext cx="7256095" cy="3353928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81CF0BD-5A88-4FCC-92D4-67FB98D54B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Ptarmigan v1.3.4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F4375B-1F21-41D8-9AE5-D7EE02E9B4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Example: </a:t>
            </a:r>
            <a:r>
              <a:rPr lang="el-GR" dirty="0"/>
              <a:t>γ</a:t>
            </a:r>
            <a:r>
              <a:rPr lang="en-GB" dirty="0"/>
              <a:t>-ray angular profiles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EAE052-EE42-4B89-96E5-C056E20CBA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8883" y="5651652"/>
            <a:ext cx="11212717" cy="1095030"/>
          </a:xfrm>
        </p:spPr>
        <p:txBody>
          <a:bodyPr/>
          <a:lstStyle/>
          <a:p>
            <a:r>
              <a:rPr lang="en-GB" dirty="0"/>
              <a:t>Colour scale gives photons/</a:t>
            </a:r>
            <a:r>
              <a:rPr lang="en-GB" i="1" dirty="0"/>
              <a:t>e</a:t>
            </a:r>
            <a:r>
              <a:rPr lang="en-GB" dirty="0"/>
              <a:t>/BX/mrad</a:t>
            </a:r>
            <a:r>
              <a:rPr lang="en-GB" baseline="30000" dirty="0"/>
              <a:t>2</a:t>
            </a:r>
            <a:r>
              <a:rPr lang="en-GB" dirty="0"/>
              <a:t> (left: all photons, right: </a:t>
            </a:r>
            <a:r>
              <a:rPr lang="en-GB" i="1" dirty="0"/>
              <a:t>x</a:t>
            </a:r>
            <a:r>
              <a:rPr lang="en-GB" dirty="0"/>
              <a:t>-polarized)</a:t>
            </a:r>
          </a:p>
          <a:p>
            <a:r>
              <a:rPr lang="en-GB" dirty="0"/>
              <a:t>Laser polarization direction given in </a:t>
            </a:r>
            <a:r>
              <a:rPr lang="en-GB" dirty="0">
                <a:solidFill>
                  <a:srgbClr val="FF0000"/>
                </a:solidFill>
              </a:rPr>
              <a:t>red</a:t>
            </a:r>
            <a:r>
              <a:rPr lang="en-GB" dirty="0"/>
              <a:t>.</a:t>
            </a:r>
            <a:endParaRPr lang="en-GB" dirty="0"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BA280D8-60C1-D66A-307F-DE154A1E6FAF}"/>
              </a:ext>
            </a:extLst>
          </p:cNvPr>
          <p:cNvSpPr txBox="1">
            <a:spLocks/>
          </p:cNvSpPr>
          <p:nvPr/>
        </p:nvSpPr>
        <p:spPr>
          <a:xfrm>
            <a:off x="508883" y="1734081"/>
            <a:ext cx="11212717" cy="109503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i="1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ξ</a:t>
            </a:r>
            <a:r>
              <a:rPr lang="en-GB" sz="2400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 = </a:t>
            </a:r>
            <a:r>
              <a:rPr lang="en-GB" sz="2400" dirty="0">
                <a:solidFill>
                  <a:srgbClr val="FF680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15</a:t>
            </a:r>
            <a:r>
              <a:rPr lang="en-GB" dirty="0">
                <a:solidFill>
                  <a:srgbClr val="FF6801"/>
                </a:solidFill>
              </a:rPr>
              <a:t>.0</a:t>
            </a:r>
            <a:r>
              <a:rPr lang="en-GB" dirty="0"/>
              <a:t>, phase </a:t>
            </a:r>
            <a:r>
              <a:rPr lang="en-GB" dirty="0">
                <a:solidFill>
                  <a:srgbClr val="FF6801"/>
                </a:solidFill>
              </a:rPr>
              <a:t>1</a:t>
            </a:r>
            <a:r>
              <a:rPr lang="en-GB" sz="2400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: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B867671-A6CC-F179-B4AB-EEB6931E0E2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2608B2A-9DD1-4B44-8193-B4B70DE9D97D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390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81CF0BD-5A88-4FCC-92D4-67FB98D54B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Ptarmigan v1.3.4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F4375B-1F21-41D8-9AE5-D7EE02E9B4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Example: positron angular profiles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EAE052-EE42-4B89-96E5-C056E20CBA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8883" y="5651652"/>
            <a:ext cx="11212717" cy="1095030"/>
          </a:xfrm>
        </p:spPr>
        <p:txBody>
          <a:bodyPr/>
          <a:lstStyle/>
          <a:p>
            <a:r>
              <a:rPr lang="en-GB" dirty="0"/>
              <a:t>Colour scale gives positrons/BX/mrad</a:t>
            </a:r>
            <a:r>
              <a:rPr lang="en-GB" baseline="30000" dirty="0"/>
              <a:t>2</a:t>
            </a:r>
            <a:r>
              <a:rPr lang="en-GB" dirty="0"/>
              <a:t>, laser polarization direction given in </a:t>
            </a:r>
            <a:r>
              <a:rPr lang="en-GB" dirty="0">
                <a:solidFill>
                  <a:srgbClr val="FF0000"/>
                </a:solidFill>
              </a:rPr>
              <a:t>red</a:t>
            </a:r>
            <a:r>
              <a:rPr lang="en-GB" dirty="0"/>
              <a:t>.</a:t>
            </a:r>
          </a:p>
          <a:p>
            <a:r>
              <a:rPr lang="en-GB" dirty="0"/>
              <a:t>Positron yield should not be affected.</a:t>
            </a:r>
            <a:endParaRPr lang="en-GB" dirty="0"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BA280D8-60C1-D66A-307F-DE154A1E6FAF}"/>
              </a:ext>
            </a:extLst>
          </p:cNvPr>
          <p:cNvSpPr txBox="1">
            <a:spLocks/>
          </p:cNvSpPr>
          <p:nvPr/>
        </p:nvSpPr>
        <p:spPr>
          <a:xfrm>
            <a:off x="508883" y="1734081"/>
            <a:ext cx="11212717" cy="109503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i="1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ξ</a:t>
            </a:r>
            <a:r>
              <a:rPr lang="en-GB" sz="2400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 = </a:t>
            </a:r>
            <a:r>
              <a:rPr lang="en-GB" dirty="0"/>
              <a:t>5.0, phase 0</a:t>
            </a:r>
            <a:r>
              <a:rPr lang="en-GB" sz="2400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: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B867671-A6CC-F179-B4AB-EEB6931E0E2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2608B2A-9DD1-4B44-8193-B4B70DE9D97D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12" name="Picture 11" descr="A group of red and green lines&#10;&#10;Description automatically generated">
            <a:extLst>
              <a:ext uri="{FF2B5EF4-FFF2-40B4-BE49-F238E27FC236}">
                <a16:creationId xmlns:a16="http://schemas.microsoft.com/office/drawing/2014/main" id="{8C89EC41-96EB-A710-828D-98BF09997F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619" y="2219596"/>
            <a:ext cx="9947881" cy="343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513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81CF0BD-5A88-4FCC-92D4-67FB98D54B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Ptarmigan v1.3.4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F4375B-1F21-41D8-9AE5-D7EE02E9B4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EAE052-EE42-4B89-96E5-C056E20CBA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4756" y="1637607"/>
            <a:ext cx="10202488" cy="4914392"/>
          </a:xfrm>
        </p:spPr>
        <p:txBody>
          <a:bodyPr/>
          <a:lstStyle/>
          <a:p>
            <a:r>
              <a:rPr lang="en-GB" dirty="0"/>
              <a:t>Laser polarization angle:</a:t>
            </a:r>
          </a:p>
          <a:p>
            <a:pPr lvl="1">
              <a:buClr>
                <a:srgbClr val="0070C0"/>
              </a:buClr>
            </a:pPr>
            <a:r>
              <a:rPr lang="en-GB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Extended syntax in laser block: </a:t>
            </a:r>
            <a:r>
              <a:rPr lang="en-GB" dirty="0">
                <a:solidFill>
                  <a:srgbClr val="0070C0"/>
                </a:solidFill>
                <a:latin typeface="CMU Typewriter Text" panose="02000309000000000000" pitchFamily="50" charset="0"/>
                <a:ea typeface="CMU Typewriter Text" panose="02000309000000000000" pitchFamily="50" charset="0"/>
                <a:cs typeface="CMU Typewriter Text" panose="02000309000000000000" pitchFamily="50" charset="0"/>
              </a:rPr>
              <a:t>polarization: linear </a:t>
            </a:r>
            <a:r>
              <a:rPr lang="en-GB" dirty="0">
                <a:solidFill>
                  <a:srgbClr val="0070C0"/>
                </a:solidFill>
                <a:latin typeface="CMU Serif Upright Italic" panose="02000603000000000000" pitchFamily="2" charset="0"/>
                <a:ea typeface="CMU Serif Upright Italic" panose="02000603000000000000" pitchFamily="2" charset="0"/>
                <a:cs typeface="CMU Serif Upright Italic" panose="02000603000000000000" pitchFamily="2" charset="0"/>
              </a:rPr>
              <a:t>@</a:t>
            </a:r>
            <a:r>
              <a:rPr lang="en-GB" dirty="0">
                <a:solidFill>
                  <a:srgbClr val="0070C0"/>
                </a:solidFill>
                <a:latin typeface="CMU Typewriter Text" panose="02000309000000000000" pitchFamily="50" charset="0"/>
                <a:ea typeface="CMU Typewriter Text" panose="02000309000000000000" pitchFamily="50" charset="0"/>
                <a:cs typeface="CMU Typewriter Text" panose="02000309000000000000" pitchFamily="50" charset="0"/>
              </a:rPr>
              <a:t> angle</a:t>
            </a:r>
            <a:endParaRPr lang="en-GB" dirty="0"/>
          </a:p>
          <a:p>
            <a:pPr lvl="1">
              <a:buClr>
                <a:srgbClr val="0070C0"/>
              </a:buClr>
            </a:pPr>
            <a:r>
              <a:rPr lang="en-GB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Sets angle between laser electric field and </a:t>
            </a:r>
            <a:r>
              <a:rPr lang="en-GB" i="1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x</a:t>
            </a:r>
            <a:r>
              <a:rPr lang="en-GB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-</a:t>
            </a:r>
            <a:r>
              <a:rPr lang="en-GB" i="1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z</a:t>
            </a:r>
            <a:r>
              <a:rPr lang="en-GB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 plane, meaningful only for linear polarization.</a:t>
            </a:r>
          </a:p>
          <a:p>
            <a:pPr lvl="1">
              <a:buClr>
                <a:srgbClr val="0070C0"/>
              </a:buClr>
            </a:pPr>
            <a:r>
              <a:rPr lang="en-GB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Angle written to </a:t>
            </a:r>
            <a:r>
              <a:rPr lang="en-GB" dirty="0">
                <a:solidFill>
                  <a:srgbClr val="FF6801"/>
                </a:solidFill>
                <a:latin typeface="CMU Typewriter Text" panose="02000309000000000000" pitchFamily="50" charset="0"/>
                <a:ea typeface="CMU Typewriter Text" panose="02000309000000000000" pitchFamily="50" charset="0"/>
                <a:cs typeface="CMU Typewriter Text" panose="02000309000000000000" pitchFamily="50" charset="0"/>
              </a:rPr>
              <a:t>laser/</a:t>
            </a:r>
            <a:r>
              <a:rPr lang="en-GB" dirty="0" err="1">
                <a:solidFill>
                  <a:srgbClr val="FF6801"/>
                </a:solidFill>
                <a:latin typeface="CMU Typewriter Text" panose="02000309000000000000" pitchFamily="50" charset="0"/>
                <a:ea typeface="CMU Typewriter Text" panose="02000309000000000000" pitchFamily="50" charset="0"/>
                <a:cs typeface="CMU Typewriter Text" panose="02000309000000000000" pitchFamily="50" charset="0"/>
              </a:rPr>
              <a:t>polarization_angle</a:t>
            </a:r>
            <a:r>
              <a:rPr lang="en-GB" dirty="0">
                <a:solidFill>
                  <a:srgbClr val="FF680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 </a:t>
            </a:r>
            <a:r>
              <a:rPr lang="en-GB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in HDF5 file.</a:t>
            </a:r>
            <a:endParaRPr lang="en-GB" dirty="0"/>
          </a:p>
          <a:p>
            <a:endParaRPr lang="en-GB" dirty="0"/>
          </a:p>
          <a:p>
            <a:r>
              <a:rPr lang="en-GB" dirty="0"/>
              <a:t>Choice of collision plane:</a:t>
            </a:r>
          </a:p>
          <a:p>
            <a:pPr lvl="1">
              <a:buClr>
                <a:srgbClr val="0070C0"/>
              </a:buClr>
            </a:pPr>
            <a:r>
              <a:rPr lang="en-GB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New field in beam block: </a:t>
            </a:r>
            <a:r>
              <a:rPr lang="en-GB" dirty="0" err="1">
                <a:solidFill>
                  <a:srgbClr val="0070C0"/>
                </a:solidFill>
                <a:latin typeface="CMU Typewriter Text" panose="02000309000000000000" pitchFamily="50" charset="0"/>
                <a:ea typeface="CMU Typewriter Text" panose="02000309000000000000" pitchFamily="50" charset="0"/>
                <a:cs typeface="CMU Typewriter Text" panose="02000309000000000000" pitchFamily="50" charset="0"/>
              </a:rPr>
              <a:t>collision_plane</a:t>
            </a:r>
            <a:r>
              <a:rPr lang="en-GB" dirty="0">
                <a:solidFill>
                  <a:srgbClr val="0070C0"/>
                </a:solidFill>
                <a:latin typeface="CMU Typewriter Text" panose="02000309000000000000" pitchFamily="50" charset="0"/>
                <a:ea typeface="CMU Typewriter Text" panose="02000309000000000000" pitchFamily="50" charset="0"/>
                <a:cs typeface="CMU Typewriter Text" panose="02000309000000000000" pitchFamily="50" charset="0"/>
              </a:rPr>
              <a:t>: horizontal | vertical</a:t>
            </a:r>
          </a:p>
          <a:p>
            <a:pPr lvl="1">
              <a:buClr>
                <a:srgbClr val="0070C0"/>
              </a:buClr>
            </a:pPr>
            <a:r>
              <a:rPr lang="en-GB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Sets angle at which electron passes through </a:t>
            </a:r>
            <a:r>
              <a:rPr lang="en-GB" i="1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x</a:t>
            </a:r>
            <a:r>
              <a:rPr lang="en-GB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-</a:t>
            </a:r>
            <a:r>
              <a:rPr lang="en-GB" i="1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z</a:t>
            </a:r>
            <a:r>
              <a:rPr lang="en-GB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 plane.</a:t>
            </a:r>
          </a:p>
          <a:p>
            <a:pPr lvl="1">
              <a:buClr>
                <a:srgbClr val="0070C0"/>
              </a:buClr>
            </a:pPr>
            <a:r>
              <a:rPr lang="en-GB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Equivalent angle written to </a:t>
            </a:r>
            <a:r>
              <a:rPr lang="en-GB" dirty="0">
                <a:solidFill>
                  <a:srgbClr val="FF6801"/>
                </a:solidFill>
                <a:latin typeface="CMU Typewriter Text" panose="02000309000000000000" pitchFamily="50" charset="0"/>
                <a:ea typeface="CMU Typewriter Text" panose="02000309000000000000" pitchFamily="50" charset="0"/>
                <a:cs typeface="CMU Typewriter Text" panose="02000309000000000000" pitchFamily="50" charset="0"/>
              </a:rPr>
              <a:t>beam/</a:t>
            </a:r>
            <a:r>
              <a:rPr lang="en-GB" dirty="0" err="1">
                <a:solidFill>
                  <a:srgbClr val="FF6801"/>
                </a:solidFill>
                <a:latin typeface="CMU Typewriter Text" panose="02000309000000000000" pitchFamily="50" charset="0"/>
                <a:ea typeface="CMU Typewriter Text" panose="02000309000000000000" pitchFamily="50" charset="0"/>
                <a:cs typeface="CMU Typewriter Text" panose="02000309000000000000" pitchFamily="50" charset="0"/>
              </a:rPr>
              <a:t>collision_plane_angle</a:t>
            </a:r>
            <a:r>
              <a:rPr lang="en-GB" dirty="0">
                <a:solidFill>
                  <a:srgbClr val="FF680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 </a:t>
            </a:r>
            <a:r>
              <a:rPr lang="en-GB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in HDF5 file.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12B19B-FD9E-0CDF-27B4-CFE1ABC5BAC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2608B2A-9DD1-4B44-8193-B4B70DE9D97D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965176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6406</TotalTime>
  <Words>322</Words>
  <Application>Microsoft Office PowerPoint</Application>
  <PresentationFormat>Widescreen</PresentationFormat>
  <Paragraphs>53</Paragraphs>
  <Slides>7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CMU Typewriter Text</vt:lpstr>
      <vt:lpstr>CMU Serif Upright Italic</vt:lpstr>
      <vt:lpstr>Arial</vt:lpstr>
      <vt:lpstr>CMU Sans Serif</vt:lpstr>
      <vt:lpstr>Wingdings</vt:lpstr>
      <vt:lpstr>Calibri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Blackburn</dc:creator>
  <cp:lastModifiedBy>Thomas Blackburn</cp:lastModifiedBy>
  <cp:revision>1411</cp:revision>
  <dcterms:created xsi:type="dcterms:W3CDTF">2017-08-27T01:15:14Z</dcterms:created>
  <dcterms:modified xsi:type="dcterms:W3CDTF">2024-01-26T15:22:02Z</dcterms:modified>
</cp:coreProperties>
</file>