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7" r:id="rId2"/>
    <p:sldId id="268" r:id="rId3"/>
    <p:sldId id="276" r:id="rId4"/>
    <p:sldId id="274" r:id="rId5"/>
    <p:sldId id="275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 Kellermeier" initials="MK" lastIdx="1" clrIdx="0">
    <p:extLst>
      <p:ext uri="{19B8F6BF-5375-455C-9EA6-DF929625EA0E}">
        <p15:presenceInfo xmlns:p15="http://schemas.microsoft.com/office/powerpoint/2012/main" userId="Max Kellermei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5D50"/>
    <a:srgbClr val="FF685C"/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04" autoAdjust="0"/>
    <p:restoredTop sz="96327" autoAdjust="0"/>
  </p:normalViewPr>
  <p:slideViewPr>
    <p:cSldViewPr showGuides="1">
      <p:cViewPr varScale="1">
        <p:scale>
          <a:sx n="68" d="100"/>
          <a:sy n="68" d="100"/>
        </p:scale>
        <p:origin x="972" y="48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29.01.2024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29.01.2024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22.01.2024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4 / 2024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Blae Stacey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69590"/>
            <a:ext cx="11376024" cy="451098"/>
          </a:xfrm>
        </p:spPr>
        <p:txBody>
          <a:bodyPr/>
          <a:lstStyle/>
          <a:p>
            <a:r>
              <a:rPr lang="en-US" dirty="0"/>
              <a:t>Summary of week 4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ARES Operation Meeting | 29.01.2024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631716"/>
              </p:ext>
            </p:extLst>
          </p:nvPr>
        </p:nvGraphicFramePr>
        <p:xfrm>
          <a:off x="624632" y="697036"/>
          <a:ext cx="11159380" cy="575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876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5383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Mon. 22.01.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Tue. 23.01.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Wed. 24.01.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Thu. 25.01.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Fri. 26.01.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288183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Re-established velocity bunching working point using fewer quads;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25 fs bunch length measured using PolariX.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Gun and TWS2 MMG phases checked;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Orbit improved;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TWS1 phase scan to </a:t>
                      </a:r>
                      <a:r>
                        <a:rPr lang="en-US" sz="1100" dirty="0" err="1"/>
                        <a:t>minimise</a:t>
                      </a:r>
                      <a:r>
                        <a:rPr lang="en-US" sz="1100" dirty="0"/>
                        <a:t> bunch length;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Work on SH.D1 timing.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Transmission through DLA optimized;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Intensity measurement on EA.L2 with ROI and background subtraction set up;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TWS1 phase scans to find bunch length minimum.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TDS temperature tuning to reduce kick;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Shear parameter measurements;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PolariX OVC turned on;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Focus in EA made asymmetric (bunches still long);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Focus in EA removed and bunch length </a:t>
                      </a:r>
                      <a:r>
                        <a:rPr lang="en-US" sz="1100" dirty="0" err="1"/>
                        <a:t>minimised</a:t>
                      </a:r>
                      <a:r>
                        <a:rPr lang="en-US" sz="1100" dirty="0"/>
                        <a:t>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PolariX measurement and analysis scripts developed;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Testing quad scan script on SH.D1.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Fine TWS1 phase scans;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Unused quads turned off;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Unused correctors turned off;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Emittance measurement on SH.D1;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Bunch length measured at low charge with shear parameter measurements at various TDS power settings;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Energy measurement;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Longitudinal phase space measurement tests;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Quadrupole scan with varied streaking angle.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143831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Some shots on SH.D1 camera contained two beams – fixed by Frank.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Saturday: TWS1 modulator fault due to low solenoid water flow rate – fixed.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  <a:tr h="89778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3760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C374A01-B131-4949-9721-B3DE8D4D54EF}"/>
              </a:ext>
            </a:extLst>
          </p:cNvPr>
          <p:cNvSpPr txBox="1"/>
          <p:nvPr/>
        </p:nvSpPr>
        <p:spPr>
          <a:xfrm rot="16200000">
            <a:off x="-477136" y="2544496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Achievements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72B7B8C-9092-E144-A340-397D67D1263C}"/>
              </a:ext>
            </a:extLst>
          </p:cNvPr>
          <p:cNvSpPr txBox="1"/>
          <p:nvPr/>
        </p:nvSpPr>
        <p:spPr>
          <a:xfrm rot="16200000">
            <a:off x="-308020" y="4729837"/>
            <a:ext cx="12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Difficulties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9722E93-2694-6C47-92C8-ACF8A2FADB5C}"/>
              </a:ext>
            </a:extLst>
          </p:cNvPr>
          <p:cNvSpPr txBox="1"/>
          <p:nvPr/>
        </p:nvSpPr>
        <p:spPr>
          <a:xfrm rot="16200000">
            <a:off x="-66768" y="5835185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8416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5DD67-9996-41B4-9AAA-5B67BA0E7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EA.L2 Camera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9FFDD-47E5-4ABA-B181-F0D58A5C6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ROI and background subtraction applied;</a:t>
            </a:r>
          </a:p>
          <a:p>
            <a:r>
              <a:rPr lang="en-US" dirty="0"/>
              <a:t>Likely Cherenkov/Smith-Purcell;</a:t>
            </a:r>
          </a:p>
          <a:p>
            <a:r>
              <a:rPr lang="en-US" dirty="0"/>
              <a:t>Shows no coherence yet (bunches were not short enough to see coherence effects).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3A973B-4D53-4D93-9834-98C430C37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2024-01-29</a:t>
            </a:r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C10C311-5100-4AD9-9973-384BDAD7F9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33C7EA-8909-473C-85D1-8FA598F68C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187" y="1592381"/>
            <a:ext cx="4975221" cy="382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83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FA911-CD77-4BC6-90C0-11363FE6F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PolariX</a:t>
            </a:r>
            <a:r>
              <a:rPr lang="en-US" dirty="0"/>
              <a:t> development during the last week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BF4D0-ABBC-429F-80D8-80A3FBB24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OVC switched on.</a:t>
            </a:r>
          </a:p>
          <a:p>
            <a:r>
              <a:rPr lang="en-US" dirty="0"/>
              <a:t>Tested further detuning of the BOC by using higher water temperatures (worse result, back to 30 C).</a:t>
            </a:r>
          </a:p>
          <a:p>
            <a:r>
              <a:rPr lang="en-US" dirty="0"/>
              <a:t>Conditioning of both vertical and horizontal streaking continued.</a:t>
            </a:r>
          </a:p>
          <a:p>
            <a:r>
              <a:rPr lang="en-US" dirty="0"/>
              <a:t>Measurement and analysis script development.</a:t>
            </a:r>
          </a:p>
          <a:p>
            <a:r>
              <a:rPr lang="en-US" dirty="0"/>
              <a:t>Analysis can now run on sinbaduser1 and automatically reads in all required parameters from the last measurement and last shear parameter calibration.</a:t>
            </a:r>
            <a:br>
              <a:rPr lang="en-US" dirty="0"/>
            </a:br>
            <a:r>
              <a:rPr lang="en-US" dirty="0"/>
              <a:t>Streaking angle still needs to be set manually, to be implemented in the future.</a:t>
            </a:r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D48E7-9689-4393-A196-110692C36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2024-01-29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D64FC4-CBD7-4A3D-8649-04F31D6273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95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5DD67-9996-41B4-9AAA-5B67BA0E7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PolariX</a:t>
            </a:r>
            <a:r>
              <a:rPr lang="en-US" dirty="0"/>
              <a:t> measurements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9FFDD-47E5-4ABA-B181-F0D58A5C6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Streaking along vario19 angles covering the full range of the phase shifter (3D tomography).</a:t>
            </a:r>
            <a:br>
              <a:rPr lang="en-US" dirty="0"/>
            </a:br>
            <a:r>
              <a:rPr lang="en-US" dirty="0"/>
              <a:t>(Approximately covering 178 deg)</a:t>
            </a:r>
          </a:p>
          <a:p>
            <a:r>
              <a:rPr lang="en-US" dirty="0"/>
              <a:t>Emittance measurement using DLQZM1 and the D1 screen.</a:t>
            </a:r>
          </a:p>
          <a:p>
            <a:r>
              <a:rPr lang="en-US" dirty="0"/>
              <a:t>3D tomography data recorded for 11 phase advance combinations using 9 streaking angles.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3A973B-4D53-4D93-9834-98C430C37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2024-01-29</a:t>
            </a:r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C10C311-5100-4AD9-9973-384BDAD7F9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33C7EA-8909-473C-85D1-8FA598F68C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36" r="51717" b="16529"/>
          <a:stretch/>
        </p:blipFill>
        <p:spPr>
          <a:xfrm>
            <a:off x="6100187" y="1406427"/>
            <a:ext cx="4975221" cy="41928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E756FFE-EA70-4F40-B35B-96461E8A0972}"/>
              </a:ext>
            </a:extLst>
          </p:cNvPr>
          <p:cNvSpPr txBox="1"/>
          <p:nvPr/>
        </p:nvSpPr>
        <p:spPr>
          <a:xfrm>
            <a:off x="7363306" y="5361623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Horizontal streaking</a:t>
            </a:r>
            <a:endParaRPr lang="de-DE" sz="1600" dirty="0" err="1"/>
          </a:p>
        </p:txBody>
      </p:sp>
    </p:spTree>
    <p:extLst>
      <p:ext uri="{BB962C8B-B14F-4D97-AF65-F5344CB8AC3E}">
        <p14:creationId xmlns:p14="http://schemas.microsoft.com/office/powerpoint/2010/main" val="133448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C0A9-9FC6-2F44-91BD-86BFD8CE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and Plan for the Week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01DCD-8CBE-B44E-80C2-A091A375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ARES Operation Meeting | 29.01.2024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ADFE7-A8C9-BD4D-B81E-3D07AE08D5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Week 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hteck: abgerundete Ecken 2">
            <a:extLst>
              <a:ext uri="{FF2B5EF4-FFF2-40B4-BE49-F238E27FC236}">
                <a16:creationId xmlns:a16="http://schemas.microsoft.com/office/drawing/2014/main" id="{D014A472-30FC-4547-BA11-625D54F48708}"/>
              </a:ext>
            </a:extLst>
          </p:cNvPr>
          <p:cNvSpPr/>
          <p:nvPr/>
        </p:nvSpPr>
        <p:spPr>
          <a:xfrm>
            <a:off x="378658" y="5733256"/>
            <a:ext cx="11405353" cy="377503"/>
          </a:xfrm>
          <a:prstGeom prst="roundRect">
            <a:avLst>
              <a:gd name="adj" fmla="val 8456"/>
            </a:avLst>
          </a:prstGeom>
          <a:solidFill>
            <a:srgbClr val="FFC000"/>
          </a:solidFill>
          <a:ln w="95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want to learn or join the shift: please give the shift leader a call (BKR 2840 / SINBAD Box 2454)</a:t>
            </a:r>
          </a:p>
        </p:txBody>
      </p:sp>
      <p:graphicFrame>
        <p:nvGraphicFramePr>
          <p:cNvPr id="3" name="Tabelle 7">
            <a:extLst>
              <a:ext uri="{FF2B5EF4-FFF2-40B4-BE49-F238E27FC236}">
                <a16:creationId xmlns:a16="http://schemas.microsoft.com/office/drawing/2014/main" id="{AF2D3251-B2E0-3A4E-A4CD-AA916845D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175093"/>
              </p:ext>
            </p:extLst>
          </p:nvPr>
        </p:nvGraphicFramePr>
        <p:xfrm>
          <a:off x="407987" y="1347894"/>
          <a:ext cx="4550410" cy="3289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09">
                  <a:extLst>
                    <a:ext uri="{9D8B030D-6E8A-4147-A177-3AD203B41FA5}">
                      <a16:colId xmlns:a16="http://schemas.microsoft.com/office/drawing/2014/main" val="1623781107"/>
                    </a:ext>
                  </a:extLst>
                </a:gridCol>
                <a:gridCol w="3398901">
                  <a:extLst>
                    <a:ext uri="{9D8B030D-6E8A-4147-A177-3AD203B41FA5}">
                      <a16:colId xmlns:a16="http://schemas.microsoft.com/office/drawing/2014/main" val="3472815013"/>
                    </a:ext>
                  </a:extLst>
                </a:gridCol>
              </a:tblGrid>
              <a:tr h="54817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Crew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44729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29.01.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Blae, Sonja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050636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30.01.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Blae, Frank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62042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31.01.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Blae, Thomas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479025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01.02.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Willi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51787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02.02.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Hannes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461623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EA0BA4D-5269-56F5-1E3D-897D1A1C0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9976" y="1406427"/>
            <a:ext cx="5904036" cy="3462733"/>
          </a:xfrm>
        </p:spPr>
        <p:txBody>
          <a:bodyPr/>
          <a:lstStyle/>
          <a:p>
            <a:r>
              <a:rPr lang="en-GB" dirty="0"/>
              <a:t>Mon: Kicker magnet connected, in-air stages installed, laser work (?)</a:t>
            </a:r>
          </a:p>
          <a:p>
            <a:r>
              <a:rPr lang="en-US" dirty="0"/>
              <a:t>Tues &amp; Wed: S</a:t>
            </a:r>
            <a:r>
              <a:rPr lang="en-GB" dirty="0" err="1"/>
              <a:t>pacechip</a:t>
            </a:r>
            <a:endParaRPr lang="en-GB" dirty="0"/>
          </a:p>
          <a:p>
            <a:r>
              <a:rPr lang="en-US" dirty="0"/>
              <a:t>T</a:t>
            </a:r>
            <a:r>
              <a:rPr lang="en-GB" dirty="0" err="1"/>
              <a:t>hurs</a:t>
            </a:r>
            <a:r>
              <a:rPr lang="en-GB" dirty="0"/>
              <a:t>: </a:t>
            </a:r>
            <a:r>
              <a:rPr lang="en-GB" dirty="0" err="1"/>
              <a:t>AutoAcc</a:t>
            </a:r>
            <a:r>
              <a:rPr lang="en-GB" dirty="0"/>
              <a:t> beamtime</a:t>
            </a:r>
          </a:p>
          <a:p>
            <a:r>
              <a:rPr lang="en-US" dirty="0"/>
              <a:t>F</a:t>
            </a:r>
            <a:r>
              <a:rPr lang="en-GB" dirty="0" err="1"/>
              <a:t>ri</a:t>
            </a:r>
            <a:r>
              <a:rPr lang="en-GB" dirty="0"/>
              <a:t>: Preparation for UKE beamtime</a:t>
            </a:r>
          </a:p>
        </p:txBody>
      </p:sp>
    </p:spTree>
    <p:extLst>
      <p:ext uri="{BB962C8B-B14F-4D97-AF65-F5344CB8AC3E}">
        <p14:creationId xmlns:p14="http://schemas.microsoft.com/office/powerpoint/2010/main" val="21347105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533</Words>
  <Application>Microsoft Office PowerPoint</Application>
  <PresentationFormat>Widescreen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DESY</vt:lpstr>
      <vt:lpstr>ARES Operation Meeting</vt:lpstr>
      <vt:lpstr>Summary of week 4</vt:lpstr>
      <vt:lpstr>EA.L2 Camera</vt:lpstr>
      <vt:lpstr>PolariX development during the last week</vt:lpstr>
      <vt:lpstr>PolariX measurements</vt:lpstr>
      <vt:lpstr>Schedule and Plan for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Stacey, Blae</cp:lastModifiedBy>
  <cp:revision>549</cp:revision>
  <dcterms:created xsi:type="dcterms:W3CDTF">2021-08-09T09:06:11Z</dcterms:created>
  <dcterms:modified xsi:type="dcterms:W3CDTF">2024-01-29T11:59:32Z</dcterms:modified>
</cp:coreProperties>
</file>