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266" r:id="rId2"/>
    <p:sldId id="271" r:id="rId3"/>
    <p:sldId id="278" r:id="rId4"/>
    <p:sldId id="277" r:id="rId5"/>
    <p:sldId id="289" r:id="rId6"/>
    <p:sldId id="290" r:id="rId7"/>
    <p:sldId id="291" r:id="rId8"/>
    <p:sldId id="292" r:id="rId9"/>
    <p:sldId id="295" r:id="rId10"/>
    <p:sldId id="296" r:id="rId11"/>
    <p:sldId id="297" r:id="rId12"/>
    <p:sldId id="293" r:id="rId13"/>
    <p:sldId id="294" r:id="rId14"/>
    <p:sldId id="299" r:id="rId15"/>
    <p:sldId id="298" r:id="rId16"/>
    <p:sldId id="269" r:id="rId17"/>
  </p:sldIdLst>
  <p:sldSz cx="12192000" cy="6858000"/>
  <p:notesSz cx="6858000" cy="9144000"/>
  <p:custDataLst>
    <p:tags r:id="rId1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1CD76F12-891D-48BB-BC6D-D75B496E1BAA}">
          <p14:sldIdLst>
            <p14:sldId id="266"/>
            <p14:sldId id="271"/>
            <p14:sldId id="278"/>
            <p14:sldId id="277"/>
            <p14:sldId id="289"/>
            <p14:sldId id="290"/>
            <p14:sldId id="291"/>
            <p14:sldId id="292"/>
            <p14:sldId id="295"/>
            <p14:sldId id="296"/>
            <p14:sldId id="297"/>
            <p14:sldId id="293"/>
            <p14:sldId id="294"/>
            <p14:sldId id="299"/>
            <p14:sldId id="29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B921"/>
    <a:srgbClr val="EC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8" autoAdjust="0"/>
    <p:restoredTop sz="94197" autoAdjust="0"/>
  </p:normalViewPr>
  <p:slideViewPr>
    <p:cSldViewPr>
      <p:cViewPr varScale="1">
        <p:scale>
          <a:sx n="74" d="100"/>
          <a:sy n="74" d="100"/>
        </p:scale>
        <p:origin x="10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9-485F-A948-E179FC2FCC1D}"/>
              </c:ext>
            </c:extLst>
          </c:dPt>
          <c:dPt>
            <c:idx val="1"/>
            <c:bubble3D val="0"/>
            <c:explosion val="2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9-485F-A948-E179FC2FC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99-485F-A948-E179FC2FC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99-485F-A948-E179FC2FC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Tabelle1!$A$12:$A$15</c:f>
              <c:strCache>
                <c:ptCount val="4"/>
                <c:pt idx="0">
                  <c:v>Social and legal sciences</c:v>
                </c:pt>
                <c:pt idx="1">
                  <c:v>Natural sciences / applied sciences</c:v>
                </c:pt>
                <c:pt idx="2">
                  <c:v>Regional FIDs</c:v>
                </c:pt>
                <c:pt idx="3">
                  <c:v>Humanities and cultural sciences</c:v>
                </c:pt>
              </c:strCache>
            </c:strRef>
          </c:cat>
          <c:val>
            <c:numRef>
              <c:f>Tabelle1!$B$12:$B$15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99-485F-A948-E179FC2FC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666E-2"/>
          <c:y val="0.19859434237386994"/>
          <c:w val="0.31513779527559055"/>
          <c:h val="0.61670020414114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BBB1D-361E-46DD-90B4-C06D5C330514}" type="doc">
      <dgm:prSet loTypeId="urn:microsoft.com/office/officeart/2009/3/layout/Descending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E8FDBE0-A7F1-47E2-A922-EA3446687BA8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Special Subject Collections </a:t>
          </a:r>
          <a:endParaRPr lang="de-DE" sz="1600" b="1" dirty="0"/>
        </a:p>
      </dgm:t>
    </dgm:pt>
    <dgm:pt modelId="{ED4F2A4E-D604-4CFF-9FED-D38154269C3A}" type="parTrans" cxnId="{8A4743B7-2461-4256-91A2-0726357F46A6}">
      <dgm:prSet/>
      <dgm:spPr/>
      <dgm:t>
        <a:bodyPr/>
        <a:lstStyle/>
        <a:p>
          <a:endParaRPr lang="de-DE"/>
        </a:p>
      </dgm:t>
    </dgm:pt>
    <dgm:pt modelId="{6F811DCF-9014-4CD9-A0F9-5DE89D2F686F}" type="sibTrans" cxnId="{8A4743B7-2461-4256-91A2-0726357F46A6}">
      <dgm:prSet/>
      <dgm:spPr/>
      <dgm:t>
        <a:bodyPr/>
        <a:lstStyle/>
        <a:p>
          <a:endParaRPr lang="de-DE"/>
        </a:p>
      </dgm:t>
    </dgm:pt>
    <dgm:pt modelId="{8C44A4E1-63BD-4849-8697-D4C0930AD103}">
      <dgm:prSet phldrT="[Text]" custT="1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GB" altLang="de-DE" sz="1600" b="1" dirty="0" smtClean="0"/>
            <a:t>Specialised Information Services</a:t>
          </a:r>
          <a:endParaRPr lang="de-DE" sz="1600" b="1" dirty="0"/>
        </a:p>
      </dgm:t>
    </dgm:pt>
    <dgm:pt modelId="{44B2A410-5759-427C-8C4C-D3CC426FE57E}" type="parTrans" cxnId="{6BF37B8E-6FE7-41AD-A0DA-C67910B79441}">
      <dgm:prSet/>
      <dgm:spPr/>
      <dgm:t>
        <a:bodyPr/>
        <a:lstStyle/>
        <a:p>
          <a:endParaRPr lang="de-DE"/>
        </a:p>
      </dgm:t>
    </dgm:pt>
    <dgm:pt modelId="{1F39CDF7-C12A-4B7E-B937-1A3A4394BB3F}" type="sibTrans" cxnId="{6BF37B8E-6FE7-41AD-A0DA-C67910B79441}">
      <dgm:prSet/>
      <dgm:spPr/>
      <dgm:t>
        <a:bodyPr/>
        <a:lstStyle/>
        <a:p>
          <a:endParaRPr lang="de-DE"/>
        </a:p>
      </dgm:t>
    </dgm:pt>
    <dgm:pt modelId="{DD805E23-24C7-47E5-9E34-34E6B38E2CAD}" type="pres">
      <dgm:prSet presAssocID="{A5CBBB1D-361E-46DD-90B4-C06D5C330514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A738F278-8224-4788-BBAC-C2D699E7B301}" type="pres">
      <dgm:prSet presAssocID="{A5CBBB1D-361E-46DD-90B4-C06D5C330514}" presName="arrowNode" presStyleLbl="node1" presStyleIdx="0" presStyleCnt="1" custAng="1279675" custLinFactNeighborX="12541"/>
      <dgm:spPr/>
    </dgm:pt>
    <dgm:pt modelId="{3DD6F3E4-AA3B-4FC9-B27A-ED9607450BA7}" type="pres">
      <dgm:prSet presAssocID="{3E8FDBE0-A7F1-47E2-A922-EA3446687BA8}" presName="txNode1" presStyleLbl="revTx" presStyleIdx="0" presStyleCnt="2" custScaleX="76547" custScaleY="71875" custLinFactX="18810" custLinFactNeighborX="100000" custLinFactNeighborY="135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D72C763-197C-4B4F-B461-DD9756FF5AB9}" type="pres">
      <dgm:prSet presAssocID="{8C44A4E1-63BD-4849-8697-D4C0930AD103}" presName="txNode2" presStyleLbl="revTx" presStyleIdx="1" presStyleCnt="2" custScaleX="44678" custScaleY="72450" custLinFactNeighborX="-60426" custLinFactNeighborY="-59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BF37B8E-6FE7-41AD-A0DA-C67910B79441}" srcId="{A5CBBB1D-361E-46DD-90B4-C06D5C330514}" destId="{8C44A4E1-63BD-4849-8697-D4C0930AD103}" srcOrd="1" destOrd="0" parTransId="{44B2A410-5759-427C-8C4C-D3CC426FE57E}" sibTransId="{1F39CDF7-C12A-4B7E-B937-1A3A4394BB3F}"/>
    <dgm:cxn modelId="{8A4743B7-2461-4256-91A2-0726357F46A6}" srcId="{A5CBBB1D-361E-46DD-90B4-C06D5C330514}" destId="{3E8FDBE0-A7F1-47E2-A922-EA3446687BA8}" srcOrd="0" destOrd="0" parTransId="{ED4F2A4E-D604-4CFF-9FED-D38154269C3A}" sibTransId="{6F811DCF-9014-4CD9-A0F9-5DE89D2F686F}"/>
    <dgm:cxn modelId="{901B3ADB-CBF3-4F8A-ABC7-1AEE82D4A968}" type="presOf" srcId="{8C44A4E1-63BD-4849-8697-D4C0930AD103}" destId="{ED72C763-197C-4B4F-B461-DD9756FF5AB9}" srcOrd="0" destOrd="0" presId="urn:microsoft.com/office/officeart/2009/3/layout/DescendingProcess"/>
    <dgm:cxn modelId="{24F4F4AC-171F-4144-8AE3-0379D64AE608}" type="presOf" srcId="{3E8FDBE0-A7F1-47E2-A922-EA3446687BA8}" destId="{3DD6F3E4-AA3B-4FC9-B27A-ED9607450BA7}" srcOrd="0" destOrd="0" presId="urn:microsoft.com/office/officeart/2009/3/layout/DescendingProcess"/>
    <dgm:cxn modelId="{51DEE15D-AC70-4B56-BFD5-5976CF574892}" type="presOf" srcId="{A5CBBB1D-361E-46DD-90B4-C06D5C330514}" destId="{DD805E23-24C7-47E5-9E34-34E6B38E2CAD}" srcOrd="0" destOrd="0" presId="urn:microsoft.com/office/officeart/2009/3/layout/DescendingProcess"/>
    <dgm:cxn modelId="{F5394485-D49E-43F1-A922-D767AF691461}" type="presParOf" srcId="{DD805E23-24C7-47E5-9E34-34E6B38E2CAD}" destId="{A738F278-8224-4788-BBAC-C2D699E7B301}" srcOrd="0" destOrd="0" presId="urn:microsoft.com/office/officeart/2009/3/layout/DescendingProcess"/>
    <dgm:cxn modelId="{F52BC8BD-E61A-4E19-85A1-6EDD18DBA002}" type="presParOf" srcId="{DD805E23-24C7-47E5-9E34-34E6B38E2CAD}" destId="{3DD6F3E4-AA3B-4FC9-B27A-ED9607450BA7}" srcOrd="1" destOrd="0" presId="urn:microsoft.com/office/officeart/2009/3/layout/DescendingProcess"/>
    <dgm:cxn modelId="{6DC824B2-5E55-45B3-BE0C-1283A1CDA9B6}" type="presParOf" srcId="{DD805E23-24C7-47E5-9E34-34E6B38E2CAD}" destId="{ED72C763-197C-4B4F-B461-DD9756FF5AB9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8F278-8224-4788-BBAC-C2D699E7B301}">
      <dsp:nvSpPr>
        <dsp:cNvPr id="0" name=""/>
        <dsp:cNvSpPr/>
      </dsp:nvSpPr>
      <dsp:spPr>
        <a:xfrm rot="5676049">
          <a:off x="1209795" y="976027"/>
          <a:ext cx="4234159" cy="295279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D6F3E4-AA3B-4FC9-B27A-ED9607450BA7}">
      <dsp:nvSpPr>
        <dsp:cNvPr id="0" name=""/>
        <dsp:cNvSpPr/>
      </dsp:nvSpPr>
      <dsp:spPr>
        <a:xfrm>
          <a:off x="3024345" y="216492"/>
          <a:ext cx="1528088" cy="564058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Special Subject Collections </a:t>
          </a:r>
          <a:endParaRPr lang="de-DE" sz="1600" b="1" kern="1200" dirty="0"/>
        </a:p>
      </dsp:txBody>
      <dsp:txXfrm>
        <a:off x="3024345" y="216492"/>
        <a:ext cx="1528088" cy="564058"/>
      </dsp:txXfrm>
    </dsp:sp>
    <dsp:sp modelId="{ED72C763-197C-4B4F-B461-DD9756FF5AB9}">
      <dsp:nvSpPr>
        <dsp:cNvPr id="0" name=""/>
        <dsp:cNvSpPr/>
      </dsp:nvSpPr>
      <dsp:spPr>
        <a:xfrm>
          <a:off x="2232255" y="4181351"/>
          <a:ext cx="1205264" cy="568570"/>
        </a:xfrm>
        <a:prstGeom prst="rect">
          <a:avLst/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de-DE" sz="1600" b="1" kern="1200" dirty="0" smtClean="0"/>
            <a:t>Specialised Information Services</a:t>
          </a:r>
          <a:endParaRPr lang="de-DE" sz="1600" b="1" kern="1200" dirty="0"/>
        </a:p>
      </dsp:txBody>
      <dsp:txXfrm>
        <a:off x="2232255" y="4181351"/>
        <a:ext cx="1205264" cy="568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6D013C-845E-4D3A-81D5-E1940505CD44}" type="datetimeFigureOut">
              <a:rPr lang="de-DE" altLang="de-DE"/>
              <a:pPr>
                <a:defRPr/>
              </a:pPr>
              <a:t>15.02.2024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7C3406-F94C-40E0-ADE6-52172DAC70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9650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C3406-F94C-40E0-ADE6-52172DAC7023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368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C3406-F94C-40E0-ADE6-52172DAC702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63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C3406-F94C-40E0-ADE6-52172DAC702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249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C3406-F94C-40E0-ADE6-52172DAC7023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208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C3406-F94C-40E0-ADE6-52172DAC7023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027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3"/>
          <p:cNvGrpSpPr>
            <a:grpSpLocks/>
          </p:cNvGrpSpPr>
          <p:nvPr/>
        </p:nvGrpSpPr>
        <p:grpSpPr bwMode="auto"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6" name="Rechteck 5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68" y="5157192"/>
            <a:ext cx="6527917" cy="749052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295468" y="3356992"/>
            <a:ext cx="6527917" cy="1551580"/>
          </a:xfrm>
        </p:spPr>
        <p:txBody>
          <a:bodyPr anchor="b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8" y="1520990"/>
            <a:ext cx="1941281" cy="540020"/>
          </a:xfrm>
          <a:prstGeom prst="rect">
            <a:avLst/>
          </a:prstGeom>
        </p:spPr>
      </p:pic>
      <p:pic>
        <p:nvPicPr>
          <p:cNvPr id="12" name="Picture 2" descr="\\tib.tibub.de\DFS1\Bereiche\Marketing\_CI\03_Logos\andere interne Logos\Leibniz Gemeinschaft\NEU\Logo_EN\Web\PNG\Leibniz_Logo_EN_negative_250p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5771053"/>
            <a:ext cx="1175890" cy="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75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911225" y="766763"/>
            <a:ext cx="7296150" cy="53689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11225" y="692150"/>
            <a:ext cx="7296150" cy="10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911225" y="766763"/>
            <a:ext cx="10369550" cy="53689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mtClean="0">
              <a:solidFill>
                <a:srgbClr val="FFFF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911225" y="692150"/>
            <a:ext cx="10369550" cy="10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  </a:t>
            </a:r>
            <a:endParaRPr lang="de-DE" dirty="0" err="1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1295471" y="980735"/>
            <a:ext cx="6428271" cy="433387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 bwMode="gray">
          <a:xfrm>
            <a:off x="1295472" y="1700816"/>
            <a:ext cx="6416121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81495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gray">
          <a:xfrm>
            <a:off x="911424" y="1484791"/>
            <a:ext cx="8064896" cy="41764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344479" indent="-342891">
              <a:buFont typeface="+mj-lt"/>
              <a:buAutoNum type="arabicPeriod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3224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4"/>
          </p:nvPr>
        </p:nvSpPr>
        <p:spPr bwMode="gray">
          <a:xfrm>
            <a:off x="912287" y="1484784"/>
            <a:ext cx="10368292" cy="4465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02661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92012" y="1484784"/>
            <a:ext cx="5088565" cy="446516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1"/>
          </p:nvPr>
        </p:nvSpPr>
        <p:spPr>
          <a:xfrm>
            <a:off x="911425" y="1484784"/>
            <a:ext cx="4992555" cy="216024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620695"/>
            <a:ext cx="8064896" cy="433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de-DE" altLang="de-DE" smtClean="0"/>
              <a:t>Titelmasterformat durch Klicken bearbeiten</a:t>
            </a:r>
            <a:endParaRPr lang="de-DE" altLang="de-DE" dirty="0" smtClean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911425" y="3789040"/>
            <a:ext cx="4992555" cy="2160910"/>
          </a:xfrm>
        </p:spPr>
        <p:txBody>
          <a:bodyPr/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7732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3"/>
          <p:cNvGrpSpPr>
            <a:grpSpLocks/>
          </p:cNvGrpSpPr>
          <p:nvPr/>
        </p:nvGrpSpPr>
        <p:grpSpPr bwMode="auto">
          <a:xfrm>
            <a:off x="911225" y="692150"/>
            <a:ext cx="7296150" cy="5443538"/>
            <a:chOff x="107504" y="433201"/>
            <a:chExt cx="6912768" cy="5986816"/>
          </a:xfrm>
        </p:grpSpPr>
        <p:sp>
          <p:nvSpPr>
            <p:cNvPr id="6" name="Rechteck 5"/>
            <p:cNvSpPr/>
            <p:nvPr/>
          </p:nvSpPr>
          <p:spPr>
            <a:xfrm>
              <a:off x="107504" y="515261"/>
              <a:ext cx="6912768" cy="590475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107504" y="433201"/>
              <a:ext cx="6912768" cy="1152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de-DE" altLang="de-DE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108075"/>
            <a:ext cx="18700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95468" y="5157192"/>
            <a:ext cx="6527917" cy="749052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  <a:endParaRPr lang="de-DE" altLang="de-D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295468" y="3356992"/>
            <a:ext cx="6527917" cy="1551580"/>
          </a:xfrm>
        </p:spPr>
        <p:txBody>
          <a:bodyPr anchor="b"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8" y="1520990"/>
            <a:ext cx="1941281" cy="540020"/>
          </a:xfrm>
          <a:prstGeom prst="rect">
            <a:avLst/>
          </a:prstGeom>
        </p:spPr>
      </p:pic>
      <p:pic>
        <p:nvPicPr>
          <p:cNvPr id="12" name="Picture 2" descr="\\tib.tibub.de\DFS1\Bereiche\Marketing\_CI\03_Logos\andere interne Logos\Leibniz Gemeinschaft\NEU\Logo_EN\Web\PNG\Leibniz_Logo_EN_negative_250px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5771053"/>
            <a:ext cx="1175890" cy="97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68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390525"/>
            <a:ext cx="12207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620713"/>
            <a:ext cx="80645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484313"/>
            <a:ext cx="10367962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smtClean="0"/>
          </a:p>
          <a:p>
            <a:pPr lvl="0"/>
            <a:r>
              <a:rPr lang="de-DE" altLang="de-DE" smtClean="0"/>
              <a:t>Click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 level</a:t>
            </a:r>
          </a:p>
          <a:p>
            <a:pPr lvl="3"/>
            <a:r>
              <a:rPr lang="de-DE" altLang="de-DE" smtClean="0"/>
              <a:t>Fourth level</a:t>
            </a:r>
          </a:p>
          <a:p>
            <a:pPr lvl="4"/>
            <a:r>
              <a:rPr lang="de-DE" altLang="de-DE" smtClean="0"/>
              <a:t>Fifth level</a:t>
            </a:r>
          </a:p>
        </p:txBody>
      </p:sp>
      <p:sp>
        <p:nvSpPr>
          <p:cNvPr id="1029" name="Text Box 16"/>
          <p:cNvSpPr txBox="1">
            <a:spLocks noChangeArrowheads="1"/>
          </p:cNvSpPr>
          <p:nvPr/>
        </p:nvSpPr>
        <p:spPr bwMode="auto">
          <a:xfrm>
            <a:off x="10106025" y="6538913"/>
            <a:ext cx="1582738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900" smtClean="0"/>
              <a:t>Seite </a:t>
            </a:r>
            <a:fld id="{739E61EB-AED1-4011-84D8-2FA0725CB6A9}" type="slidenum">
              <a:rPr lang="de-DE" altLang="de-DE" sz="900" smtClean="0"/>
              <a:pPr algn="r" eaLnBrk="1" hangingPunct="1">
                <a:defRPr/>
              </a:pPr>
              <a:t>‹Nr.›</a:t>
            </a:fld>
            <a:endParaRPr lang="de-DE" altLang="de-DE" sz="9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79" r:id="rId3"/>
    <p:sldLayoutId id="2147483780" r:id="rId4"/>
    <p:sldLayoutId id="2147483781" r:id="rId5"/>
    <p:sldLayoutId id="2147483787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cs typeface="Arial" charset="0"/>
        </a:defRPr>
      </a:lvl5pPr>
      <a:lvl6pPr marL="457189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377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566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754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6213" algn="l" rtl="0" eaLnBrk="1" fontAlgn="base" hangingPunct="1">
        <a:lnSpc>
          <a:spcPct val="102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2pPr>
      <a:lvl3pPr marL="360363" indent="-179388" algn="l" rtl="0" eaLnBrk="1" fontAlgn="base" hangingPunct="1">
        <a:lnSpc>
          <a:spcPct val="102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541338" indent="-179388" algn="l" rtl="0" eaLnBrk="1" fontAlgn="base" hangingPunct="1">
        <a:lnSpc>
          <a:spcPct val="102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712788" indent="-176213" algn="l" rtl="0" eaLnBrk="1" fontAlgn="base" hangingPunct="1">
        <a:lnSpc>
          <a:spcPct val="102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641335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6pPr>
      <a:lvl7pPr marL="1098523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7pPr>
      <a:lvl8pPr marL="1555712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8pPr>
      <a:lvl9pPr marL="201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holger.israel@tib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57788"/>
            <a:ext cx="6527800" cy="747712"/>
          </a:xfrm>
        </p:spPr>
        <p:txBody>
          <a:bodyPr/>
          <a:lstStyle/>
          <a:p>
            <a:r>
              <a:rPr lang="en-GB" altLang="de-DE" smtClean="0"/>
              <a:t>Holger Israel</a:t>
            </a:r>
            <a:endParaRPr lang="en-GB" altLang="de-DE" dirty="0" smtClean="0"/>
          </a:p>
          <a:p>
            <a:r>
              <a:rPr lang="en-GB" altLang="de-DE" dirty="0" smtClean="0"/>
              <a:t>2024-02-20</a:t>
            </a:r>
          </a:p>
          <a:p>
            <a:r>
              <a:rPr lang="en-GB" altLang="de-DE" dirty="0" smtClean="0"/>
              <a:t>PUNCH TA4 WP2 meeting</a:t>
            </a:r>
            <a:endParaRPr lang="en-GB" altLang="de-DE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3212976"/>
            <a:ext cx="6527800" cy="975494"/>
          </a:xfrm>
        </p:spPr>
        <p:txBody>
          <a:bodyPr/>
          <a:lstStyle/>
          <a:p>
            <a:r>
              <a:rPr lang="en-US" altLang="de-DE" dirty="0" smtClean="0"/>
              <a:t>A </a:t>
            </a:r>
            <a:r>
              <a:rPr lang="en-US" altLang="de-DE" dirty="0" err="1" smtClean="0"/>
              <a:t>Specialised</a:t>
            </a:r>
            <a:r>
              <a:rPr lang="en-US" altLang="de-DE" dirty="0" smtClean="0"/>
              <a:t> </a:t>
            </a:r>
            <a:r>
              <a:rPr lang="en-US" altLang="de-DE" dirty="0"/>
              <a:t>I</a:t>
            </a:r>
            <a:r>
              <a:rPr lang="en-US" altLang="de-DE" dirty="0" smtClean="0"/>
              <a:t>nformation </a:t>
            </a:r>
            <a:br>
              <a:rPr lang="en-US" altLang="de-DE" dirty="0" smtClean="0"/>
            </a:br>
            <a:r>
              <a:rPr lang="en-US" altLang="de-DE" dirty="0" smtClean="0"/>
              <a:t>Service for Physics </a:t>
            </a: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479376" y="1484784"/>
            <a:ext cx="7560840" cy="4465166"/>
          </a:xfrm>
        </p:spPr>
        <p:txBody>
          <a:bodyPr/>
          <a:lstStyle/>
          <a:p>
            <a:r>
              <a:rPr lang="en-US" dirty="0" smtClean="0"/>
              <a:t>Physics metadata forum (user help desk; round table with stakeholders)</a:t>
            </a:r>
          </a:p>
          <a:p>
            <a:endParaRPr lang="en-US" dirty="0"/>
          </a:p>
          <a:p>
            <a:r>
              <a:rPr lang="en-US" dirty="0" smtClean="0"/>
              <a:t>Creation of controlled vocabulary (thesauri on TIB Terminology Service, reusing terminology from high-quality sources, e.g. INSPEC, </a:t>
            </a:r>
            <a:r>
              <a:rPr lang="en-US" dirty="0" err="1" smtClean="0"/>
              <a:t>PlasmaMDS</a:t>
            </a:r>
            <a:r>
              <a:rPr lang="en-US" dirty="0" smtClean="0"/>
              <a:t>, </a:t>
            </a:r>
            <a:r>
              <a:rPr lang="en-US" smtClean="0"/>
              <a:t>VIM (metrology</a:t>
            </a:r>
            <a:r>
              <a:rPr lang="en-US" dirty="0" smtClean="0"/>
              <a:t>), Unified </a:t>
            </a:r>
            <a:r>
              <a:rPr lang="en-US" dirty="0" smtClean="0"/>
              <a:t>Astronomy Thesaurus, NFDI consortia, …)</a:t>
            </a:r>
          </a:p>
          <a:p>
            <a:r>
              <a:rPr lang="en-US" dirty="0" smtClean="0"/>
              <a:t>Dissemination towards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Normdatei</a:t>
            </a:r>
            <a:r>
              <a:rPr lang="en-US" dirty="0"/>
              <a:t> </a:t>
            </a:r>
            <a:r>
              <a:rPr lang="en-US" dirty="0" smtClean="0"/>
              <a:t>(GND) and </a:t>
            </a:r>
            <a:r>
              <a:rPr lang="en-US" dirty="0" err="1" smtClean="0"/>
              <a:t>Wikidata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Application profiles for demonstrator use cases (e.g. targeted ontologies),</a:t>
            </a:r>
          </a:p>
          <a:p>
            <a:r>
              <a:rPr lang="en-US" dirty="0" smtClean="0"/>
              <a:t>possibly a modular application profile kit</a:t>
            </a:r>
          </a:p>
          <a:p>
            <a:endParaRPr lang="en-US" dirty="0"/>
          </a:p>
          <a:p>
            <a:r>
              <a:rPr lang="en-US" dirty="0" smtClean="0"/>
              <a:t>Assistance tool for suggesting keyword (functionality like </a:t>
            </a:r>
            <a:r>
              <a:rPr lang="en-US" dirty="0" err="1" smtClean="0"/>
              <a:t>MeSHOnDemand</a:t>
            </a:r>
            <a:r>
              <a:rPr lang="en-US" dirty="0" smtClean="0"/>
              <a:t>: Input your abstract, and get keywords for your thesis or poster submission)</a:t>
            </a:r>
          </a:p>
          <a:p>
            <a:endParaRPr lang="en-US" dirty="0"/>
          </a:p>
          <a:p>
            <a:r>
              <a:rPr lang="en-US" dirty="0" smtClean="0"/>
              <a:t>Best practices for pervasive metadata (feat. PIDs for instruments)</a:t>
            </a:r>
          </a:p>
          <a:p>
            <a:endParaRPr lang="en-US" dirty="0"/>
          </a:p>
          <a:p>
            <a:r>
              <a:rPr lang="en-US" dirty="0" smtClean="0"/>
              <a:t>Metadata curation workflow for </a:t>
            </a:r>
            <a:r>
              <a:rPr lang="en-US" dirty="0" err="1" smtClean="0"/>
              <a:t>ReSoDaTe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REsearch</a:t>
            </a:r>
            <a:r>
              <a:rPr lang="en-US" dirty="0" smtClean="0"/>
              <a:t> </a:t>
            </a:r>
            <a:r>
              <a:rPr lang="en-US" dirty="0" err="1" smtClean="0"/>
              <a:t>SOftware</a:t>
            </a:r>
            <a:r>
              <a:rPr lang="en-US" dirty="0" smtClean="0"/>
              <a:t>, </a:t>
            </a:r>
            <a:r>
              <a:rPr lang="en-US" dirty="0" err="1" smtClean="0"/>
              <a:t>DAta</a:t>
            </a:r>
            <a:r>
              <a:rPr lang="en-US" dirty="0" smtClean="0"/>
              <a:t> and </a:t>
            </a:r>
            <a:r>
              <a:rPr lang="en-US" dirty="0" err="1" smtClean="0"/>
              <a:t>TErmiologies</a:t>
            </a:r>
            <a:r>
              <a:rPr lang="en-US" dirty="0" smtClean="0"/>
              <a:t>) meta search engine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</a:t>
            </a:r>
            <a:r>
              <a:rPr lang="de-DE" dirty="0" err="1" smtClean="0"/>
              <a:t>etadata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terminologies</a:t>
            </a:r>
            <a:r>
              <a:rPr lang="de-DE" dirty="0" smtClean="0"/>
              <a:t>: </a:t>
            </a:r>
            <a:r>
              <a:rPr lang="de-DE" dirty="0" err="1" smtClean="0"/>
              <a:t>Proposed</a:t>
            </a:r>
            <a:r>
              <a:rPr lang="de-DE" dirty="0" smtClean="0"/>
              <a:t> Work Packages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485320"/>
            <a:ext cx="4155525" cy="41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FID Physik </a:t>
            </a:r>
            <a:r>
              <a:rPr lang="de-DE" dirty="0" err="1" smtClean="0"/>
              <a:t>and</a:t>
            </a:r>
            <a:r>
              <a:rPr lang="de-DE" dirty="0" smtClean="0"/>
              <a:t> PUNCH on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PUNCH </a:t>
            </a:r>
            <a:r>
              <a:rPr lang="de-DE" dirty="0" err="1" smtClean="0"/>
              <a:t>resources</a:t>
            </a:r>
            <a:r>
              <a:rPr lang="de-DE" dirty="0" smtClean="0"/>
              <a:t> in FID Physik </a:t>
            </a:r>
            <a:r>
              <a:rPr lang="de-DE" dirty="0" err="1" smtClean="0"/>
              <a:t>portal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Links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consortia</a:t>
            </a:r>
            <a:r>
              <a:rPr lang="de-DE" dirty="0" smtClean="0"/>
              <a:t> </a:t>
            </a:r>
            <a:r>
              <a:rPr lang="de-DE" dirty="0" err="1" smtClean="0"/>
              <a:t>webpage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: „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in 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astrophysics</a:t>
            </a:r>
            <a:r>
              <a:rPr lang="de-DE" dirty="0" smtClean="0"/>
              <a:t>, </a:t>
            </a: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visit</a:t>
            </a:r>
            <a:r>
              <a:rPr lang="de-DE" dirty="0" smtClean="0"/>
              <a:t> …“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Federated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(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–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(e.g.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Mutual </a:t>
            </a:r>
            <a:r>
              <a:rPr lang="de-DE" dirty="0" err="1" smtClean="0"/>
              <a:t>letters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PUNCH – FID Physik </a:t>
            </a:r>
            <a:r>
              <a:rPr lang="de-DE" dirty="0" err="1" smtClean="0"/>
              <a:t>Collaboration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13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de-DE" dirty="0" smtClean="0"/>
              <a:t>General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FID Physik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physics-related</a:t>
            </a:r>
            <a:r>
              <a:rPr lang="de-DE" dirty="0" smtClean="0"/>
              <a:t> NFDI </a:t>
            </a:r>
            <a:r>
              <a:rPr lang="de-DE" dirty="0" err="1" smtClean="0"/>
              <a:t>consortia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Crosswalks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PUNCH </a:t>
            </a:r>
            <a:r>
              <a:rPr lang="de-DE" dirty="0" err="1" smtClean="0"/>
              <a:t>terminologies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PUNCH prototype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 (D-TA4-WP2-1) in </a:t>
            </a:r>
            <a:r>
              <a:rPr lang="de-DE" dirty="0" err="1" smtClean="0"/>
              <a:t>plasma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PUNCH </a:t>
            </a:r>
            <a:r>
              <a:rPr lang="de-DE" dirty="0" err="1" smtClean="0"/>
              <a:t>representation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forum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/>
              <a:t> </a:t>
            </a:r>
            <a:r>
              <a:rPr lang="de-DE" dirty="0" smtClean="0"/>
              <a:t>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offer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PUNCH – FID Physik </a:t>
            </a:r>
            <a:r>
              <a:rPr lang="de-DE" dirty="0" err="1" smtClean="0"/>
              <a:t>Collaboration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62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ConfIDent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5" y="1556215"/>
            <a:ext cx="8825433" cy="530178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6444130" y="1412776"/>
            <a:ext cx="5064380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FID Physik </a:t>
            </a:r>
            <a:r>
              <a:rPr lang="de-DE" dirty="0" err="1" smtClean="0"/>
              <a:t>likely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feature</a:t>
            </a:r>
            <a:r>
              <a:rPr lang="de-DE" dirty="0" smtClean="0"/>
              <a:t> a </a:t>
            </a:r>
            <a:r>
              <a:rPr lang="de-DE" dirty="0" err="1" smtClean="0"/>
              <a:t>conference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ConfIDent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ConfIDent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an INDICO </a:t>
            </a:r>
            <a:r>
              <a:rPr lang="de-DE" dirty="0" err="1" smtClean="0"/>
              <a:t>plugin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1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ConfIDent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340768"/>
            <a:ext cx="7157192" cy="5328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72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ConfIDent</a:t>
            </a:r>
            <a:r>
              <a:rPr lang="de-DE" dirty="0" smtClean="0"/>
              <a:t>: </a:t>
            </a:r>
            <a:r>
              <a:rPr lang="de-DE" dirty="0" err="1" smtClean="0"/>
              <a:t>Metadata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71" y="1072485"/>
            <a:ext cx="7750633" cy="55165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4071" y="1340768"/>
            <a:ext cx="1693577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8" name="Rechteck 7"/>
          <p:cNvSpPr/>
          <p:nvPr/>
        </p:nvSpPr>
        <p:spPr>
          <a:xfrm>
            <a:off x="8184232" y="936000"/>
            <a:ext cx="720080" cy="163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417255"/>
            <a:ext cx="5221997" cy="45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tertitel 1"/>
          <p:cNvSpPr>
            <a:spLocks noGrp="1"/>
          </p:cNvSpPr>
          <p:nvPr>
            <p:ph type="subTitle" idx="1"/>
          </p:nvPr>
        </p:nvSpPr>
        <p:spPr>
          <a:xfrm>
            <a:off x="1295400" y="4725144"/>
            <a:ext cx="6527800" cy="1584176"/>
          </a:xfrm>
        </p:spPr>
        <p:txBody>
          <a:bodyPr/>
          <a:lstStyle/>
          <a:p>
            <a:r>
              <a:rPr lang="de-DE" b="1" dirty="0" err="1"/>
              <a:t>Contact</a:t>
            </a:r>
            <a:endParaRPr lang="de-DE" b="1" dirty="0"/>
          </a:p>
          <a:p>
            <a:r>
              <a:rPr lang="de-DE" dirty="0"/>
              <a:t>Dr. </a:t>
            </a:r>
            <a:r>
              <a:rPr lang="de-DE" dirty="0" smtClean="0"/>
              <a:t>Holger Israel</a:t>
            </a:r>
            <a:endParaRPr lang="de-DE" dirty="0"/>
          </a:p>
          <a:p>
            <a:r>
              <a:rPr lang="de-DE" dirty="0"/>
              <a:t>T +49 511 </a:t>
            </a:r>
            <a:r>
              <a:rPr lang="de-DE" dirty="0" smtClean="0"/>
              <a:t>762-3979</a:t>
            </a:r>
          </a:p>
          <a:p>
            <a:r>
              <a:rPr lang="de-DE" dirty="0" smtClean="0">
                <a:hlinkClick r:id="rId2"/>
              </a:rPr>
              <a:t>holger.israel@tib.eu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11267" name="Titel 2"/>
          <p:cNvSpPr>
            <a:spLocks noGrp="1"/>
          </p:cNvSpPr>
          <p:nvPr>
            <p:ph type="ctrTitle"/>
          </p:nvPr>
        </p:nvSpPr>
        <p:spPr>
          <a:xfrm>
            <a:off x="1295400" y="2564904"/>
            <a:ext cx="6527800" cy="1550987"/>
          </a:xfrm>
        </p:spPr>
        <p:txBody>
          <a:bodyPr/>
          <a:lstStyle/>
          <a:p>
            <a:r>
              <a:rPr lang="de-DE" dirty="0"/>
              <a:t>MORE INFORMATION</a:t>
            </a:r>
            <a:br>
              <a:rPr lang="de-DE" dirty="0"/>
            </a:br>
            <a:r>
              <a:rPr lang="de-DE" dirty="0"/>
              <a:t>www.tib.eu</a:t>
            </a:r>
            <a:endParaRPr lang="de-DE" altLang="de-DE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en-GB" altLang="de-DE" dirty="0" smtClean="0"/>
              <a:t>What is a Specialised </a:t>
            </a:r>
            <a:r>
              <a:rPr lang="en-GB" altLang="de-DE" dirty="0"/>
              <a:t>I</a:t>
            </a:r>
            <a:r>
              <a:rPr lang="en-GB" altLang="de-DE" dirty="0" smtClean="0"/>
              <a:t>nformation Service / </a:t>
            </a:r>
            <a:r>
              <a:rPr lang="en-GB" altLang="de-DE" dirty="0" err="1" smtClean="0"/>
              <a:t>Fachinformationsdienst</a:t>
            </a:r>
            <a:r>
              <a:rPr lang="en-GB" altLang="de-DE" dirty="0" smtClean="0"/>
              <a:t> (FID)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9218" name="Inhaltsplatzhalter 2"/>
          <p:cNvSpPr>
            <a:spLocks noGrp="1"/>
          </p:cNvSpPr>
          <p:nvPr>
            <p:ph idx="14"/>
          </p:nvPr>
        </p:nvSpPr>
        <p:spPr>
          <a:xfrm>
            <a:off x="912813" y="1484313"/>
            <a:ext cx="10367962" cy="44656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Historical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</a:t>
            </a: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Originated from the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Special Subject Collections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Sondersammelgebiete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in Germany.</a:t>
            </a:r>
          </a:p>
          <a:p>
            <a:pPr marL="712788" lvl="3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System of supra-regional literature supply funded by DFG from 1949 to 2014.</a:t>
            </a:r>
          </a:p>
          <a:p>
            <a:pPr marL="712788" lvl="3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Libraries collaborated to acquire specialized scientific literature, ensuring availability in Germany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Transformation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from Special Subject Collections to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Specialized Information Services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DFG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funding initiated in 2014,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currently limited up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12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years per project.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Present State: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Aims to support research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complementing local infrastructures at universities and research institutions.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Focus on detailed examination of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specialist communities' needs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to develop tailored services.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Offers added value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compared to basic tasks of research libraries and information services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service should be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related to specific subjects or specialist communities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Designed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align with the interests of the research community in each discipline.</a:t>
            </a: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Facilitates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quick access to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specialised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literature and research-specific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information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92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Currently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40 specialized information services are funded by the DFG.</a:t>
            </a:r>
            <a:endParaRPr lang="de-DE" sz="14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755826619"/>
              </p:ext>
            </p:extLst>
          </p:nvPr>
        </p:nvGraphicFramePr>
        <p:xfrm>
          <a:off x="6744072" y="1484313"/>
          <a:ext cx="5720184" cy="490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8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en-GB" altLang="de-DE" dirty="0" smtClean="0"/>
              <a:t>What is a Specialised </a:t>
            </a:r>
            <a:r>
              <a:rPr lang="en-GB" altLang="de-DE" dirty="0"/>
              <a:t>I</a:t>
            </a:r>
            <a:r>
              <a:rPr lang="en-GB" altLang="de-DE" dirty="0" smtClean="0"/>
              <a:t>nformation </a:t>
            </a:r>
            <a:r>
              <a:rPr lang="en-GB" altLang="de-DE" dirty="0"/>
              <a:t>S</a:t>
            </a:r>
            <a:r>
              <a:rPr lang="en-GB" altLang="de-DE" dirty="0" smtClean="0"/>
              <a:t>ervice?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9218" name="Inhaltsplatzhalter 2"/>
          <p:cNvSpPr>
            <a:spLocks noGrp="1"/>
          </p:cNvSpPr>
          <p:nvPr>
            <p:ph idx="14"/>
          </p:nvPr>
        </p:nvSpPr>
        <p:spPr>
          <a:xfrm>
            <a:off x="944180" y="1327297"/>
            <a:ext cx="8135514" cy="27497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Principles </a:t>
            </a:r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FID Services: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Continuous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Professional Support:</a:t>
            </a:r>
          </a:p>
          <a:p>
            <a:pPr marL="531813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Dialogue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with specialist communities focuses on research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interests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31813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Emphasis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on ongoing professional support and systematic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feedback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Extended 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Scope Beyond Basics:</a:t>
            </a:r>
          </a:p>
          <a:p>
            <a:pPr marL="531813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FID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services go beyond fundamental discipline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needs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531813" lvl="2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Aim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“top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research needs" and provide added value for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research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Digital Preference</a:t>
            </a: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policy for the acquisition of media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055440" y="3717032"/>
            <a:ext cx="8856984" cy="2959225"/>
            <a:chOff x="1055440" y="3752248"/>
            <a:chExt cx="8638966" cy="2743200"/>
          </a:xfrm>
        </p:grpSpPr>
        <p:sp>
          <p:nvSpPr>
            <p:cNvPr id="4" name="Textfeld 3"/>
            <p:cNvSpPr txBox="1"/>
            <p:nvPr/>
          </p:nvSpPr>
          <p:spPr>
            <a:xfrm>
              <a:off x="6433577" y="4077072"/>
              <a:ext cx="326082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BAUdigital</a:t>
              </a:r>
              <a:endParaRPr lang="de-DE" sz="1200" dirty="0" smtClean="0"/>
            </a:p>
            <a:p>
              <a:r>
                <a:rPr lang="de-DE" sz="1200" dirty="0" err="1" smtClean="0"/>
                <a:t>Biodiversity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research</a:t>
              </a:r>
              <a:endParaRPr lang="de-DE" sz="1200" dirty="0" smtClean="0"/>
            </a:p>
            <a:p>
              <a:r>
                <a:rPr lang="de-DE" sz="1200" dirty="0" err="1" smtClean="0"/>
                <a:t>Geosciences</a:t>
              </a:r>
              <a:endParaRPr lang="de-DE" sz="1200" dirty="0" smtClean="0"/>
            </a:p>
            <a:p>
              <a:r>
                <a:rPr lang="de-DE" sz="1200" dirty="0" err="1" smtClean="0"/>
                <a:t>Cartography</a:t>
              </a:r>
              <a:r>
                <a:rPr lang="de-DE" sz="1200" dirty="0" smtClean="0"/>
                <a:t> </a:t>
              </a:r>
              <a:r>
                <a:rPr lang="de-DE" sz="1200" dirty="0" err="1"/>
                <a:t>and</a:t>
              </a:r>
              <a:r>
                <a:rPr lang="de-DE" sz="1200" dirty="0"/>
                <a:t> </a:t>
              </a:r>
              <a:r>
                <a:rPr lang="de-DE" sz="1200" dirty="0" err="1"/>
                <a:t>basic</a:t>
              </a:r>
              <a:r>
                <a:rPr lang="de-DE" sz="1200" dirty="0"/>
                <a:t> </a:t>
              </a:r>
              <a:r>
                <a:rPr lang="de-DE" sz="1200" dirty="0" err="1" smtClean="0"/>
                <a:t>geodata</a:t>
              </a:r>
              <a:endParaRPr lang="de-DE" sz="1200" dirty="0" smtClean="0"/>
            </a:p>
            <a:p>
              <a:r>
                <a:rPr lang="de-DE" sz="1200" dirty="0" smtClean="0"/>
                <a:t>Materials </a:t>
              </a:r>
              <a:r>
                <a:rPr lang="de-DE" sz="1200" dirty="0"/>
                <a:t>Science </a:t>
              </a:r>
              <a:r>
                <a:rPr lang="de-DE" sz="1200" dirty="0" err="1"/>
                <a:t>and</a:t>
              </a:r>
              <a:r>
                <a:rPr lang="de-DE" sz="1200" dirty="0"/>
                <a:t> Materials Engineering </a:t>
              </a:r>
              <a:endParaRPr lang="de-DE" sz="1200" dirty="0" smtClean="0"/>
            </a:p>
            <a:p>
              <a:r>
                <a:rPr lang="de-DE" sz="1200" dirty="0" smtClean="0"/>
                <a:t>Mobility </a:t>
              </a:r>
              <a:r>
                <a:rPr lang="de-DE" sz="1200" dirty="0" err="1"/>
                <a:t>and</a:t>
              </a:r>
              <a:r>
                <a:rPr lang="de-DE" sz="1200" dirty="0"/>
                <a:t> </a:t>
              </a:r>
              <a:r>
                <a:rPr lang="de-DE" sz="1200" dirty="0" err="1"/>
                <a:t>transport</a:t>
              </a:r>
              <a:r>
                <a:rPr lang="de-DE" sz="1200" dirty="0"/>
                <a:t> </a:t>
              </a:r>
              <a:r>
                <a:rPr lang="de-DE" sz="1200" dirty="0" err="1" smtClean="0"/>
                <a:t>research</a:t>
              </a:r>
              <a:endParaRPr lang="de-DE" sz="1200" dirty="0" smtClean="0"/>
            </a:p>
            <a:p>
              <a:r>
                <a:rPr lang="de-DE" sz="1200" dirty="0" smtClean="0"/>
                <a:t>Mining </a:t>
              </a:r>
              <a:r>
                <a:rPr lang="de-DE" sz="1200" dirty="0"/>
                <a:t>(</a:t>
              </a:r>
              <a:r>
                <a:rPr lang="de-DE" sz="1200" dirty="0" err="1"/>
                <a:t>mining</a:t>
              </a:r>
              <a:r>
                <a:rPr lang="de-DE" sz="1200" dirty="0"/>
                <a:t> </a:t>
              </a:r>
              <a:r>
                <a:rPr lang="de-DE" sz="1200" dirty="0" err="1"/>
                <a:t>and</a:t>
              </a:r>
              <a:r>
                <a:rPr lang="de-DE" sz="1200" dirty="0"/>
                <a:t> </a:t>
              </a:r>
              <a:r>
                <a:rPr lang="de-DE" sz="1200" dirty="0" err="1"/>
                <a:t>metallurgy</a:t>
              </a:r>
              <a:r>
                <a:rPr lang="de-DE" sz="1200" dirty="0" smtClean="0"/>
                <a:t>)</a:t>
              </a:r>
            </a:p>
            <a:p>
              <a:r>
                <a:rPr lang="de-DE" sz="1200" dirty="0" err="1" smtClean="0"/>
                <a:t>Pharmacy</a:t>
              </a:r>
              <a:endParaRPr lang="de-DE" sz="1200" dirty="0"/>
            </a:p>
          </p:txBody>
        </p:sp>
        <p:graphicFrame>
          <p:nvGraphicFramePr>
            <p:cNvPr id="8" name="Diagramm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14432998"/>
                </p:ext>
              </p:extLst>
            </p:nvPr>
          </p:nvGraphicFramePr>
          <p:xfrm>
            <a:off x="1055440" y="375224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Gerader Verbinder 6"/>
            <p:cNvCxnSpPr/>
            <p:nvPr/>
          </p:nvCxnSpPr>
          <p:spPr>
            <a:xfrm flipV="1">
              <a:off x="5199334" y="4112289"/>
              <a:ext cx="1328714" cy="18793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>
              <a:off x="5410041" y="5487784"/>
              <a:ext cx="111800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1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gende mit Linie 1 (Rahmen und Akzentuierungsbalken) 40"/>
          <p:cNvSpPr/>
          <p:nvPr/>
        </p:nvSpPr>
        <p:spPr>
          <a:xfrm rot="16200000" flipV="1">
            <a:off x="6123873" y="1511370"/>
            <a:ext cx="1168390" cy="3096343"/>
          </a:xfrm>
          <a:prstGeom prst="accentBorderCallout1">
            <a:avLst>
              <a:gd name="adj1" fmla="val 50311"/>
              <a:gd name="adj2" fmla="val -1782"/>
              <a:gd name="adj3" fmla="val 50344"/>
              <a:gd name="adj4" fmla="val -3276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40" name="Legende mit Linie 1 (Rahmen und Akzentuierungsbalken) 39"/>
          <p:cNvSpPr/>
          <p:nvPr/>
        </p:nvSpPr>
        <p:spPr>
          <a:xfrm rot="16200000" flipV="1">
            <a:off x="2698256" y="1855788"/>
            <a:ext cx="1168390" cy="2417854"/>
          </a:xfrm>
          <a:prstGeom prst="accentBorderCallout1">
            <a:avLst>
              <a:gd name="adj1" fmla="val 50274"/>
              <a:gd name="adj2" fmla="val -1782"/>
              <a:gd name="adj3" fmla="val 50344"/>
              <a:gd name="adj4" fmla="val -3276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9" name="Legende mit Linie 1 (Rahmen und Akzentuierungsbalken) 38"/>
          <p:cNvSpPr/>
          <p:nvPr/>
        </p:nvSpPr>
        <p:spPr>
          <a:xfrm rot="5400000">
            <a:off x="8114571" y="4960305"/>
            <a:ext cx="423878" cy="748651"/>
          </a:xfrm>
          <a:prstGeom prst="accentBorderCallout1">
            <a:avLst>
              <a:gd name="adj1" fmla="val 53211"/>
              <a:gd name="adj2" fmla="val -4305"/>
              <a:gd name="adj3" fmla="val 52606"/>
              <a:gd name="adj4" fmla="val -75707"/>
            </a:avLst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8" name="Legende mit Linie 1 (Rahmen und Akzentuierungsbalken) 37"/>
          <p:cNvSpPr/>
          <p:nvPr/>
        </p:nvSpPr>
        <p:spPr>
          <a:xfrm rot="5400000">
            <a:off x="4409089" y="4046346"/>
            <a:ext cx="1063979" cy="3173937"/>
          </a:xfrm>
          <a:prstGeom prst="accentBorderCallout1">
            <a:avLst>
              <a:gd name="adj1" fmla="val 48714"/>
              <a:gd name="adj2" fmla="val -1556"/>
              <a:gd name="adj3" fmla="val 48743"/>
              <a:gd name="adj4" fmla="val -33957"/>
            </a:avLst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9216" name="Legende mit Linie 1 (Rahmen und Akzentuierungsbalken) 9215"/>
          <p:cNvSpPr/>
          <p:nvPr/>
        </p:nvSpPr>
        <p:spPr>
          <a:xfrm rot="5400000">
            <a:off x="1042715" y="4418640"/>
            <a:ext cx="1063979" cy="2417854"/>
          </a:xfrm>
          <a:prstGeom prst="accentBorderCallout1">
            <a:avLst>
              <a:gd name="adj1" fmla="val 50108"/>
              <a:gd name="adj2" fmla="val -1896"/>
              <a:gd name="adj3" fmla="val 50344"/>
              <a:gd name="adj4" fmla="val -32763"/>
            </a:avLst>
          </a:prstGeom>
          <a:ln>
            <a:tailEnd type="triangle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en-GB" altLang="de-DE" dirty="0" smtClean="0"/>
              <a:t>What is a Specialised </a:t>
            </a:r>
            <a:r>
              <a:rPr lang="en-GB" altLang="de-DE" dirty="0"/>
              <a:t>I</a:t>
            </a:r>
            <a:r>
              <a:rPr lang="en-GB" altLang="de-DE" dirty="0" smtClean="0"/>
              <a:t>nformation </a:t>
            </a:r>
            <a:r>
              <a:rPr lang="en-GB" altLang="de-DE" dirty="0"/>
              <a:t>S</a:t>
            </a:r>
            <a:r>
              <a:rPr lang="en-GB" altLang="de-DE" dirty="0" smtClean="0"/>
              <a:t>ervice?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9218" name="Inhaltsplatzhalter 2"/>
          <p:cNvSpPr>
            <a:spLocks noGrp="1"/>
          </p:cNvSpPr>
          <p:nvPr>
            <p:ph idx="14"/>
          </p:nvPr>
        </p:nvSpPr>
        <p:spPr>
          <a:xfrm>
            <a:off x="912813" y="1484313"/>
            <a:ext cx="10367962" cy="4465637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Specialised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Information Services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participation of the TIB</a:t>
            </a:r>
            <a:endParaRPr lang="de-DE" dirty="0"/>
          </a:p>
        </p:txBody>
      </p:sp>
      <p:pic>
        <p:nvPicPr>
          <p:cNvPr id="4" name="Bildplatzhalt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b="44684"/>
          <a:stretch/>
        </p:blipFill>
        <p:spPr>
          <a:xfrm>
            <a:off x="2254503" y="2532482"/>
            <a:ext cx="2021909" cy="711627"/>
          </a:xfrm>
          <a:prstGeom prst="rect">
            <a:avLst/>
          </a:prstGeom>
        </p:spPr>
      </p:pic>
      <p:pic>
        <p:nvPicPr>
          <p:cNvPr id="5" name="Bildplatzhalt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"/>
          <a:stretch/>
        </p:blipFill>
        <p:spPr>
          <a:xfrm>
            <a:off x="5159896" y="2676498"/>
            <a:ext cx="3048199" cy="489017"/>
          </a:xfrm>
          <a:prstGeom prst="rect">
            <a:avLst/>
          </a:prstGeom>
        </p:spPr>
      </p:pic>
      <p:pic>
        <p:nvPicPr>
          <p:cNvPr id="6" name="Inhaltsplatzhalt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2" y="5481017"/>
            <a:ext cx="3027416" cy="65186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5517938"/>
            <a:ext cx="2232248" cy="6149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832669"/>
            <a:ext cx="1080000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4621097"/>
            <a:ext cx="1080000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632079" y="32347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since</a:t>
            </a:r>
            <a:r>
              <a:rPr lang="de-DE" dirty="0" smtClean="0"/>
              <a:t> 2018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25652" y="513530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2020-2023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033817" y="316551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since</a:t>
            </a:r>
            <a:r>
              <a:rPr lang="de-DE" dirty="0" smtClean="0"/>
              <a:t> 2021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25962" y="512957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2015 – 2017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194200" y="3096266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FID Physik</a:t>
            </a:r>
          </a:p>
          <a:p>
            <a:r>
              <a:rPr lang="de-DE" dirty="0"/>
              <a:t>in </a:t>
            </a:r>
            <a:r>
              <a:rPr lang="de-DE" dirty="0" err="1"/>
              <a:t>planning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0194664" y="48735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FID Chemie</a:t>
            </a:r>
          </a:p>
          <a:p>
            <a:r>
              <a:rPr lang="de-DE" dirty="0"/>
              <a:t>in </a:t>
            </a:r>
            <a:r>
              <a:rPr lang="de-DE" dirty="0" err="1"/>
              <a:t>planning</a:t>
            </a:r>
            <a:endParaRPr lang="de-DE" dirty="0"/>
          </a:p>
        </p:txBody>
      </p:sp>
      <p:cxnSp>
        <p:nvCxnSpPr>
          <p:cNvPr id="3" name="Gerade Verbindung mit Pfeil 2"/>
          <p:cNvCxnSpPr/>
          <p:nvPr/>
        </p:nvCxnSpPr>
        <p:spPr>
          <a:xfrm flipV="1">
            <a:off x="840805" y="4368888"/>
            <a:ext cx="7415435" cy="31257"/>
          </a:xfrm>
          <a:prstGeom prst="straightConnector1">
            <a:avLst/>
          </a:prstGeom>
          <a:ln w="1270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1559496" y="4112112"/>
            <a:ext cx="0" cy="57606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3267663" y="4086976"/>
            <a:ext cx="0" cy="57606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4975830" y="4096614"/>
            <a:ext cx="0" cy="57606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683996" y="4086976"/>
            <a:ext cx="0" cy="57606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8256240" y="4368888"/>
            <a:ext cx="2918335" cy="1039"/>
          </a:xfrm>
          <a:prstGeom prst="straightConnector1">
            <a:avLst/>
          </a:prstGeom>
          <a:ln w="127000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8288306" y="4080856"/>
            <a:ext cx="0" cy="57606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8021875" y="511313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now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624392" y="3398545"/>
            <a:ext cx="362292" cy="36229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83544" y="5249137"/>
            <a:ext cx="257070" cy="2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/>
              <a:t>Fachinformationsdienst Physik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31" name="Grafik 3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863752" y="1446254"/>
            <a:ext cx="4044358" cy="1172334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2" name="Grafik 31" descr="Logo_2017.jpg  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91596" y="5518338"/>
            <a:ext cx="2539102" cy="982975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328248" y="5428783"/>
            <a:ext cx="3096950" cy="11620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3792" y="3789040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„FID Physik“</a:t>
            </a:r>
            <a:endParaRPr lang="de-DE" sz="4000" dirty="0"/>
          </a:p>
        </p:txBody>
      </p:sp>
      <p:sp>
        <p:nvSpPr>
          <p:cNvPr id="23" name="Pfeil nach rechts 22"/>
          <p:cNvSpPr/>
          <p:nvPr/>
        </p:nvSpPr>
        <p:spPr>
          <a:xfrm rot="5400000">
            <a:off x="5096820" y="2315854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7" name="Pfeil nach rechts 36"/>
          <p:cNvSpPr/>
          <p:nvPr/>
        </p:nvSpPr>
        <p:spPr>
          <a:xfrm rot="18950292">
            <a:off x="3584264" y="4507462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42" name="Pfeil nach rechts 41"/>
          <p:cNvSpPr/>
          <p:nvPr/>
        </p:nvSpPr>
        <p:spPr>
          <a:xfrm rot="13569556">
            <a:off x="6334636" y="4545453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41032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/>
              <a:t>Fachinformationsdienst Physik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31" name="Grafik 3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863752" y="1446254"/>
            <a:ext cx="4044358" cy="1172334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2" name="Grafik 31" descr="Logo_2017.jpg  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91596" y="5518338"/>
            <a:ext cx="2539102" cy="982975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328248" y="5428783"/>
            <a:ext cx="3096950" cy="11620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3792" y="3789040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„FID Physik“</a:t>
            </a:r>
            <a:endParaRPr lang="de-DE" sz="4000" dirty="0"/>
          </a:p>
        </p:txBody>
      </p:sp>
      <p:sp>
        <p:nvSpPr>
          <p:cNvPr id="23" name="Pfeil nach rechts 22"/>
          <p:cNvSpPr/>
          <p:nvPr/>
        </p:nvSpPr>
        <p:spPr>
          <a:xfrm rot="5400000">
            <a:off x="5096820" y="2315854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7" name="Pfeil nach rechts 36"/>
          <p:cNvSpPr/>
          <p:nvPr/>
        </p:nvSpPr>
        <p:spPr>
          <a:xfrm rot="18950292">
            <a:off x="3584264" y="4507462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42" name="Pfeil nach rechts 41"/>
          <p:cNvSpPr/>
          <p:nvPr/>
        </p:nvSpPr>
        <p:spPr>
          <a:xfrm rot="13569556">
            <a:off x="6334636" y="4545453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418657" y="1413100"/>
            <a:ext cx="32403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</a:t>
            </a:r>
            <a:r>
              <a:rPr lang="de-DE" sz="1600" dirty="0" smtClean="0"/>
              <a:t> due 2024-09-15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Aiming</a:t>
            </a:r>
            <a:r>
              <a:rPr lang="de-DE" sz="1600" dirty="0" smtClean="0"/>
              <a:t> at </a:t>
            </a:r>
            <a:r>
              <a:rPr lang="de-DE" sz="1600" dirty="0" err="1" smtClean="0"/>
              <a:t>services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researchers</a:t>
            </a:r>
            <a:r>
              <a:rPr lang="de-DE" sz="1600" dirty="0" smtClean="0"/>
              <a:t> in all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Pilot </a:t>
            </a:r>
            <a:r>
              <a:rPr lang="de-DE" sz="1600" dirty="0" err="1" smtClean="0"/>
              <a:t>community</a:t>
            </a:r>
            <a:r>
              <a:rPr lang="de-DE" sz="1600" dirty="0" smtClean="0"/>
              <a:t>: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(</a:t>
            </a:r>
            <a:r>
              <a:rPr lang="de-DE" sz="1600" dirty="0" err="1" smtClean="0"/>
              <a:t>cold</a:t>
            </a:r>
            <a:r>
              <a:rPr lang="de-DE" sz="1600" dirty="0" smtClean="0"/>
              <a:t>) </a:t>
            </a:r>
            <a:r>
              <a:rPr lang="de-DE" sz="1600" dirty="0" err="1" smtClean="0"/>
              <a:t>plasmas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Second </a:t>
            </a:r>
            <a:r>
              <a:rPr lang="de-DE" sz="1600" dirty="0" err="1" smtClean="0"/>
              <a:t>tier</a:t>
            </a:r>
            <a:r>
              <a:rPr lang="de-DE" sz="1600" dirty="0" smtClean="0"/>
              <a:t>: (</a:t>
            </a:r>
            <a:r>
              <a:rPr lang="de-DE" sz="1600" dirty="0" err="1" smtClean="0"/>
              <a:t>quantum</a:t>
            </a:r>
            <a:r>
              <a:rPr lang="de-DE" sz="1600" dirty="0" smtClean="0"/>
              <a:t>) </a:t>
            </a:r>
            <a:r>
              <a:rPr lang="de-DE" sz="1600" dirty="0" err="1" smtClean="0"/>
              <a:t>optics</a:t>
            </a:r>
            <a:r>
              <a:rPr lang="de-DE" sz="1600" dirty="0" smtClean="0"/>
              <a:t>, </a:t>
            </a:r>
            <a:r>
              <a:rPr lang="de-DE" sz="1600" dirty="0" err="1" smtClean="0"/>
              <a:t>photonics</a:t>
            </a:r>
            <a:r>
              <a:rPr lang="de-DE" sz="1600" dirty="0" smtClean="0"/>
              <a:t>, </a:t>
            </a:r>
            <a:r>
              <a:rPr lang="de-DE" sz="1600" dirty="0" err="1" smtClean="0"/>
              <a:t>atomic</a:t>
            </a:r>
            <a:r>
              <a:rPr lang="de-DE" sz="1600" dirty="0" smtClean="0"/>
              <a:t> &amp; </a:t>
            </a:r>
            <a:r>
              <a:rPr lang="de-DE" sz="1600" dirty="0" err="1" smtClean="0"/>
              <a:t>molecular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Metrology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common</a:t>
            </a:r>
            <a:r>
              <a:rPr lang="de-DE" sz="1600" dirty="0" smtClean="0"/>
              <a:t> </a:t>
            </a:r>
            <a:r>
              <a:rPr lang="de-DE" sz="1600" dirty="0" err="1" smtClean="0"/>
              <a:t>ground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Complementary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NFDI (FAIR-</a:t>
            </a:r>
            <a:r>
              <a:rPr lang="de-DE" sz="1600" dirty="0" err="1" smtClean="0"/>
              <a:t>minded</a:t>
            </a:r>
            <a:r>
              <a:rPr lang="de-DE" sz="1600" dirty="0" smtClean="0"/>
              <a:t>, but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focus</a:t>
            </a:r>
            <a:r>
              <a:rPr lang="de-DE" sz="1600" dirty="0" smtClean="0"/>
              <a:t> on RDM)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987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/>
              <a:t>Fachinformationsdienst Physik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31" name="Grafik 3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863752" y="1446254"/>
            <a:ext cx="4044358" cy="1172334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2" name="Grafik 31" descr="Logo_2017.jpg  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91596" y="5518338"/>
            <a:ext cx="2539102" cy="982975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328248" y="5428783"/>
            <a:ext cx="3096950" cy="11620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3792" y="3789040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„FID Physik“</a:t>
            </a:r>
            <a:endParaRPr lang="de-DE" sz="4000" dirty="0"/>
          </a:p>
        </p:txBody>
      </p:sp>
      <p:sp>
        <p:nvSpPr>
          <p:cNvPr id="23" name="Pfeil nach rechts 22"/>
          <p:cNvSpPr/>
          <p:nvPr/>
        </p:nvSpPr>
        <p:spPr>
          <a:xfrm rot="5400000">
            <a:off x="5096820" y="2315854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7" name="Pfeil nach rechts 36"/>
          <p:cNvSpPr/>
          <p:nvPr/>
        </p:nvSpPr>
        <p:spPr>
          <a:xfrm rot="18950292">
            <a:off x="3584264" y="4507462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42" name="Pfeil nach rechts 41"/>
          <p:cNvSpPr/>
          <p:nvPr/>
        </p:nvSpPr>
        <p:spPr>
          <a:xfrm rot="13569556">
            <a:off x="6334636" y="4545453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418657" y="1413100"/>
            <a:ext cx="32403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</a:t>
            </a:r>
            <a:r>
              <a:rPr lang="de-DE" sz="1600" dirty="0" smtClean="0"/>
              <a:t> due 2024-09-15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Aiming</a:t>
            </a:r>
            <a:r>
              <a:rPr lang="de-DE" sz="1600" dirty="0" smtClean="0"/>
              <a:t> at </a:t>
            </a:r>
            <a:r>
              <a:rPr lang="de-DE" sz="1600" dirty="0" err="1" smtClean="0"/>
              <a:t>services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researchers</a:t>
            </a:r>
            <a:r>
              <a:rPr lang="de-DE" sz="1600" dirty="0" smtClean="0"/>
              <a:t> in all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Pilot </a:t>
            </a:r>
            <a:r>
              <a:rPr lang="de-DE" sz="1600" dirty="0" err="1" smtClean="0"/>
              <a:t>community</a:t>
            </a:r>
            <a:r>
              <a:rPr lang="de-DE" sz="1600" dirty="0" smtClean="0"/>
              <a:t>: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(</a:t>
            </a:r>
            <a:r>
              <a:rPr lang="de-DE" sz="1600" dirty="0" err="1" smtClean="0"/>
              <a:t>cold</a:t>
            </a:r>
            <a:r>
              <a:rPr lang="de-DE" sz="1600" dirty="0" smtClean="0"/>
              <a:t>) </a:t>
            </a:r>
            <a:r>
              <a:rPr lang="de-DE" sz="1600" dirty="0" err="1" smtClean="0"/>
              <a:t>plasmas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Second </a:t>
            </a:r>
            <a:r>
              <a:rPr lang="de-DE" sz="1600" dirty="0" err="1" smtClean="0"/>
              <a:t>tier</a:t>
            </a:r>
            <a:r>
              <a:rPr lang="de-DE" sz="1600" dirty="0" smtClean="0"/>
              <a:t>: (</a:t>
            </a:r>
            <a:r>
              <a:rPr lang="de-DE" sz="1600" dirty="0" err="1" smtClean="0"/>
              <a:t>quantum</a:t>
            </a:r>
            <a:r>
              <a:rPr lang="de-DE" sz="1600" dirty="0" smtClean="0"/>
              <a:t>) </a:t>
            </a:r>
            <a:r>
              <a:rPr lang="de-DE" sz="1600" dirty="0" err="1" smtClean="0"/>
              <a:t>optics</a:t>
            </a:r>
            <a:r>
              <a:rPr lang="de-DE" sz="1600" dirty="0" smtClean="0"/>
              <a:t>, </a:t>
            </a:r>
            <a:r>
              <a:rPr lang="de-DE" sz="1600" dirty="0" err="1" smtClean="0"/>
              <a:t>photonics</a:t>
            </a:r>
            <a:r>
              <a:rPr lang="de-DE" sz="1600" dirty="0" smtClean="0"/>
              <a:t>, </a:t>
            </a:r>
            <a:r>
              <a:rPr lang="de-DE" sz="1600" dirty="0" err="1" smtClean="0"/>
              <a:t>atomic</a:t>
            </a:r>
            <a:r>
              <a:rPr lang="de-DE" sz="1600" dirty="0" smtClean="0"/>
              <a:t> &amp; </a:t>
            </a:r>
            <a:r>
              <a:rPr lang="de-DE" sz="1600" dirty="0" err="1" smtClean="0"/>
              <a:t>molecular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Metrology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common</a:t>
            </a:r>
            <a:r>
              <a:rPr lang="de-DE" sz="1600" dirty="0" smtClean="0"/>
              <a:t> </a:t>
            </a:r>
            <a:r>
              <a:rPr lang="de-DE" sz="1600" dirty="0" err="1" smtClean="0"/>
              <a:t>ground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Complementary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NFDI (FAIR-</a:t>
            </a:r>
            <a:r>
              <a:rPr lang="de-DE" sz="1600" dirty="0" err="1" smtClean="0"/>
              <a:t>minded</a:t>
            </a:r>
            <a:r>
              <a:rPr lang="de-DE" sz="1600" dirty="0" smtClean="0"/>
              <a:t>, but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focus</a:t>
            </a:r>
            <a:r>
              <a:rPr lang="de-DE" sz="1600" dirty="0" smtClean="0"/>
              <a:t> on RDM)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8575822" y="1446254"/>
            <a:ext cx="3352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err="1" smtClean="0"/>
              <a:t>Preliminary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programme</a:t>
            </a:r>
            <a:endParaRPr lang="de-DE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Search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portal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Curation</a:t>
            </a:r>
            <a:r>
              <a:rPr lang="de-DE" sz="1600" dirty="0" smtClean="0"/>
              <a:t>, </a:t>
            </a:r>
            <a:r>
              <a:rPr lang="de-DE" sz="1600" dirty="0" err="1" smtClean="0"/>
              <a:t>aggregation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linking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high-quality </a:t>
            </a:r>
            <a:r>
              <a:rPr lang="de-DE" sz="1600" dirty="0" err="1" smtClean="0"/>
              <a:t>metadata</a:t>
            </a:r>
            <a:r>
              <a:rPr lang="de-DE" sz="1600" dirty="0"/>
              <a:t>,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controlled</a:t>
            </a:r>
            <a:r>
              <a:rPr lang="de-DE" sz="1600" dirty="0" smtClean="0"/>
              <a:t> </a:t>
            </a:r>
            <a:r>
              <a:rPr lang="de-DE" sz="1600" dirty="0" err="1" smtClean="0"/>
              <a:t>vocabulary</a:t>
            </a:r>
            <a:r>
              <a:rPr lang="de-DE" sz="1600" dirty="0" smtClean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AI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retrieval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Promoting</a:t>
            </a:r>
            <a:r>
              <a:rPr lang="de-DE" sz="1600" dirty="0" smtClean="0"/>
              <a:t> </a:t>
            </a:r>
            <a:r>
              <a:rPr lang="de-DE" sz="1600" dirty="0" err="1" smtClean="0"/>
              <a:t>audiovisual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scientific</a:t>
            </a:r>
            <a:r>
              <a:rPr lang="de-DE" sz="1600" dirty="0" smtClean="0"/>
              <a:t> </a:t>
            </a:r>
            <a:r>
              <a:rPr lang="de-DE" sz="1600" dirty="0" err="1" smtClean="0"/>
              <a:t>publications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Constant </a:t>
            </a:r>
            <a:r>
              <a:rPr lang="de-DE" sz="1600" dirty="0" err="1" smtClean="0"/>
              <a:t>communication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communities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Tailored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plasma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use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"/>
          <p:cNvSpPr>
            <a:spLocks noGrp="1"/>
          </p:cNvSpPr>
          <p:nvPr>
            <p:ph type="title"/>
          </p:nvPr>
        </p:nvSpPr>
        <p:spPr>
          <a:xfrm>
            <a:off x="911225" y="620713"/>
            <a:ext cx="8064500" cy="360015"/>
          </a:xfrm>
        </p:spPr>
        <p:txBody>
          <a:bodyPr>
            <a:normAutofit fontScale="90000"/>
          </a:bodyPr>
          <a:lstStyle/>
          <a:p>
            <a:r>
              <a:rPr lang="de-DE" altLang="de-DE" dirty="0" smtClean="0"/>
              <a:t>Fachinformationsdienst Physik</a:t>
            </a:r>
            <a:br>
              <a:rPr lang="de-DE" altLang="de-DE" dirty="0" smtClean="0"/>
            </a:b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dirty="0" smtClean="0"/>
          </a:p>
        </p:txBody>
      </p:sp>
      <p:pic>
        <p:nvPicPr>
          <p:cNvPr id="31" name="Grafik 3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863752" y="1446254"/>
            <a:ext cx="4044358" cy="1172334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2" name="Grafik 31" descr="Logo_2017.jpg  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91596" y="5518338"/>
            <a:ext cx="2539102" cy="982975"/>
          </a:xfrm>
          <a:prstGeom prst="rect">
            <a:avLst/>
          </a:prstGeom>
        </p:spPr>
      </p:pic>
      <p:pic>
        <p:nvPicPr>
          <p:cNvPr id="33" name="Grafik 32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328248" y="5428783"/>
            <a:ext cx="3096950" cy="116208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223792" y="3789040"/>
            <a:ext cx="3017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„FID Physik“</a:t>
            </a:r>
            <a:endParaRPr lang="de-DE" sz="4000" dirty="0"/>
          </a:p>
        </p:txBody>
      </p:sp>
      <p:sp>
        <p:nvSpPr>
          <p:cNvPr id="23" name="Pfeil nach rechts 22"/>
          <p:cNvSpPr/>
          <p:nvPr/>
        </p:nvSpPr>
        <p:spPr>
          <a:xfrm rot="5400000">
            <a:off x="5096820" y="2315854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37" name="Pfeil nach rechts 36"/>
          <p:cNvSpPr/>
          <p:nvPr/>
        </p:nvSpPr>
        <p:spPr>
          <a:xfrm rot="18950292">
            <a:off x="3584264" y="4507462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42" name="Pfeil nach rechts 41"/>
          <p:cNvSpPr/>
          <p:nvPr/>
        </p:nvSpPr>
        <p:spPr>
          <a:xfrm rot="13569556">
            <a:off x="6334636" y="4545453"/>
            <a:ext cx="1578221" cy="136815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  <p:sp>
        <p:nvSpPr>
          <p:cNvPr id="2" name="Textfeld 1"/>
          <p:cNvSpPr txBox="1"/>
          <p:nvPr/>
        </p:nvSpPr>
        <p:spPr>
          <a:xfrm>
            <a:off x="418657" y="1413100"/>
            <a:ext cx="324035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Proposal</a:t>
            </a:r>
            <a:r>
              <a:rPr lang="de-DE" sz="1600" dirty="0" smtClean="0"/>
              <a:t> due 2024-09-15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Aiming</a:t>
            </a:r>
            <a:r>
              <a:rPr lang="de-DE" sz="1600" dirty="0" smtClean="0"/>
              <a:t> at </a:t>
            </a:r>
            <a:r>
              <a:rPr lang="de-DE" sz="1600" dirty="0" err="1" smtClean="0"/>
              <a:t>services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researchers</a:t>
            </a:r>
            <a:r>
              <a:rPr lang="de-DE" sz="1600" dirty="0" smtClean="0"/>
              <a:t> in all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Pilot </a:t>
            </a:r>
            <a:r>
              <a:rPr lang="de-DE" sz="1600" dirty="0" err="1" smtClean="0"/>
              <a:t>community</a:t>
            </a:r>
            <a:r>
              <a:rPr lang="de-DE" sz="1600" dirty="0" smtClean="0"/>
              <a:t>: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(</a:t>
            </a:r>
            <a:r>
              <a:rPr lang="de-DE" sz="1600" dirty="0" err="1" smtClean="0"/>
              <a:t>cold</a:t>
            </a:r>
            <a:r>
              <a:rPr lang="de-DE" sz="1600" dirty="0" smtClean="0"/>
              <a:t>) </a:t>
            </a:r>
            <a:r>
              <a:rPr lang="de-DE" sz="1600" dirty="0" err="1" smtClean="0"/>
              <a:t>plasmas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Second </a:t>
            </a:r>
            <a:r>
              <a:rPr lang="de-DE" sz="1600" dirty="0" err="1" smtClean="0"/>
              <a:t>tier</a:t>
            </a:r>
            <a:r>
              <a:rPr lang="de-DE" sz="1600" dirty="0" smtClean="0"/>
              <a:t>: (</a:t>
            </a:r>
            <a:r>
              <a:rPr lang="de-DE" sz="1600" dirty="0" err="1" smtClean="0"/>
              <a:t>quantum</a:t>
            </a:r>
            <a:r>
              <a:rPr lang="de-DE" sz="1600" dirty="0" smtClean="0"/>
              <a:t>) </a:t>
            </a:r>
            <a:r>
              <a:rPr lang="de-DE" sz="1600" dirty="0" err="1" smtClean="0"/>
              <a:t>optics</a:t>
            </a:r>
            <a:r>
              <a:rPr lang="de-DE" sz="1600" dirty="0" smtClean="0"/>
              <a:t>, </a:t>
            </a:r>
            <a:r>
              <a:rPr lang="de-DE" sz="1600" dirty="0" err="1" smtClean="0"/>
              <a:t>photonics</a:t>
            </a:r>
            <a:r>
              <a:rPr lang="de-DE" sz="1600" dirty="0" smtClean="0"/>
              <a:t>, </a:t>
            </a:r>
            <a:r>
              <a:rPr lang="de-DE" sz="1600" dirty="0" err="1" smtClean="0"/>
              <a:t>atomic</a:t>
            </a:r>
            <a:r>
              <a:rPr lang="de-DE" sz="1600" dirty="0" smtClean="0"/>
              <a:t> &amp; </a:t>
            </a:r>
            <a:r>
              <a:rPr lang="de-DE" sz="1600" dirty="0" err="1" smtClean="0"/>
              <a:t>molecular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Metrology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common</a:t>
            </a:r>
            <a:r>
              <a:rPr lang="de-DE" sz="1600" dirty="0" smtClean="0"/>
              <a:t> </a:t>
            </a:r>
            <a:r>
              <a:rPr lang="de-DE" sz="1600" dirty="0" err="1" smtClean="0"/>
              <a:t>ground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Complementary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NFDI (FAIR-</a:t>
            </a:r>
            <a:r>
              <a:rPr lang="de-DE" sz="1600" dirty="0" err="1" smtClean="0"/>
              <a:t>minded</a:t>
            </a:r>
            <a:r>
              <a:rPr lang="de-DE" sz="1600" dirty="0" smtClean="0"/>
              <a:t>, but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focus</a:t>
            </a:r>
            <a:r>
              <a:rPr lang="de-DE" sz="1600" dirty="0" smtClean="0"/>
              <a:t> on RDM)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8575822" y="1446254"/>
            <a:ext cx="3352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b="1" dirty="0" err="1" smtClean="0"/>
              <a:t>Preliminary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programme</a:t>
            </a:r>
            <a:endParaRPr lang="de-DE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Search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</a:t>
            </a:r>
            <a:r>
              <a:rPr lang="de-DE" sz="1600" dirty="0" smtClean="0"/>
              <a:t> </a:t>
            </a:r>
            <a:r>
              <a:rPr lang="de-DE" sz="1600" dirty="0" err="1" smtClean="0"/>
              <a:t>portal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accent5"/>
                </a:solidFill>
              </a:rPr>
              <a:t>Curation</a:t>
            </a:r>
            <a:r>
              <a:rPr lang="de-DE" sz="1600" dirty="0">
                <a:solidFill>
                  <a:schemeClr val="accent5"/>
                </a:solidFill>
              </a:rPr>
              <a:t>, </a:t>
            </a:r>
            <a:r>
              <a:rPr lang="de-DE" sz="1600" dirty="0" err="1">
                <a:solidFill>
                  <a:schemeClr val="accent5"/>
                </a:solidFill>
              </a:rPr>
              <a:t>aggregation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and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linking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of</a:t>
            </a:r>
            <a:r>
              <a:rPr lang="de-DE" sz="1600" dirty="0">
                <a:solidFill>
                  <a:schemeClr val="accent5"/>
                </a:solidFill>
              </a:rPr>
              <a:t> high-quality </a:t>
            </a:r>
            <a:r>
              <a:rPr lang="de-DE" sz="1600" dirty="0" err="1">
                <a:solidFill>
                  <a:schemeClr val="accent5"/>
                </a:solidFill>
              </a:rPr>
              <a:t>metadata</a:t>
            </a:r>
            <a:r>
              <a:rPr lang="de-DE" sz="1600" dirty="0">
                <a:solidFill>
                  <a:schemeClr val="accent5"/>
                </a:solidFill>
              </a:rPr>
              <a:t>, </a:t>
            </a:r>
            <a:r>
              <a:rPr lang="de-DE" sz="1600" dirty="0" err="1">
                <a:solidFill>
                  <a:schemeClr val="accent5"/>
                </a:solidFill>
              </a:rPr>
              <a:t>based</a:t>
            </a:r>
            <a:r>
              <a:rPr lang="de-DE" sz="1600" dirty="0">
                <a:solidFill>
                  <a:schemeClr val="accent5"/>
                </a:solidFill>
              </a:rPr>
              <a:t> on </a:t>
            </a:r>
            <a:r>
              <a:rPr lang="de-DE" sz="1600" dirty="0" err="1">
                <a:solidFill>
                  <a:schemeClr val="accent5"/>
                </a:solidFill>
              </a:rPr>
              <a:t>controlled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  <a:r>
              <a:rPr lang="de-DE" sz="1600" dirty="0" err="1">
                <a:solidFill>
                  <a:schemeClr val="accent5"/>
                </a:solidFill>
              </a:rPr>
              <a:t>vocabulary</a:t>
            </a:r>
            <a:r>
              <a:rPr lang="de-DE" sz="1600" dirty="0">
                <a:solidFill>
                  <a:schemeClr val="accent5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AI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retrieval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Promoting</a:t>
            </a:r>
            <a:r>
              <a:rPr lang="de-DE" sz="1600" dirty="0" smtClean="0"/>
              <a:t> </a:t>
            </a:r>
            <a:r>
              <a:rPr lang="de-DE" sz="1600" dirty="0" err="1" smtClean="0"/>
              <a:t>audiovisual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scientific</a:t>
            </a:r>
            <a:r>
              <a:rPr lang="de-DE" sz="1600" dirty="0" smtClean="0"/>
              <a:t> </a:t>
            </a:r>
            <a:r>
              <a:rPr lang="de-DE" sz="1600" dirty="0" err="1" smtClean="0"/>
              <a:t>publications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smtClean="0"/>
              <a:t>Constant </a:t>
            </a:r>
            <a:r>
              <a:rPr lang="de-DE" sz="1600" dirty="0" err="1" smtClean="0"/>
              <a:t>communication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our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communities</a:t>
            </a:r>
            <a:endParaRPr lang="de-DE" sz="1600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Tailored</a:t>
            </a:r>
            <a:r>
              <a:rPr lang="de-DE" sz="1600" dirty="0" smtClean="0"/>
              <a:t> </a:t>
            </a:r>
            <a:r>
              <a:rPr lang="de-DE" sz="1600" dirty="0" err="1" smtClean="0"/>
              <a:t>services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plasma</a:t>
            </a:r>
            <a:r>
              <a:rPr lang="de-DE" sz="1600" dirty="0" smtClean="0"/>
              <a:t> </a:t>
            </a:r>
            <a:r>
              <a:rPr lang="de-DE" sz="1600" dirty="0" err="1" smtClean="0"/>
              <a:t>physics</a:t>
            </a:r>
            <a:r>
              <a:rPr lang="de-DE" sz="1600" dirty="0" smtClean="0"/>
              <a:t> </a:t>
            </a:r>
            <a:r>
              <a:rPr lang="de-DE" sz="1600" dirty="0" err="1" smtClean="0"/>
              <a:t>use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endParaRPr lang="de-DE" sz="1600" dirty="0"/>
          </a:p>
        </p:txBody>
      </p:sp>
      <p:sp>
        <p:nvSpPr>
          <p:cNvPr id="3" name="Abgerundetes Rechteck 2"/>
          <p:cNvSpPr/>
          <p:nvPr/>
        </p:nvSpPr>
        <p:spPr>
          <a:xfrm>
            <a:off x="8575822" y="2210819"/>
            <a:ext cx="3352826" cy="858141"/>
          </a:xfrm>
          <a:prstGeom prst="roundRect">
            <a:avLst/>
          </a:prstGeom>
          <a:solidFill>
            <a:schemeClr val="accent6">
              <a:alpha val="28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8358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4"/>
          </p:nvPr>
        </p:nvSpPr>
        <p:spPr>
          <a:xfrm>
            <a:off x="479376" y="1484784"/>
            <a:ext cx="3168351" cy="4465166"/>
          </a:xfrm>
        </p:spPr>
        <p:txBody>
          <a:bodyPr/>
          <a:lstStyle/>
          <a:p>
            <a:r>
              <a:rPr lang="de-DE" b="1" dirty="0" smtClean="0"/>
              <a:t>Status quo</a:t>
            </a:r>
          </a:p>
          <a:p>
            <a:endParaRPr lang="de-DE" dirty="0"/>
          </a:p>
          <a:p>
            <a:r>
              <a:rPr lang="en-US" dirty="0" smtClean="0"/>
              <a:t>Poor </a:t>
            </a:r>
            <a:r>
              <a:rPr lang="en-US" dirty="0"/>
              <a:t>or missing metadata prevent the discoverability of scientific information in </a:t>
            </a:r>
            <a:r>
              <a:rPr lang="en-US" dirty="0" smtClean="0"/>
              <a:t>physics</a:t>
            </a:r>
          </a:p>
          <a:p>
            <a:endParaRPr lang="en-US" dirty="0"/>
          </a:p>
          <a:p>
            <a:r>
              <a:rPr lang="de-DE" dirty="0" smtClean="0"/>
              <a:t>Low </a:t>
            </a:r>
            <a:r>
              <a:rPr lang="de-DE" dirty="0" err="1" smtClean="0"/>
              <a:t>FAIRness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(e.g.</a:t>
            </a:r>
          </a:p>
          <a:p>
            <a:r>
              <a:rPr lang="de-DE" dirty="0" err="1"/>
              <a:t>k</a:t>
            </a:r>
            <a:r>
              <a:rPr lang="de-DE" dirty="0" err="1" smtClean="0"/>
              <a:t>nowledge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, narrative </a:t>
            </a:r>
            <a:r>
              <a:rPr lang="de-DE" dirty="0" err="1" smtClean="0"/>
              <a:t>search</a:t>
            </a:r>
            <a:r>
              <a:rPr lang="de-DE" dirty="0" smtClean="0"/>
              <a:t>, …)</a:t>
            </a:r>
          </a:p>
          <a:p>
            <a:endParaRPr lang="de-DE" dirty="0"/>
          </a:p>
          <a:p>
            <a:r>
              <a:rPr lang="en-US" dirty="0" smtClean="0"/>
              <a:t>Researchers </a:t>
            </a:r>
            <a:r>
              <a:rPr lang="en-US" dirty="0"/>
              <a:t>miss out on the state-of-the-art in information discovery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</a:t>
            </a:r>
            <a:r>
              <a:rPr lang="de-DE" dirty="0" err="1" smtClean="0"/>
              <a:t>etadata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terminologies</a:t>
            </a:r>
            <a:r>
              <a:rPr lang="de-DE" dirty="0" smtClean="0"/>
              <a:t>: Mission </a:t>
            </a:r>
            <a:r>
              <a:rPr lang="de-DE" dirty="0" err="1" smtClean="0"/>
              <a:t>of</a:t>
            </a:r>
            <a:r>
              <a:rPr lang="de-DE" dirty="0" smtClean="0"/>
              <a:t> FID Physik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00" y="1412776"/>
            <a:ext cx="4155525" cy="4139938"/>
          </a:xfrm>
          <a:prstGeom prst="rect">
            <a:avLst/>
          </a:prstGeom>
        </p:spPr>
      </p:pic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7DCB0663-82F0-43A5-93DA-5AF78BC39176}"/>
              </a:ext>
            </a:extLst>
          </p:cNvPr>
          <p:cNvSpPr txBox="1">
            <a:spLocks/>
          </p:cNvSpPr>
          <p:nvPr/>
        </p:nvSpPr>
        <p:spPr>
          <a:xfrm>
            <a:off x="7320136" y="1412922"/>
            <a:ext cx="4608512" cy="4896398"/>
          </a:xfrm>
          <a:prstGeom prst="rect">
            <a:avLst/>
          </a:prstGeom>
        </p:spPr>
        <p:txBody>
          <a:bodyPr/>
          <a:lstStyle>
            <a:lvl1pPr marL="0" indent="0" algn="l" defTabSz="2138226" rtl="0" eaLnBrk="1" latinLnBrk="0" hangingPunct="1">
              <a:lnSpc>
                <a:spcPct val="100000"/>
              </a:lnSpc>
              <a:spcBef>
                <a:spcPts val="2339"/>
              </a:spcBef>
              <a:buFont typeface="Arial" panose="020B0604020202020204" pitchFamily="34" charset="0"/>
              <a:buNone/>
              <a:defRPr sz="5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772" indent="-605452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49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7031" indent="-605452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42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1288" indent="-605452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5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5546" indent="-605452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79803" indent="-534557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4061" indent="-605452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8318" indent="-534557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42576" indent="-403633" algn="l" defTabSz="2138226" rtl="0" eaLnBrk="1" latinLnBrk="0" hangingPunct="1">
              <a:lnSpc>
                <a:spcPct val="100000"/>
              </a:lnSpc>
              <a:spcBef>
                <a:spcPts val="1169"/>
              </a:spcBef>
              <a:buFont typeface="Wingdings" panose="05000000000000000000" pitchFamily="2" charset="2"/>
              <a:buChar char="§"/>
              <a:defRPr sz="31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FID Physik: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quality-assured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 relevant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 relevant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crosswalks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terminologies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plan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links explicit via persistent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identifiers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pervasive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metadata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Improving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maintaining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metadata quality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via curation and quality assurance.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5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NBank"/>
</p:tagLst>
</file>

<file path=ppt/theme/theme1.xml><?xml version="1.0" encoding="utf-8"?>
<a:theme xmlns:a="http://schemas.openxmlformats.org/drawingml/2006/main" name="TIB_PowerPoint_Vorlage_16-9_office2010">
  <a:themeElements>
    <a:clrScheme name="TIB_Designfarben">
      <a:dk1>
        <a:srgbClr val="555555"/>
      </a:dk1>
      <a:lt1>
        <a:srgbClr val="FFFFFF"/>
      </a:lt1>
      <a:dk2>
        <a:srgbClr val="C21222"/>
      </a:dk2>
      <a:lt2>
        <a:srgbClr val="DDDDDD"/>
      </a:lt2>
      <a:accent1>
        <a:srgbClr val="F03205"/>
      </a:accent1>
      <a:accent2>
        <a:srgbClr val="555555"/>
      </a:accent2>
      <a:accent3>
        <a:srgbClr val="FB8063"/>
      </a:accent3>
      <a:accent4>
        <a:srgbClr val="999999"/>
      </a:accent4>
      <a:accent5>
        <a:srgbClr val="B32503"/>
      </a:accent5>
      <a:accent6>
        <a:srgbClr val="FFB921"/>
      </a:accent6>
      <a:hlink>
        <a:srgbClr val="555555"/>
      </a:hlink>
      <a:folHlink>
        <a:srgbClr val="99999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IB_Folienpool_Design_2016 1">
        <a:dk1>
          <a:srgbClr val="1C356F"/>
        </a:dk1>
        <a:lt1>
          <a:srgbClr val="FFFFFF"/>
        </a:lt1>
        <a:dk2>
          <a:srgbClr val="1C356F"/>
        </a:dk2>
        <a:lt2>
          <a:srgbClr val="E8EBF1"/>
        </a:lt2>
        <a:accent1>
          <a:srgbClr val="EDEBC7"/>
        </a:accent1>
        <a:accent2>
          <a:srgbClr val="FF9900"/>
        </a:accent2>
        <a:accent3>
          <a:srgbClr val="FFFFFF"/>
        </a:accent3>
        <a:accent4>
          <a:srgbClr val="162C5E"/>
        </a:accent4>
        <a:accent5>
          <a:srgbClr val="F4F3E0"/>
        </a:accent5>
        <a:accent6>
          <a:srgbClr val="E78A00"/>
        </a:accent6>
        <a:hlink>
          <a:srgbClr val="4B7D7D"/>
        </a:hlink>
        <a:folHlink>
          <a:srgbClr val="CFE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B_Folienpool_Design_2016" id="{A31613EB-C6B2-7C49-8F4E-5138DA444CA5}" vid="{9D5E5256-B908-3F48-9A98-72D55D3AEDF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2018_TIB_PowerPoint_Template_EN_16-9_Office2010</Template>
  <TotalTime>0</TotalTime>
  <Words>992</Words>
  <Application>Microsoft Office PowerPoint</Application>
  <PresentationFormat>Breitbild</PresentationFormat>
  <Paragraphs>163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TIB_PowerPoint_Vorlage_16-9_office2010</vt:lpstr>
      <vt:lpstr>A Specialised Information  Service for Physics </vt:lpstr>
      <vt:lpstr>What is a Specialised Information Service / Fachinformationsdienst (FID)  </vt:lpstr>
      <vt:lpstr>What is a Specialised Information Service?  </vt:lpstr>
      <vt:lpstr>What is a Specialised Information Service?  </vt:lpstr>
      <vt:lpstr>Fachinformationsdienst Physik  </vt:lpstr>
      <vt:lpstr>Fachinformationsdienst Physik  </vt:lpstr>
      <vt:lpstr>Fachinformationsdienst Physik  </vt:lpstr>
      <vt:lpstr>Fachinformationsdienst Physik  </vt:lpstr>
      <vt:lpstr>Metadata and terminologies: Mission of FID Physik</vt:lpstr>
      <vt:lpstr>Metadata and terminologies: Proposed Work Packages</vt:lpstr>
      <vt:lpstr>PUNCH – FID Physik Collaboration</vt:lpstr>
      <vt:lpstr>PUNCH – FID Physik Collaboration</vt:lpstr>
      <vt:lpstr>ConfIDent</vt:lpstr>
      <vt:lpstr>ConfIDent</vt:lpstr>
      <vt:lpstr>ConfIDent: Metadata</vt:lpstr>
      <vt:lpstr>MORE INFORMATION www.tib.eu</vt:lpstr>
    </vt:vector>
  </TitlesOfParts>
  <Company>Technische Informationsbibliothek (TIB)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is a dummy text for a title –  including three lines</dc:title>
  <dc:creator>Hoffmann, Julia</dc:creator>
  <dc:description>Folienpool erstellt durch BRAINWORXX GmbH 2014</dc:description>
  <cp:lastModifiedBy>Israel, Holger</cp:lastModifiedBy>
  <cp:revision>208</cp:revision>
  <dcterms:created xsi:type="dcterms:W3CDTF">2023-11-30T08:36:34Z</dcterms:created>
  <dcterms:modified xsi:type="dcterms:W3CDTF">2024-02-15T12:15:22Z</dcterms:modified>
</cp:coreProperties>
</file>