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72" r:id="rId5"/>
    <p:sldId id="273" r:id="rId6"/>
    <p:sldId id="274" r:id="rId7"/>
    <p:sldId id="275" r:id="rId8"/>
    <p:sldId id="276" r:id="rId9"/>
    <p:sldId id="277" r:id="rId10"/>
    <p:sldId id="267" r:id="rId11"/>
    <p:sldId id="268" r:id="rId12"/>
    <p:sldId id="269" r:id="rId13"/>
    <p:sldId id="270" r:id="rId14"/>
    <p:sldId id="271" r:id="rId15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6"/>
    <p:restoredTop sz="94648"/>
  </p:normalViewPr>
  <p:slideViewPr>
    <p:cSldViewPr>
      <p:cViewPr>
        <p:scale>
          <a:sx n="120" d="100"/>
          <a:sy n="120" d="100"/>
        </p:scale>
        <p:origin x="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1BD367-6A7A-405A-BFB1-15817186491F}" type="datetimeFigureOut">
              <a:rPr lang="de-DE"/>
              <a:t>05.02.24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7B5255-5329-45F9-87F3-A2F9FB4734DF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3pPr>
    <a:lvl4pPr marL="720724" indent="-17780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>
      <a:buFont typeface="Arial"/>
      <a:buChar char="•"/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BBA44-0D88-9985-D09F-2E96D8744BA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722B01-4A22-A1B9-94BD-99E8A19A4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9B2A4-72F5-7380-FB6D-5AD0D538CC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DAEF9-F075-9951-A1CF-ABDB5DF4A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04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240E-4904-80EC-E357-628BB7C002B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2DA913-8C49-D643-B93A-34BCF004D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57B41-2BA4-C52E-6CA2-A70DFCE66E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C1CC2-DB4E-6184-D2F2-8324954D79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68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B0281-722F-CE25-AF28-8497715CBD3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F18BF8-3780-BB48-3C79-9476BE941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EE5CA-76BE-7857-B5B6-67E39B268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BA96F-3C3F-A16E-EB22-834B40017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34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99F6E-5F28-DA04-A555-A11D84A6106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08287-DFDC-1310-331C-BC37D9913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0A62A-AB86-2D8C-6B5F-F04401365A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FFC9B-E39E-7037-5C15-0D0D34D559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03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0DDE0-0AF6-D40C-CB94-462C63EBA46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3D903-9F29-AD60-E943-A07B107E2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77A0E-B7BB-48F8-444A-8E88D704F1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5F1B9-B043-01DA-B1E7-5FC9E2C48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55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572F2-AA2B-0462-A20B-A35AC5C6A05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864D3-9C1C-8A3E-1229-BB50EF8C4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48373-A4F9-FE70-A8FC-048D66BB9E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C831B-44E1-C620-65EE-5BBF16BE4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11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F917A-CAB0-7086-C33E-2ABBB6BB4A5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1F521-DFAD-0300-1581-C4ACF6CF7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E84DE-81CA-786A-8395-57D653162C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FE69A-51E0-3D01-1FD0-040979CB4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11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1C9E5-4924-38DD-32D6-775F560485F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08DBC-C8F1-1F0C-209D-FE088D63E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DF51E-ECC9-0D90-4EF6-14D8C4C842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9CA06-8F27-9BB7-DE54-06C632199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86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D0DB1-32A0-8302-7943-A6805C1D317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F20AD1-074F-2FC6-DF97-C69AF2FCF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21E64E-6870-AEA0-8D3B-E9A27C0BC7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7238D-172C-D79D-3FEF-64AD62D973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03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0B5DE-6B6C-61BE-2327-B493AEEC7BF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747DA-A497-C532-99C8-0DBBDE659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2FF5E-BEBC-CA12-5FB5-5A1FD05554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276DF-F00A-F954-CCE4-95B054E83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90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18D8-0D93-C073-931B-F2DD485E329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1D4FC-43F4-245F-2CA5-B4E572604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A8C71-89A1-B25F-01A3-46B92FA83D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C87FE-3C62-AF38-F299-E79E433A8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41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19F84-33EF-7956-1EC4-C844E1430B2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B4DA7-CAA4-70A3-356D-2F711518A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111C6-00E9-4B5E-2EFC-D5CB06C005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Add picture of WPC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DA2B-21B3-594A-5A8A-C97B3CB55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3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 bwMode="auto"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pic>
        <p:nvPicPr>
          <p:cNvPr id="8" name="Grafik 7" descr="Logo Helmholtz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95287" y="6258631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885310" y="5585299"/>
            <a:ext cx="899498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Picture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8075611" y="1449389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8075612" y="4005263"/>
            <a:ext cx="3708401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Object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752475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 hasCustomPrompt="1"/>
          </p:nvPr>
        </p:nvSpPr>
        <p:spPr bwMode="auto">
          <a:xfrm>
            <a:off x="8075612" y="1449388"/>
            <a:ext cx="3708399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13" name="Inhaltsplatzhalter 5"/>
          <p:cNvSpPr>
            <a:spLocks noGrp="1"/>
          </p:cNvSpPr>
          <p:nvPr>
            <p:ph sz="quarter" idx="19" hasCustomPrompt="1"/>
          </p:nvPr>
        </p:nvSpPr>
        <p:spPr bwMode="auto">
          <a:xfrm>
            <a:off x="8075612" y="4005263"/>
            <a:ext cx="3708399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9" y="1406427"/>
            <a:ext cx="370840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9" y="3963533"/>
            <a:ext cx="3708400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259262" y="1449389"/>
            <a:ext cx="3673475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4259263" y="4005263"/>
            <a:ext cx="3673475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8"/>
          </p:nvPr>
        </p:nvSpPr>
        <p:spPr bwMode="auto">
          <a:xfrm>
            <a:off x="8075611" y="1449389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9"/>
          </p:nvPr>
        </p:nvSpPr>
        <p:spPr bwMode="auto">
          <a:xfrm>
            <a:off x="8075612" y="4005263"/>
            <a:ext cx="3708401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1137602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561657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167437" y="1449389"/>
            <a:ext cx="5616575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 B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407989" y="1449389"/>
            <a:ext cx="3708399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4259263" y="1449389"/>
            <a:ext cx="7524749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nta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b="1"/>
              <a:t>Contact</a:t>
            </a:r>
            <a:endParaRPr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/>
              <a:t>Deutsches Elektronen-</a:t>
            </a:r>
            <a:endParaRPr/>
          </a:p>
          <a:p>
            <a:pPr>
              <a:lnSpc>
                <a:spcPct val="120000"/>
              </a:lnSpc>
              <a:defRPr/>
            </a:pPr>
            <a:r>
              <a:rPr lang="de-DE"/>
              <a:t>Synchrotron DESY</a:t>
            </a:r>
            <a:endParaRPr/>
          </a:p>
          <a:p>
            <a:pPr>
              <a:lnSpc>
                <a:spcPct val="120000"/>
              </a:lnSpc>
              <a:defRPr/>
            </a:pPr>
            <a:endParaRPr lang="de-DE"/>
          </a:p>
          <a:p>
            <a:pPr>
              <a:lnSpc>
                <a:spcPct val="120000"/>
              </a:lnSpc>
              <a:defRPr/>
            </a:pPr>
            <a:r>
              <a:rPr lang="de-DE"/>
              <a:t>www.desy.de</a:t>
            </a:r>
            <a:endParaRPr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(with Pictur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2" y="1"/>
            <a:ext cx="12191997" cy="3429001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 bwMode="auto"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pic>
        <p:nvPicPr>
          <p:cNvPr id="10" name="Grafik 9" descr="Logo DESY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95287" y="6258631"/>
            <a:ext cx="1188244" cy="16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07988" y="1406427"/>
            <a:ext cx="5616575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 bwMode="auto">
          <a:xfrm>
            <a:off x="6167439" y="1406427"/>
            <a:ext cx="5616574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3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07989" y="1406427"/>
            <a:ext cx="3708400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 bwMode="auto">
          <a:xfrm>
            <a:off x="4259263" y="1406427"/>
            <a:ext cx="3673475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 bwMode="auto">
          <a:xfrm>
            <a:off x="8075612" y="1406427"/>
            <a:ext cx="3708399" cy="5010249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 bwMode="auto">
          <a:xfrm>
            <a:off x="6167437" y="1449389"/>
            <a:ext cx="5616576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 bwMode="auto">
          <a:xfrm>
            <a:off x="6167438" y="4005263"/>
            <a:ext cx="5616576" cy="2412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Text and 2 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407988" y="1406427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07988" y="3963533"/>
            <a:ext cx="5616575" cy="245437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 hasCustomPrompt="1"/>
          </p:nvPr>
        </p:nvSpPr>
        <p:spPr bwMode="auto">
          <a:xfrm>
            <a:off x="6167438" y="1449388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13" name="Inhaltsplatzhalter 5"/>
          <p:cNvSpPr>
            <a:spLocks noGrp="1"/>
          </p:cNvSpPr>
          <p:nvPr>
            <p:ph sz="quarter" idx="19" hasCustomPrompt="1"/>
          </p:nvPr>
        </p:nvSpPr>
        <p:spPr bwMode="auto">
          <a:xfrm>
            <a:off x="6167438" y="4005263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 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4" name="Textfeld 3"/>
          <p:cNvSpPr txBox="1"/>
          <p:nvPr userDrawn="1"/>
        </p:nvSpPr>
        <p:spPr bwMode="auto"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>
              <a:defRPr/>
            </a:pPr>
            <a:r>
              <a:rPr lang="de-DE" b="1">
                <a:solidFill>
                  <a:schemeClr val="accent1"/>
                </a:solidFill>
              </a:rPr>
              <a:t>DESY</a:t>
            </a:r>
            <a:r>
              <a:rPr lang="de-DE" b="1">
                <a:solidFill>
                  <a:schemeClr val="accent2"/>
                </a:solidFill>
              </a:rPr>
              <a:t>.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sp>
        <p:nvSpPr>
          <p:cNvPr id="14" name="Textfeld 13"/>
          <p:cNvSpPr txBox="1"/>
          <p:nvPr userDrawn="1"/>
        </p:nvSpPr>
        <p:spPr bwMode="auto"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US" sz="1000" b="1"/>
              <a:t>Page </a:t>
            </a:r>
            <a:fld id="{0427E4B2-AC28-443E-BE04-5CD55098A90B}" type="slidenum">
              <a:rPr lang="en-US" sz="1000" b="1"/>
              <a:t>‹#›</a:t>
            </a:fld>
            <a:endParaRPr lang="en-US" sz="10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>
        <a:lnSpc>
          <a:spcPct val="110000"/>
        </a:lnSpc>
        <a:spcBef>
          <a:spcPts val="0"/>
        </a:spcBef>
        <a:spcAft>
          <a:spcPts val="1200"/>
        </a:spcAft>
        <a:buFont typeface="Arial"/>
        <a:buChar char="•"/>
        <a:tabLst>
          <a:tab pos="361950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alepcs2023.org/" TargetMode="External"/><Relationship Id="rId7" Type="http://schemas.openxmlformats.org/officeDocument/2006/relationships/hyperlink" Target="https://indico.gsi.de/event/1782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vents.hifis.net/event/792/timetable/" TargetMode="External"/><Relationship Id="rId5" Type="http://schemas.openxmlformats.org/officeDocument/2006/relationships/hyperlink" Target="https://events.hifis.net/event/469/timetable/" TargetMode="External"/><Relationship Id="rId4" Type="http://schemas.openxmlformats.org/officeDocument/2006/relationships/hyperlink" Target="https://www.fairmat-nfdi.eu/events/fairmat-users-meeting-june-23/home-us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264591" y="3479369"/>
            <a:ext cx="11376025" cy="1099777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PATOF General Meeting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263352" y="4797152"/>
            <a:ext cx="11369548" cy="700373"/>
          </a:xfrm>
        </p:spPr>
        <p:txBody>
          <a:bodyPr/>
          <a:lstStyle/>
          <a:p>
            <a:pPr>
              <a:defRPr/>
            </a:pPr>
            <a:r>
              <a:rPr lang="en-US" dirty="0"/>
              <a:t>Thomas </a:t>
            </a:r>
            <a:r>
              <a:rPr lang="en-US" dirty="0" err="1"/>
              <a:t>Schörner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5 February 2024</a:t>
            </a:r>
            <a:endParaRPr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70840A-FF5B-9ACF-8874-5D4351B16F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7" b="31257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A1360FB-0C9D-544E-33C4-4B963219BA4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7E9C-E235-B084-C85E-442FB1191289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Reporting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DEDA-3628-4DD7-DA17-AE245EC73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BE40E-8AE9-A20D-E679-B9F0E780B1F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8606" y="1371078"/>
            <a:ext cx="11578642" cy="501024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400"/>
              </a:spcAft>
              <a:buNone/>
              <a:defRPr/>
            </a:pPr>
            <a:r>
              <a:rPr lang="en-US" sz="2000" b="1" dirty="0"/>
              <a:t>Progress report (deadline 29 Jan 2023)</a:t>
            </a:r>
          </a:p>
          <a:p>
            <a:pPr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Report 2023 just delivered – thanks for your help and input!</a:t>
            </a:r>
            <a:endParaRPr lang="en-US" dirty="0"/>
          </a:p>
          <a:p>
            <a:pPr marL="0" indent="0">
              <a:lnSpc>
                <a:spcPct val="150000"/>
              </a:lnSpc>
              <a:spcAft>
                <a:spcPts val="400"/>
              </a:spcAft>
              <a:buNone/>
              <a:defRPr/>
            </a:pPr>
            <a:endParaRPr lang="en-US" sz="2000" b="1" dirty="0"/>
          </a:p>
          <a:p>
            <a:pPr marL="0" indent="0">
              <a:lnSpc>
                <a:spcPct val="150000"/>
              </a:lnSpc>
              <a:spcAft>
                <a:spcPts val="400"/>
              </a:spcAft>
              <a:buNone/>
              <a:defRPr/>
            </a:pPr>
            <a:r>
              <a:rPr lang="en-US" sz="2000" b="1" dirty="0"/>
              <a:t>Annual report to IVF</a:t>
            </a:r>
          </a:p>
          <a:p>
            <a:pPr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Next one due 30 April 2024</a:t>
            </a:r>
          </a:p>
          <a:p>
            <a:pPr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Mostly same template, will try to do with updates to progress report. Some additional information required (spending profile etc.).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33A08-D87C-7BDE-9D09-F25222C4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  <p:extLst>
      <p:ext uri="{BB962C8B-B14F-4D97-AF65-F5344CB8AC3E}">
        <p14:creationId xmlns:p14="http://schemas.microsoft.com/office/powerpoint/2010/main" val="237742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C5D30E7-6D05-9FAA-2008-BD2C7BE62EA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6831-042E-31AA-F81D-E2E100EA6069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WP Reports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4776D-99F3-F580-9744-5DC55BE60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852A4-882C-6708-22AB-0229E4EB469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8606" y="1371078"/>
            <a:ext cx="11578642" cy="5010248"/>
          </a:xfrm>
        </p:spPr>
        <p:txBody>
          <a:bodyPr/>
          <a:lstStyle/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AE972-79C5-DE85-B71A-BE87D7D8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  <p:extLst>
      <p:ext uri="{BB962C8B-B14F-4D97-AF65-F5344CB8AC3E}">
        <p14:creationId xmlns:p14="http://schemas.microsoft.com/office/powerpoint/2010/main" val="311724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34FD21-08E5-5C5E-9153-07E93FB8312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31A0-6259-0047-56BD-7290862706D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Next Steps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0309-AA36-6366-9118-0513E831D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C4F33-2478-136F-8CC3-FA95157D8B7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8606" y="1371078"/>
            <a:ext cx="11578642" cy="5010248"/>
          </a:xfrm>
        </p:spPr>
        <p:txBody>
          <a:bodyPr/>
          <a:lstStyle/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Next deliverables?</a:t>
            </a:r>
          </a:p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0B07-7C32-1456-D310-40F3AC2C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FE552-9E83-450C-F8DC-40806ABF1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73616"/>
          <a:stretch/>
        </p:blipFill>
        <p:spPr bwMode="auto">
          <a:xfrm>
            <a:off x="2855640" y="15118"/>
            <a:ext cx="9235679" cy="15711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250E40-32ED-44AC-81DE-413F5DB5864B}"/>
              </a:ext>
            </a:extLst>
          </p:cNvPr>
          <p:cNvGrpSpPr/>
          <p:nvPr/>
        </p:nvGrpSpPr>
        <p:grpSpPr>
          <a:xfrm>
            <a:off x="3287688" y="1563979"/>
            <a:ext cx="5904656" cy="5233390"/>
            <a:chOff x="3287688" y="1563979"/>
            <a:chExt cx="5904656" cy="52333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AC14F1-57D9-93AE-957F-B79E38FBC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688" y="1563979"/>
              <a:ext cx="5904656" cy="12169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95ECDF-FAD0-C49A-401D-EE853FE7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688" y="2577590"/>
              <a:ext cx="5904656" cy="421977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8A5F4A7-E304-DB12-E7AB-FCF2D4C61E3B}"/>
              </a:ext>
            </a:extLst>
          </p:cNvPr>
          <p:cNvSpPr txBox="1"/>
          <p:nvPr/>
        </p:nvSpPr>
        <p:spPr bwMode="auto">
          <a:xfrm>
            <a:off x="9412431" y="255535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Achieved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37B54-4274-8AFE-8CDF-34D70059E32F}"/>
              </a:ext>
            </a:extLst>
          </p:cNvPr>
          <p:cNvSpPr txBox="1"/>
          <p:nvPr/>
        </p:nvSpPr>
        <p:spPr bwMode="auto">
          <a:xfrm>
            <a:off x="9412431" y="342497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DE" dirty="0">
                <a:solidFill>
                  <a:srgbClr val="FF0000"/>
                </a:solidFill>
              </a:rPr>
              <a:t>ostponed to May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BC3C0-FB69-C0C5-01F7-388F5E793C58}"/>
              </a:ext>
            </a:extLst>
          </p:cNvPr>
          <p:cNvSpPr txBox="1"/>
          <p:nvPr/>
        </p:nvSpPr>
        <p:spPr bwMode="auto">
          <a:xfrm>
            <a:off x="9485352" y="533427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O</a:t>
            </a:r>
            <a:r>
              <a:rPr lang="en-DE" dirty="0">
                <a:solidFill>
                  <a:srgbClr val="00B050"/>
                </a:solidFill>
              </a:rPr>
              <a:t>n track for 06/2024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F78E0-3A45-2361-B634-A5FA71307B34}"/>
              </a:ext>
            </a:extLst>
          </p:cNvPr>
          <p:cNvSpPr txBox="1"/>
          <p:nvPr/>
        </p:nvSpPr>
        <p:spPr bwMode="auto">
          <a:xfrm>
            <a:off x="9454733" y="622850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O</a:t>
            </a:r>
            <a:r>
              <a:rPr lang="en-DE" dirty="0">
                <a:solidFill>
                  <a:srgbClr val="00B050"/>
                </a:solidFill>
              </a:rPr>
              <a:t>n track for 03/2025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FAEBB-AF0D-75E6-B873-95D69E61F451}"/>
              </a:ext>
            </a:extLst>
          </p:cNvPr>
          <p:cNvSpPr txBox="1"/>
          <p:nvPr/>
        </p:nvSpPr>
        <p:spPr bwMode="auto">
          <a:xfrm>
            <a:off x="9450537" y="437279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2"/>
                </a:solidFill>
              </a:rPr>
              <a:t>Concept drafted </a:t>
            </a:r>
          </a:p>
        </p:txBody>
      </p:sp>
    </p:spTree>
    <p:extLst>
      <p:ext uri="{BB962C8B-B14F-4D97-AF65-F5344CB8AC3E}">
        <p14:creationId xmlns:p14="http://schemas.microsoft.com/office/powerpoint/2010/main" val="6699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4F5D8C9-D6C7-6CC9-437D-BDD4B3AC64C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A2D1-81B5-FCB0-CC79-BA73932ADB79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Future Funding Opportunities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F0C1E-85DD-2289-62C8-65D2B66F2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E6E49-3F51-AE26-55BA-330B05827F7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8606" y="1371078"/>
            <a:ext cx="11578642" cy="5010248"/>
          </a:xfrm>
        </p:spPr>
        <p:txBody>
          <a:bodyPr/>
          <a:lstStyle/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HMC calls (next call in early summer?)?</a:t>
            </a:r>
          </a:p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EU OSCARS calls (March + ~November)</a:t>
            </a:r>
            <a:endParaRPr lang="en-US" dirty="0"/>
          </a:p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 err="1"/>
              <a:t>ErUM</a:t>
            </a:r>
            <a:r>
              <a:rPr lang="en-US" sz="2000" b="1" dirty="0"/>
              <a:t>-Data RDM (community/institute-overarching)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0F12B-86B8-9E72-260D-20CE9EDB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  <p:extLst>
      <p:ext uri="{BB962C8B-B14F-4D97-AF65-F5344CB8AC3E}">
        <p14:creationId xmlns:p14="http://schemas.microsoft.com/office/powerpoint/2010/main" val="244899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17EEFCA-406F-3093-B359-B866AE7D1F8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500D-81F1-AC55-6032-59B46FFC9A16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AOB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DF497-8487-A85A-B16A-E808BE228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AE137-2E92-F911-6E64-AD541EA2F34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08606" y="1371078"/>
            <a:ext cx="11578642" cy="5010248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Connection to e.g. PUNCH4NFDI?</a:t>
            </a:r>
          </a:p>
          <a:p>
            <a:pPr marL="179388" indent="-179388"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Binding in additional partners?</a:t>
            </a:r>
          </a:p>
          <a:p>
            <a:pPr marL="179388" indent="-179388"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Connection to cookbook WG of NFDI section common infrastructures / metadata?</a:t>
            </a:r>
          </a:p>
          <a:p>
            <a:pPr marL="179388" indent="-179388"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Next meeting in about 6-7 months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  <a:defRPr/>
            </a:pPr>
            <a:endParaRPr lang="en-US" sz="2000" b="1" dirty="0"/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  <a:defRPr/>
            </a:pPr>
            <a:r>
              <a:rPr lang="en-US" sz="2000" b="1" dirty="0"/>
              <a:t>Immediate steps / action items</a:t>
            </a:r>
          </a:p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“Understanding ALPS II” </a:t>
            </a:r>
          </a:p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PUNCH – PATOF</a:t>
            </a:r>
          </a:p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Funding calls</a:t>
            </a:r>
          </a:p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“next but one” experiment</a:t>
            </a:r>
          </a:p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en-US" sz="2000" b="1" dirty="0"/>
              <a:t>Helmholtz Strategy Paper Matter – impact?</a:t>
            </a:r>
          </a:p>
          <a:p>
            <a:pPr>
              <a:lnSpc>
                <a:spcPct val="100000"/>
              </a:lnSpc>
              <a:spcAft>
                <a:spcPts val="400"/>
              </a:spcAft>
              <a:defRPr/>
            </a:pP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3C1AF-1D65-5260-84AD-D062DB88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  <p:extLst>
      <p:ext uri="{BB962C8B-B14F-4D97-AF65-F5344CB8AC3E}">
        <p14:creationId xmlns:p14="http://schemas.microsoft.com/office/powerpoint/2010/main" val="237805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Today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xfrm>
            <a:off x="408606" y="1371078"/>
            <a:ext cx="11578642" cy="5010248"/>
          </a:xfrm>
        </p:spPr>
        <p:txBody>
          <a:bodyPr/>
          <a:lstStyle/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Tour de table</a:t>
            </a:r>
          </a:p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Very brief intro and reminder</a:t>
            </a:r>
          </a:p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Reports from WPs 1-3</a:t>
            </a:r>
          </a:p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Next steps</a:t>
            </a:r>
          </a:p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Future funding opportunities</a:t>
            </a:r>
          </a:p>
          <a:p>
            <a:pPr marL="179388" indent="-179388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000" b="1" dirty="0"/>
              <a:t>AOB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4C1C7A4-F51F-B31C-CCB5-C0AC31F249D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107E-9566-6C4B-1F9A-7104815EB667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project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8F1C5-1B68-4E3D-419D-15D15F7DA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Summary from the annual report 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5365E-5A74-13EC-C3B2-F2A1AEF7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2A1A1-EB7B-AA6D-35C3-BD4F7BF3ECF2}"/>
              </a:ext>
            </a:extLst>
          </p:cNvPr>
          <p:cNvSpPr txBox="1"/>
          <p:nvPr/>
        </p:nvSpPr>
        <p:spPr bwMode="auto">
          <a:xfrm>
            <a:off x="1271464" y="1700808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goal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PATOF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number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participating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experiments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fully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publicly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available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FAIR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possible. The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building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experience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gained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Mainz A4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nucleon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structure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experiment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(1999-2012). Here,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analysis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reorganisation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preparation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subsequent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publication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A4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A4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analysis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environment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according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FAIR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principles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shall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achieved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The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lessons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learned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 A4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then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applied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experiments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 DESY (ALPS II, LUXE) and Mainz (PRIMA, P2),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collectively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called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experiments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In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process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living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cookbook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 least a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collection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recipes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on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PUNCH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experiments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their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FAIR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also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aimed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The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cookbook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will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capture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methodology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making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individual experiment-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specific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schemas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FAIR.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Another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output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“FAIR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factory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”, i.e. a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process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naturally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evolved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schema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different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experiments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extending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DataCite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schema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without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discarding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original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metadata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concepts</a:t>
            </a:r>
            <a: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de-DE" sz="1800" b="1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5661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FE1FD8-5EED-CAC3-B70D-E2BF2977C23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E374-50F3-E19D-ECB7-181FF1CD6786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project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4F33-8A4B-C172-AE7E-6B209699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Work packages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E7971-D876-533B-3E0E-3BC495DB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402DB4-F3FD-3F87-98F8-E857E8423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8"/>
          <a:stretch/>
        </p:blipFill>
        <p:spPr>
          <a:xfrm>
            <a:off x="1127448" y="1355397"/>
            <a:ext cx="8208912" cy="41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94514FD-79A8-BD98-5467-58D69CF07E9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9F3-21F3-02FC-E87C-D81AAA0006E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project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89640-4C6A-F202-6C29-FC0D6FE0C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Deliverables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8AD3-A6FE-BC84-238B-41B754D8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A8B7F-AEF6-7065-137F-53B1222DB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73616"/>
          <a:stretch/>
        </p:blipFill>
        <p:spPr bwMode="auto">
          <a:xfrm>
            <a:off x="2855640" y="15118"/>
            <a:ext cx="9235679" cy="157118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675C1B-CB5E-BE4C-B16D-CA044A597F8A}"/>
              </a:ext>
            </a:extLst>
          </p:cNvPr>
          <p:cNvGrpSpPr/>
          <p:nvPr/>
        </p:nvGrpSpPr>
        <p:grpSpPr>
          <a:xfrm>
            <a:off x="3287688" y="1563979"/>
            <a:ext cx="5904656" cy="5233390"/>
            <a:chOff x="3287688" y="1563979"/>
            <a:chExt cx="5904656" cy="52333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396B31-E507-AE90-F761-6EE7A90C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688" y="1563979"/>
              <a:ext cx="5904656" cy="12169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0EA321-BD3D-D810-6FDE-A3E116BDB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688" y="2577590"/>
              <a:ext cx="5904656" cy="421977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26C35B-653A-58B3-A23C-E82F3FAC6696}"/>
              </a:ext>
            </a:extLst>
          </p:cNvPr>
          <p:cNvSpPr txBox="1"/>
          <p:nvPr/>
        </p:nvSpPr>
        <p:spPr bwMode="auto">
          <a:xfrm>
            <a:off x="9412431" y="255535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Achieved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376B5-62F9-D07A-968F-6587C0C4A1F0}"/>
              </a:ext>
            </a:extLst>
          </p:cNvPr>
          <p:cNvSpPr txBox="1"/>
          <p:nvPr/>
        </p:nvSpPr>
        <p:spPr bwMode="auto">
          <a:xfrm>
            <a:off x="9412431" y="342497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DE" dirty="0">
                <a:solidFill>
                  <a:srgbClr val="FF0000"/>
                </a:solidFill>
              </a:rPr>
              <a:t>ostponed to May 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5774C-5AC8-9956-993F-B72063274898}"/>
              </a:ext>
            </a:extLst>
          </p:cNvPr>
          <p:cNvSpPr txBox="1"/>
          <p:nvPr/>
        </p:nvSpPr>
        <p:spPr bwMode="auto">
          <a:xfrm>
            <a:off x="9485352" y="533427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O</a:t>
            </a:r>
            <a:r>
              <a:rPr lang="en-DE" dirty="0">
                <a:solidFill>
                  <a:srgbClr val="00B050"/>
                </a:solidFill>
              </a:rPr>
              <a:t>n track for 06/2024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891EB-BCD8-7CEE-758A-9343BF366D96}"/>
              </a:ext>
            </a:extLst>
          </p:cNvPr>
          <p:cNvSpPr txBox="1"/>
          <p:nvPr/>
        </p:nvSpPr>
        <p:spPr bwMode="auto">
          <a:xfrm>
            <a:off x="9454733" y="622850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O</a:t>
            </a:r>
            <a:r>
              <a:rPr lang="en-DE" dirty="0">
                <a:solidFill>
                  <a:srgbClr val="00B050"/>
                </a:solidFill>
              </a:rPr>
              <a:t>n track for 03/2025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C4D1A-D904-92A8-0EDA-7288701E3B32}"/>
              </a:ext>
            </a:extLst>
          </p:cNvPr>
          <p:cNvSpPr txBox="1"/>
          <p:nvPr/>
        </p:nvSpPr>
        <p:spPr bwMode="auto">
          <a:xfrm>
            <a:off x="9450537" y="437279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2"/>
                </a:solidFill>
              </a:rPr>
              <a:t>Concept drafted </a:t>
            </a:r>
          </a:p>
        </p:txBody>
      </p:sp>
    </p:spTree>
    <p:extLst>
      <p:ext uri="{BB962C8B-B14F-4D97-AF65-F5344CB8AC3E}">
        <p14:creationId xmlns:p14="http://schemas.microsoft.com/office/powerpoint/2010/main" val="236844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DB0FF42-E485-4E33-48F2-D8BE3CF365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4AFF-010D-7307-4F67-C21C99BFFC4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project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5830D-255B-6F33-3070-82B6C2AAF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Finances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E11D-212C-0B6C-A085-EC90A7E4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086E0-21B0-B750-C3DA-836E7ACFC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412776"/>
            <a:ext cx="7772400" cy="44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57BE99-ABE8-B732-A09B-CC01F47CAB4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C217-F826-78CC-5210-8F91ED9FC31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project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47597-3C8C-0DE5-9CD5-1804D01B7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Finances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D591-C71E-C4F2-6804-BDC4A84F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B5C643-7AA4-ADB5-EC44-A4FE6066B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1055"/>
            <a:ext cx="7772400" cy="54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C2979D6-D1E3-9B85-9498-A1F16AECB15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D790-DB47-6FF3-0245-0BB24778FB2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project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55F5B-4564-5B36-7DE0-9A2370C72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Personnel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E3F10-D2D4-12AB-753A-74518014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039CD-088A-9C8D-6FF3-4FE973B6A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4" y="1618833"/>
            <a:ext cx="11139218" cy="28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5CFE183-1083-FA33-12DA-AC9F73DCBCB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A449-BCD7-91A5-F990-A3BBF859406D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The project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EB89F-1819-3296-E832-E76BDACA0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Output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891CD-8521-9DC5-F6E6-04F14529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PATOF General Meeting  |  5 Feb 2024  |  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33674A-E524-FA9E-1793-79BBC344D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23118"/>
              </p:ext>
            </p:extLst>
          </p:nvPr>
        </p:nvGraphicFramePr>
        <p:xfrm>
          <a:off x="407988" y="102888"/>
          <a:ext cx="11376024" cy="6396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96502497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077152481"/>
                    </a:ext>
                  </a:extLst>
                </a:gridCol>
                <a:gridCol w="2923022">
                  <a:extLst>
                    <a:ext uri="{9D8B030D-6E8A-4147-A177-3AD203B41FA5}">
                      <a16:colId xmlns:a16="http://schemas.microsoft.com/office/drawing/2014/main" val="1403286047"/>
                    </a:ext>
                  </a:extLst>
                </a:gridCol>
                <a:gridCol w="28686">
                  <a:extLst>
                    <a:ext uri="{9D8B030D-6E8A-4147-A177-3AD203B41FA5}">
                      <a16:colId xmlns:a16="http://schemas.microsoft.com/office/drawing/2014/main" val="3974492926"/>
                    </a:ext>
                  </a:extLst>
                </a:gridCol>
                <a:gridCol w="5832028">
                  <a:extLst>
                    <a:ext uri="{9D8B030D-6E8A-4147-A177-3AD203B41FA5}">
                      <a16:colId xmlns:a16="http://schemas.microsoft.com/office/drawing/2014/main" val="122416962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cap="all">
                          <a:effectLst/>
                        </a:rPr>
                        <a:t>Publication type</a:t>
                      </a:r>
                      <a:endParaRPr lang="en-DE" sz="1200" b="1" cap="all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cap="all">
                          <a:effectLst/>
                        </a:rPr>
                        <a:t>Author</a:t>
                      </a:r>
                      <a:endParaRPr lang="en-DE" sz="1200" b="1" cap="all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cap="all">
                          <a:effectLst/>
                        </a:rPr>
                        <a:t>Title</a:t>
                      </a:r>
                      <a:endParaRPr lang="en-DE" sz="1200" b="1" cap="all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DE" sz="1200" b="1" cap="all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cap="all">
                          <a:effectLst/>
                        </a:rPr>
                        <a:t>In case of conference contributions: Name and date of conference</a:t>
                      </a:r>
                      <a:endParaRPr lang="en-DE" sz="1200" b="1" cap="all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333843270"/>
                  </a:ext>
                </a:extLst>
              </a:tr>
              <a:tr h="483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Conference poster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Ding-Ze Hu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PATOF – From the PAst TO the Future: Legacy Data in Small and Medium-Scale “PUNCH” Experiments – a Blueprint for PUNCH and Other Disciplines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CoRDI (1st Conference on Research Data Infrastruture), September 12th – 14th, 2023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3062327171"/>
                  </a:ext>
                </a:extLst>
              </a:tr>
              <a:tr h="43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Conference poster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Ding-Ze Hu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PATOF – From the </a:t>
                      </a:r>
                      <a:r>
                        <a:rPr lang="en-US" sz="1200" dirty="0" err="1">
                          <a:effectLst/>
                        </a:rPr>
                        <a:t>PAst</a:t>
                      </a:r>
                      <a:r>
                        <a:rPr lang="en-US" sz="1200" dirty="0">
                          <a:effectLst/>
                        </a:rPr>
                        <a:t> TO the Future: Legacy Data in Small and Medium-Scale “PUNCH” Experiments – a Blueprint for PUNCH and Other Disciplines</a:t>
                      </a: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HMC Conference </a:t>
                      </a:r>
                      <a:r>
                        <a:rPr lang="en-GB" sz="1200" u="sng">
                          <a:effectLst/>
                        </a:rPr>
                        <a:t>, </a:t>
                      </a:r>
                      <a:r>
                        <a:rPr lang="en-GB" sz="1200">
                          <a:effectLst/>
                        </a:rPr>
                        <a:t>October 10-12, 2023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667004960"/>
                  </a:ext>
                </a:extLst>
              </a:tr>
              <a:tr h="989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Conference poster and proceedings</a:t>
                      </a: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S. Karstensen et al.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Creating of HDF5 Files as Data Source for Analyses Using the Example of ALPS IIc and the DOOCS Control System</a:t>
                      </a:r>
                      <a:endParaRPr lang="en-DE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>
                          <a:effectLst/>
                          <a:hlinkClick r:id="rId3"/>
                        </a:rPr>
                        <a:t>The 19th Biennial International Conference on</a:t>
                      </a:r>
                      <a:endParaRPr lang="en-DE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>
                          <a:effectLst/>
                          <a:hlinkClick r:id="rId3"/>
                        </a:rPr>
                        <a:t>Accelerator and Large Experimental Physics</a:t>
                      </a:r>
                      <a:endParaRPr lang="en-DE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>
                          <a:effectLst/>
                          <a:hlinkClick r:id="rId3"/>
                        </a:rPr>
                        <a:t>Control Systems </a:t>
                      </a:r>
                      <a:endParaRPr lang="en-DE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>
                          <a:effectLst/>
                          <a:hlinkClick r:id="rId3"/>
                        </a:rPr>
                        <a:t>9 - 13 October 2023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2291433208"/>
                  </a:ext>
                </a:extLst>
              </a:tr>
              <a:tr h="31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Conference poster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Gerrit Günther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de-DE" sz="1200">
                          <a:effectLst/>
                        </a:rPr>
                        <a:t>Towards Intelligible Metadata</a:t>
                      </a:r>
                      <a:endParaRPr lang="en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endParaRPr lang="en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>
                          <a:effectLst/>
                          <a:hlinkClick r:id="rId4"/>
                        </a:rPr>
                        <a:t>FAIRmat User Meeting</a:t>
                      </a:r>
                      <a:r>
                        <a:rPr lang="en-GB" sz="1200">
                          <a:effectLst/>
                        </a:rPr>
                        <a:t>, Berlin, 7 June 2023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949237621"/>
                  </a:ext>
                </a:extLst>
              </a:tr>
              <a:tr h="319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Conference talk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Gerrit Günther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Use Cases in HMC – from Generation to Reuse of Data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>
                          <a:effectLst/>
                          <a:hlinkClick r:id="rId5"/>
                        </a:rPr>
                        <a:t>HMC Conference 2022</a:t>
                      </a:r>
                      <a:r>
                        <a:rPr lang="en-GB" sz="1200">
                          <a:effectLst/>
                        </a:rPr>
                        <a:t>, Berlin, 5/6 October 2022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2126530091"/>
                  </a:ext>
                </a:extLst>
              </a:tr>
              <a:tr h="319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Conference poster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Gerrit Günther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IR of FAIR - Principles at the Instrument Level</a:t>
                      </a:r>
                      <a:endParaRPr lang="en-D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>
                          <a:effectLst/>
                          <a:hlinkClick r:id="rId6"/>
                        </a:rPr>
                        <a:t>HELIPORT Workshop,</a:t>
                      </a:r>
                      <a:r>
                        <a:rPr lang="en-GB" sz="1200">
                          <a:effectLst/>
                        </a:rPr>
                        <a:t> Dresden, 12-14 June 2023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1567943620"/>
                  </a:ext>
                </a:extLst>
              </a:tr>
              <a:tr h="319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Conference talk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Gerrit Günther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IR of FAIR - Principles at the Instrument Level</a:t>
                      </a:r>
                      <a:endParaRPr lang="en-DE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>
                          <a:effectLst/>
                          <a:hlinkClick r:id="rId7"/>
                        </a:rPr>
                        <a:t>HELPMI Workshop</a:t>
                      </a:r>
                      <a:r>
                        <a:rPr lang="en-GB" sz="1200">
                          <a:effectLst/>
                        </a:rPr>
                        <a:t>, GSI, 13/14 November 2023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1542136403"/>
                  </a:ext>
                </a:extLst>
              </a:tr>
              <a:tr h="352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Conference poster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Gerrit Günther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The A4 Experiment – from Data to Data Publication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8. Annual MT Meeting,</a:t>
                      </a:r>
                      <a:endParaRPr lang="en-DE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26.–27. Sept. 2022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2331906140"/>
                  </a:ext>
                </a:extLst>
              </a:tr>
              <a:tr h="989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Conference presentation and proceedings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Gerrit Günther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IR of FAIR – Principles at the Instrument Level</a:t>
                      </a:r>
                      <a:endParaRPr lang="en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 dirty="0">
                          <a:effectLst/>
                          <a:hlinkClick r:id="rId3"/>
                        </a:rPr>
                        <a:t>The 19th Biennial International Conference on</a:t>
                      </a:r>
                      <a:endParaRPr lang="en-DE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 dirty="0">
                          <a:effectLst/>
                          <a:hlinkClick r:id="rId3"/>
                        </a:rPr>
                        <a:t>Accelerator and Large Experimental Physics</a:t>
                      </a:r>
                      <a:endParaRPr lang="en-DE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 dirty="0">
                          <a:effectLst/>
                          <a:hlinkClick r:id="rId3"/>
                        </a:rPr>
                        <a:t>Control Systems </a:t>
                      </a:r>
                      <a:endParaRPr lang="en-DE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u="sng" dirty="0">
                          <a:effectLst/>
                          <a:hlinkClick r:id="rId3"/>
                        </a:rPr>
                        <a:t>9 - 13 October 2023</a:t>
                      </a:r>
                      <a:endParaRPr lang="en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643" marR="1643" marT="0" marB="0"/>
                </a:tc>
                <a:extLst>
                  <a:ext uri="{0D108BD9-81ED-4DB2-BD59-A6C34878D82A}">
                    <a16:rowId xmlns:a16="http://schemas.microsoft.com/office/drawing/2014/main" val="327417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00805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/>
        </a:solidFill>
        <a:ln w="9525"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253</TotalTime>
  <Words>887</Words>
  <Application>Microsoft Macintosh PowerPoint</Application>
  <DocSecurity>0</DocSecurity>
  <PresentationFormat>Widescreen</PresentationFormat>
  <Paragraphs>135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DESY</vt:lpstr>
      <vt:lpstr>PATOF General Meeting</vt:lpstr>
      <vt:lpstr>Today</vt:lpstr>
      <vt:lpstr>The project</vt:lpstr>
      <vt:lpstr>The project</vt:lpstr>
      <vt:lpstr>The project</vt:lpstr>
      <vt:lpstr>The project</vt:lpstr>
      <vt:lpstr>The project</vt:lpstr>
      <vt:lpstr>The project</vt:lpstr>
      <vt:lpstr>The project</vt:lpstr>
      <vt:lpstr>Reporting</vt:lpstr>
      <vt:lpstr>WP Reports</vt:lpstr>
      <vt:lpstr>Next Steps</vt:lpstr>
      <vt:lpstr>Future Funding Opportunities</vt:lpstr>
      <vt:lpstr>AOB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Weak Force: past, present and future</dc:title>
  <dc:subject/>
  <dc:creator>heinemannbeate@gmail.com</dc:creator>
  <cp:keywords/>
  <dc:description/>
  <cp:lastModifiedBy>Thomas Schörner-Sadenius</cp:lastModifiedBy>
  <cp:revision>76</cp:revision>
  <dcterms:created xsi:type="dcterms:W3CDTF">2022-06-13T07:43:21Z</dcterms:created>
  <dcterms:modified xsi:type="dcterms:W3CDTF">2024-02-05T10:34:44Z</dcterms:modified>
  <cp:category/>
  <dc:identifier/>
  <cp:contentStatus/>
  <dc:language/>
  <cp:version/>
</cp:coreProperties>
</file>