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Kellermeier" initials="MK" lastIdx="1" clrIdx="0">
    <p:extLst>
      <p:ext uri="{19B8F6BF-5375-455C-9EA6-DF929625EA0E}">
        <p15:presenceInfo xmlns:p15="http://schemas.microsoft.com/office/powerpoint/2012/main" userId="Max Kellerme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D50"/>
    <a:srgbClr val="FF685C"/>
    <a:srgbClr val="F7F7F7"/>
    <a:srgbClr val="97C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04" autoAdjust="0"/>
    <p:restoredTop sz="96327" autoAdjust="0"/>
  </p:normalViewPr>
  <p:slideViewPr>
    <p:cSldViewPr showGuides="1">
      <p:cViewPr varScale="1">
        <p:scale>
          <a:sx n="128" d="100"/>
          <a:sy n="128" d="100"/>
        </p:scale>
        <p:origin x="510" y="132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ARES Operation Meeting | 05.02.2024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ARES Operation Meeting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of week 5 / 2024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Blae Stacey</a:t>
            </a:r>
            <a:r>
              <a:rPr lang="en-US" dirty="0"/>
              <a:t>, on behalf of the ARES crew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86983-9D0C-CA47-ABF6-7132C0F0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69590"/>
            <a:ext cx="11376024" cy="451098"/>
          </a:xfrm>
        </p:spPr>
        <p:txBody>
          <a:bodyPr/>
          <a:lstStyle/>
          <a:p>
            <a:r>
              <a:rPr lang="en-US" dirty="0"/>
              <a:t>Summary of week 5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74E62B-7FDC-D844-A97B-361C24F5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18133723-89A3-AC43-BAD4-5C7FC2B7B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80049"/>
              </p:ext>
            </p:extLst>
          </p:nvPr>
        </p:nvGraphicFramePr>
        <p:xfrm>
          <a:off x="624632" y="697036"/>
          <a:ext cx="11159380" cy="575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876">
                  <a:extLst>
                    <a:ext uri="{9D8B030D-6E8A-4147-A177-3AD203B41FA5}">
                      <a16:colId xmlns:a16="http://schemas.microsoft.com/office/drawing/2014/main" val="368922100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65936901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59799957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822430712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820145738"/>
                    </a:ext>
                  </a:extLst>
                </a:gridCol>
              </a:tblGrid>
              <a:tr h="53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Mon. 29.01.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Tue. 30.01.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Wed. 31.01.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Thu. 01.02.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Fri. 02.02.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28511"/>
                  </a:ext>
                </a:extLst>
              </a:tr>
              <a:tr h="288183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Established velocity bunching working point from Friday;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Setting MMG phases;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TWS1 phase scans with </a:t>
                      </a:r>
                      <a:r>
                        <a:rPr lang="en-US" sz="1100" dirty="0" err="1"/>
                        <a:t>PolariX</a:t>
                      </a:r>
                      <a:r>
                        <a:rPr lang="en-US" sz="1100" dirty="0"/>
                        <a:t> bunch length measurements (18fs FWHM minimum).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Orbit improved using fewer steerers;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Screen based phase advance measurements;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Transmission through DLA established;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Tuning TWS1 phase and looking at EA.L2 for increased signal intensity.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Scanning TWS1 phase to find increased signal intensity;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Scanning charge to study coherence effects (no coherence observed);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ZZ to trigger EA.L2 camera;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Detailed Schottky scan ran overnight.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Beam steered to transmit vertically central through DLA and avoid dead pixels on EA.L2 camera;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Continued with TWS1 and charge scans;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Detailed scan overnight;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Script work for </a:t>
                      </a:r>
                      <a:r>
                        <a:rPr lang="en-US" sz="1100" dirty="0" err="1"/>
                        <a:t>PolariX</a:t>
                      </a:r>
                      <a:r>
                        <a:rPr lang="en-US" sz="1100" dirty="0"/>
                        <a:t> measurements on SH.E1 and SH.E2 screens.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Reestablishing transmission through DLA;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TWS1 phase scanned to find max signal intensity on EA.L2 (changed by c. 1 deg);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Transmission to end of machine and </a:t>
                      </a:r>
                      <a:r>
                        <a:rPr lang="en-US" sz="1100" dirty="0" err="1"/>
                        <a:t>PolariX</a:t>
                      </a:r>
                      <a:r>
                        <a:rPr lang="en-US" sz="1100" dirty="0"/>
                        <a:t> bunch length measurement on SH.E2 (25fs FWHM);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MMG phases found;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Possibly reached 6 MW with </a:t>
                      </a:r>
                      <a:r>
                        <a:rPr lang="en-US" sz="1100" dirty="0" err="1"/>
                        <a:t>PolariX</a:t>
                      </a:r>
                      <a:r>
                        <a:rPr lang="en-US" sz="1100" dirty="0"/>
                        <a:t>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Autonomous Accelerator studies.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47191"/>
                  </a:ext>
                </a:extLst>
              </a:tr>
              <a:tr h="143831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0" dirty="0"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TWS1 modulator in fault but recovered independently.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TDS modulator water flow fault – fixed by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SH.E2 camera not fixable – fixed by experts;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TWS1 in fault from water flow rate limit – fixed;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Problems with python environments.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204"/>
                  </a:ext>
                </a:extLst>
              </a:tr>
              <a:tr h="89778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EA.L2 camera now triggered using SH.D1 cable – needs changing back on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PolariX</a:t>
                      </a:r>
                      <a:r>
                        <a:rPr lang="en-US" sz="11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conditioning (SP 35) over weekend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573760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C374A01-B131-4949-9721-B3DE8D4D54EF}"/>
              </a:ext>
            </a:extLst>
          </p:cNvPr>
          <p:cNvSpPr txBox="1"/>
          <p:nvPr/>
        </p:nvSpPr>
        <p:spPr>
          <a:xfrm rot="16200000">
            <a:off x="-477136" y="254449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Achievements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72B7B8C-9092-E144-A340-397D67D1263C}"/>
              </a:ext>
            </a:extLst>
          </p:cNvPr>
          <p:cNvSpPr txBox="1"/>
          <p:nvPr/>
        </p:nvSpPr>
        <p:spPr>
          <a:xfrm rot="16200000">
            <a:off x="-308020" y="4729837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Difficulties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9722E93-2694-6C47-92C8-ACF8A2FADB5C}"/>
              </a:ext>
            </a:extLst>
          </p:cNvPr>
          <p:cNvSpPr txBox="1"/>
          <p:nvPr/>
        </p:nvSpPr>
        <p:spPr>
          <a:xfrm rot="16200000">
            <a:off x="-66768" y="5835185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8416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A072-06EC-409C-905E-C6A85B94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SPACEChip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805FF5-F3AC-4167-9333-02DABC0E7E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63" y="1383701"/>
            <a:ext cx="5122852" cy="501015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A45D8-32B3-4D2D-A424-876CFF13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ARES Operation Meeting | 05.02.2024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65F26-CC0A-4405-A69E-026C2B1313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Intensity on EA.L2 ROI vs. transmitted charge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32A29F-B7CE-4637-9405-862CB324E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888889"/>
            <a:ext cx="4943475" cy="3619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4BA9DC-4F3E-4C52-8524-FF6CB0D80DA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" t="20601" r="47410" b="44750"/>
          <a:stretch/>
        </p:blipFill>
        <p:spPr>
          <a:xfrm>
            <a:off x="7176120" y="381409"/>
            <a:ext cx="2808313" cy="23762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8C234F-7BA4-4AAC-A70C-0D8B0E963474}"/>
              </a:ext>
            </a:extLst>
          </p:cNvPr>
          <p:cNvSpPr txBox="1"/>
          <p:nvPr/>
        </p:nvSpPr>
        <p:spPr>
          <a:xfrm>
            <a:off x="7309766" y="2774464"/>
            <a:ext cx="2803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Beam streaked on SH.E2 w low power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D0AAAF-54F2-4755-B9CF-D4BE4C63B615}"/>
              </a:ext>
            </a:extLst>
          </p:cNvPr>
          <p:cNvSpPr txBox="1"/>
          <p:nvPr/>
        </p:nvSpPr>
        <p:spPr>
          <a:xfrm>
            <a:off x="8719678" y="6301601"/>
            <a:ext cx="1688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ROI on EA.L2 camera</a:t>
            </a:r>
          </a:p>
        </p:txBody>
      </p:sp>
    </p:spTree>
    <p:extLst>
      <p:ext uri="{BB962C8B-B14F-4D97-AF65-F5344CB8AC3E}">
        <p14:creationId xmlns:p14="http://schemas.microsoft.com/office/powerpoint/2010/main" val="315426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C0A9-9FC6-2F44-91BD-86BFD8CE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and Plan for the Week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D01DCD-8CBE-B44E-80C2-A091A375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05.02.2024</a:t>
            </a:r>
            <a:endParaRPr lang="en-US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AADFE7-A8C9-BD4D-B81E-3D07AE08D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Week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hteck: abgerundete Ecken 2">
            <a:extLst>
              <a:ext uri="{FF2B5EF4-FFF2-40B4-BE49-F238E27FC236}">
                <a16:creationId xmlns:a16="http://schemas.microsoft.com/office/drawing/2014/main" id="{D014A472-30FC-4547-BA11-625D54F48708}"/>
              </a:ext>
            </a:extLst>
          </p:cNvPr>
          <p:cNvSpPr/>
          <p:nvPr/>
        </p:nvSpPr>
        <p:spPr>
          <a:xfrm>
            <a:off x="378658" y="5733256"/>
            <a:ext cx="11405353" cy="377503"/>
          </a:xfrm>
          <a:prstGeom prst="roundRect">
            <a:avLst>
              <a:gd name="adj" fmla="val 8456"/>
            </a:avLst>
          </a:prstGeom>
          <a:solidFill>
            <a:srgbClr val="FFC000"/>
          </a:solidFill>
          <a:ln w="952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want to learn or join the shift: please give the shift leader a call (BKR 2840 / SINBAD Box 2454)</a:t>
            </a: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AF2D3251-B2E0-3A4E-A4CD-AA916845D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44385"/>
              </p:ext>
            </p:extLst>
          </p:nvPr>
        </p:nvGraphicFramePr>
        <p:xfrm>
          <a:off x="407987" y="1347894"/>
          <a:ext cx="4550410" cy="328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09">
                  <a:extLst>
                    <a:ext uri="{9D8B030D-6E8A-4147-A177-3AD203B41FA5}">
                      <a16:colId xmlns:a16="http://schemas.microsoft.com/office/drawing/2014/main" val="1623781107"/>
                    </a:ext>
                  </a:extLst>
                </a:gridCol>
                <a:gridCol w="3398901">
                  <a:extLst>
                    <a:ext uri="{9D8B030D-6E8A-4147-A177-3AD203B41FA5}">
                      <a16:colId xmlns:a16="http://schemas.microsoft.com/office/drawing/2014/main" val="3472815013"/>
                    </a:ext>
                  </a:extLst>
                </a:gridCol>
              </a:tblGrid>
              <a:tr h="54817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Crew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44729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05.02.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050636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06.02.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Willi, Hannes &amp; Frank (pm)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62042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07.02.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Max, Hannes &amp; Willi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479025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08.02.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Frank &amp; Florian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51787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09.02.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Frank &amp; Blae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6162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A0BA4D-5269-56F5-1E3D-897D1A1C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976" y="1406427"/>
            <a:ext cx="5904036" cy="3462733"/>
          </a:xfrm>
        </p:spPr>
        <p:txBody>
          <a:bodyPr/>
          <a:lstStyle/>
          <a:p>
            <a:r>
              <a:rPr lang="en-GB" dirty="0"/>
              <a:t>Mon: SH.D1 camera triggered and recalibrated, large water tank installed in FL section, and machine prep for UKE beamtime</a:t>
            </a:r>
          </a:p>
          <a:p>
            <a:r>
              <a:rPr lang="en-GB" dirty="0"/>
              <a:t>Tues: Machine prep for UKE beamtime</a:t>
            </a:r>
          </a:p>
          <a:p>
            <a:r>
              <a:rPr lang="en-GB" dirty="0"/>
              <a:t>Wed – Fri: UKE user beamtime</a:t>
            </a:r>
          </a:p>
        </p:txBody>
      </p:sp>
    </p:spTree>
    <p:extLst>
      <p:ext uri="{BB962C8B-B14F-4D97-AF65-F5344CB8AC3E}">
        <p14:creationId xmlns:p14="http://schemas.microsoft.com/office/powerpoint/2010/main" val="21347105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" id="{FF3377BC-8E16-034C-B37F-4D96C015CDA1}" vid="{4C42B158-ADD8-9242-AD54-4E9401BE2496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0</TotalTime>
  <Words>455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DESY</vt:lpstr>
      <vt:lpstr>ARES Operation Meeting</vt:lpstr>
      <vt:lpstr>Summary of week 5</vt:lpstr>
      <vt:lpstr>SPACEChip</vt:lpstr>
      <vt:lpstr>Schedule and Plan for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ARES Operation Meeting</dc:title>
  <dc:creator>Frank Mayet</dc:creator>
  <cp:lastModifiedBy>Stacey, Blae</cp:lastModifiedBy>
  <cp:revision>557</cp:revision>
  <dcterms:created xsi:type="dcterms:W3CDTF">2021-08-09T09:06:11Z</dcterms:created>
  <dcterms:modified xsi:type="dcterms:W3CDTF">2024-02-05T11:23:00Z</dcterms:modified>
</cp:coreProperties>
</file>