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4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31"/>
  </p:notesMasterIdLst>
  <p:sldIdLst>
    <p:sldId id="256" r:id="rId2"/>
    <p:sldId id="257" r:id="rId3"/>
    <p:sldId id="258" r:id="rId4"/>
    <p:sldId id="262" r:id="rId5"/>
    <p:sldId id="263" r:id="rId6"/>
    <p:sldId id="264" r:id="rId7"/>
    <p:sldId id="279" r:id="rId8"/>
    <p:sldId id="305" r:id="rId9"/>
    <p:sldId id="261" r:id="rId10"/>
    <p:sldId id="282" r:id="rId11"/>
    <p:sldId id="283" r:id="rId12"/>
    <p:sldId id="284" r:id="rId13"/>
    <p:sldId id="285" r:id="rId14"/>
    <p:sldId id="286" r:id="rId15"/>
    <p:sldId id="290" r:id="rId16"/>
    <p:sldId id="287" r:id="rId17"/>
    <p:sldId id="288" r:id="rId18"/>
    <p:sldId id="293" r:id="rId19"/>
    <p:sldId id="304" r:id="rId20"/>
    <p:sldId id="302" r:id="rId21"/>
    <p:sldId id="297" r:id="rId22"/>
    <p:sldId id="298" r:id="rId23"/>
    <p:sldId id="294" r:id="rId24"/>
    <p:sldId id="289" r:id="rId25"/>
    <p:sldId id="291" r:id="rId26"/>
    <p:sldId id="295" r:id="rId27"/>
    <p:sldId id="300" r:id="rId28"/>
    <p:sldId id="301" r:id="rId29"/>
    <p:sldId id="292" r:id="rId30"/>
  </p:sldIdLst>
  <p:sldSz cx="9144000" cy="6858000" type="screen4x3"/>
  <p:notesSz cx="6858000" cy="9144000"/>
  <p:embeddedFontLst>
    <p:embeddedFont>
      <p:font typeface="Monotype Corsiva" pitchFamily="66" charset="0"/>
      <p:italic r:id="rId32"/>
    </p:embeddedFont>
    <p:embeddedFont>
      <p:font typeface="French Script MT" pitchFamily="66" charset="0"/>
      <p:regular r:id="rId33"/>
    </p:embeddedFont>
    <p:embeddedFont>
      <p:font typeface="Garamond" pitchFamily="18" charset="0"/>
      <p:regular r:id="rId34"/>
      <p:bold r:id="rId35"/>
      <p:italic r:id="rId36"/>
    </p:embeddedFont>
    <p:embeddedFont>
      <p:font typeface="Calibri" pitchFamily="34" charset="0"/>
      <p:regular r:id="rId37"/>
      <p:bold r:id="rId38"/>
      <p:italic r:id="rId39"/>
      <p:boldItalic r:id="rId40"/>
    </p:embeddedFont>
    <p:embeddedFont>
      <p:font typeface="Palatino Linotype" pitchFamily="18" charset="0"/>
      <p:regular r:id="rId41"/>
      <p:bold r:id="rId42"/>
      <p:italic r:id="rId43"/>
      <p:boldItalic r:id="rId44"/>
    </p:embeddedFont>
  </p:embeddedFontLst>
  <p:custDataLst>
    <p:tags r:id="rId4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B700"/>
    <a:srgbClr val="FFFF99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38" autoAdjust="0"/>
    <p:restoredTop sz="94660"/>
  </p:normalViewPr>
  <p:slideViewPr>
    <p:cSldViewPr>
      <p:cViewPr varScale="1">
        <p:scale>
          <a:sx n="81" d="100"/>
          <a:sy n="81" d="100"/>
        </p:scale>
        <p:origin x="-581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92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3.fntdata"/><Relationship Id="rId42" Type="http://schemas.openxmlformats.org/officeDocument/2006/relationships/font" Target="fonts/font11.fntdata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2.fntdata"/><Relationship Id="rId38" Type="http://schemas.openxmlformats.org/officeDocument/2006/relationships/font" Target="fonts/font7.fntdata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font" Target="fonts/font9.fntdata"/><Relationship Id="rId45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5.fntdata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4" Type="http://schemas.openxmlformats.org/officeDocument/2006/relationships/font" Target="fonts/font1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4.fntdata"/><Relationship Id="rId43" Type="http://schemas.openxmlformats.org/officeDocument/2006/relationships/font" Target="fonts/font12.fntdata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7E7BDB-8085-40BF-BB3A-43BCDC17DBC5}" type="datetimeFigureOut">
              <a:rPr lang="en-US" smtClean="0"/>
              <a:pPr/>
              <a:t>4/19/2012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9E5F41-D193-45FC-8274-01B633CB0A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000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D9DB64-0787-4EDE-B3A8-86E9266CE4E5}" type="slidenum">
              <a:rPr lang="en-US"/>
              <a:pPr/>
              <a:t>3</a:t>
            </a:fld>
            <a:endParaRPr lang="en-US"/>
          </a:p>
        </p:txBody>
      </p:sp>
      <p:sp>
        <p:nvSpPr>
          <p:cNvPr id="861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1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139B7A-637C-47AF-940C-8156063E2B5C}" type="slidenum">
              <a:rPr lang="en-US"/>
              <a:pPr/>
              <a:t>9</a:t>
            </a:fld>
            <a:endParaRPr lang="en-US"/>
          </a:p>
        </p:txBody>
      </p:sp>
      <p:sp>
        <p:nvSpPr>
          <p:cNvPr id="368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0413" cy="3427413"/>
          </a:xfrm>
          <a:ln/>
        </p:spPr>
      </p:sp>
      <p:sp>
        <p:nvSpPr>
          <p:cNvPr id="368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1813"/>
            <a:ext cx="5029200" cy="411638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9B6B32A-B98F-409F-89C1-F8D8DE32EA30}" type="slidenum">
              <a:rPr lang="en-US"/>
              <a:pPr/>
              <a:t>10</a:t>
            </a:fld>
            <a:endParaRPr lang="en-US"/>
          </a:p>
        </p:txBody>
      </p:sp>
      <p:sp>
        <p:nvSpPr>
          <p:cNvPr id="411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1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DECD2CB-54FC-443B-B995-A3C4576F7F5E}" type="slidenum">
              <a:rPr lang="en-US"/>
              <a:pPr/>
              <a:t>11</a:t>
            </a:fld>
            <a:endParaRPr lang="en-US"/>
          </a:p>
        </p:txBody>
      </p:sp>
      <p:sp>
        <p:nvSpPr>
          <p:cNvPr id="357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7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2F9EA-1C1C-42F5-9C01-0B656418D988}" type="datetimeFigureOut">
              <a:rPr lang="en-US" smtClean="0"/>
              <a:pPr/>
              <a:t>4/19/2012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AAF0B-72EB-4263-8D53-03E0644751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2F9EA-1C1C-42F5-9C01-0B656418D988}" type="datetimeFigureOut">
              <a:rPr lang="en-US" smtClean="0"/>
              <a:pPr/>
              <a:t>4/19/2012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AAF0B-72EB-4263-8D53-03E0644751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2F9EA-1C1C-42F5-9C01-0B656418D988}" type="datetimeFigureOut">
              <a:rPr lang="en-US" smtClean="0"/>
              <a:pPr/>
              <a:t>4/19/2012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AAF0B-72EB-4263-8D53-03E0644751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>
                <a:latin typeface="Palatino Linotype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>
                <a:latin typeface="Palatino Linotype" pitchFamily="18" charset="0"/>
              </a:defRPr>
            </a:lvl1pPr>
            <a:lvl2pPr>
              <a:defRPr sz="2000">
                <a:latin typeface="Palatino Linotype" pitchFamily="18" charset="0"/>
              </a:defRPr>
            </a:lvl2pPr>
            <a:lvl3pPr>
              <a:defRPr sz="1800">
                <a:latin typeface="Palatino Linotype" pitchFamily="18" charset="0"/>
              </a:defRPr>
            </a:lvl3pPr>
            <a:lvl4pPr>
              <a:defRPr sz="1600">
                <a:latin typeface="Palatino Linotype" pitchFamily="18" charset="0"/>
              </a:defRPr>
            </a:lvl4pPr>
            <a:lvl5pPr>
              <a:defRPr sz="1400">
                <a:latin typeface="Palatino Linotype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 i="1" dirty="0" smtClean="0">
                <a:solidFill>
                  <a:srgbClr val="C00000"/>
                </a:solidFill>
                <a:latin typeface="Palatino Linotype" pitchFamily="18" charset="0"/>
              </a:rPr>
              <a:t>Maximal </a:t>
            </a:r>
            <a:r>
              <a:rPr lang="en-US" i="1" dirty="0" err="1" smtClean="0">
                <a:solidFill>
                  <a:srgbClr val="C00000"/>
                </a:solidFill>
                <a:latin typeface="Palatino Linotype" pitchFamily="18" charset="0"/>
              </a:rPr>
              <a:t>Unitarity</a:t>
            </a:r>
            <a:r>
              <a:rPr lang="en-US" i="1" dirty="0" smtClean="0">
                <a:solidFill>
                  <a:srgbClr val="C00000"/>
                </a:solidFill>
                <a:latin typeface="Palatino Linotype" pitchFamily="18" charset="0"/>
              </a:rPr>
              <a:t> at Two Loops</a:t>
            </a:r>
            <a:r>
              <a:rPr lang="en-US" dirty="0" smtClean="0">
                <a:solidFill>
                  <a:srgbClr val="C00000"/>
                </a:solidFill>
                <a:latin typeface="Palatino Linotype" pitchFamily="18" charset="0"/>
              </a:rPr>
              <a:t>, Amplitudes 2011, Univ. of Michigan, Ann Arbor, November 12, 2011</a:t>
            </a:r>
            <a:r>
              <a:rPr lang="en-US" dirty="0" smtClean="0"/>
              <a:t>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AAF0B-72EB-4263-8D53-03E0644751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2F9EA-1C1C-42F5-9C01-0B656418D988}" type="datetimeFigureOut">
              <a:rPr lang="en-US" smtClean="0"/>
              <a:pPr/>
              <a:t>4/19/2012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AAF0B-72EB-4263-8D53-03E0644751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2F9EA-1C1C-42F5-9C01-0B656418D988}" type="datetimeFigureOut">
              <a:rPr lang="en-US" smtClean="0"/>
              <a:pPr/>
              <a:t>4/19/2012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AAF0B-72EB-4263-8D53-03E0644751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2F9EA-1C1C-42F5-9C01-0B656418D988}" type="datetimeFigureOut">
              <a:rPr lang="en-US" smtClean="0"/>
              <a:pPr/>
              <a:t>4/19/2012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AAF0B-72EB-4263-8D53-03E0644751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2F9EA-1C1C-42F5-9C01-0B656418D988}" type="datetimeFigureOut">
              <a:rPr lang="en-US" smtClean="0"/>
              <a:pPr/>
              <a:t>4/19/2012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AAF0B-72EB-4263-8D53-03E0644751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2F9EA-1C1C-42F5-9C01-0B656418D988}" type="datetimeFigureOut">
              <a:rPr lang="en-US" smtClean="0"/>
              <a:pPr/>
              <a:t>4/19/2012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AAF0B-72EB-4263-8D53-03E0644751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2F9EA-1C1C-42F5-9C01-0B656418D988}" type="datetimeFigureOut">
              <a:rPr lang="en-US" smtClean="0"/>
              <a:pPr/>
              <a:t>4/19/2012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AAF0B-72EB-4263-8D53-03E0644751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2F9EA-1C1C-42F5-9C01-0B656418D988}" type="datetimeFigureOut">
              <a:rPr lang="en-US" smtClean="0"/>
              <a:pPr/>
              <a:t>4/19/2012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AAF0B-72EB-4263-8D53-03E0644751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739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i="1" dirty="0" smtClean="0">
                <a:solidFill>
                  <a:srgbClr val="C00000"/>
                </a:solidFill>
                <a:latin typeface="Palatino Linotype" pitchFamily="18" charset="0"/>
              </a:rPr>
              <a:t>Maximal </a:t>
            </a:r>
            <a:r>
              <a:rPr lang="en-US" i="1" dirty="0" err="1" smtClean="0">
                <a:solidFill>
                  <a:srgbClr val="C00000"/>
                </a:solidFill>
                <a:latin typeface="Palatino Linotype" pitchFamily="18" charset="0"/>
              </a:rPr>
              <a:t>Unitarity</a:t>
            </a:r>
            <a:r>
              <a:rPr lang="en-US" i="1" dirty="0" smtClean="0">
                <a:solidFill>
                  <a:srgbClr val="C00000"/>
                </a:solidFill>
                <a:latin typeface="Palatino Linotype" pitchFamily="18" charset="0"/>
              </a:rPr>
              <a:t> at Two Loops</a:t>
            </a:r>
            <a:r>
              <a:rPr lang="en-US" dirty="0" smtClean="0">
                <a:solidFill>
                  <a:srgbClr val="C00000"/>
                </a:solidFill>
                <a:latin typeface="Palatino Linotype" pitchFamily="18" charset="0"/>
              </a:rPr>
              <a:t>, Amplitudes 2011, Univ. of Michigan, Ann Arbor, November 12, 2011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2AAF0B-72EB-4263-8D53-03E06447519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Garamond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Garamond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Garamond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Garamond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Garamond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Garamond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notesSlide" Target="../notesSlides/notesSlide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3" Type="http://schemas.openxmlformats.org/officeDocument/2006/relationships/tags" Target="../tags/tag20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32.png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tags" Target="../tags/tag23.xml"/><Relationship Id="rId11" Type="http://schemas.openxmlformats.org/officeDocument/2006/relationships/image" Target="../media/image31.png"/><Relationship Id="rId5" Type="http://schemas.openxmlformats.org/officeDocument/2006/relationships/tags" Target="../tags/tag22.xml"/><Relationship Id="rId10" Type="http://schemas.openxmlformats.org/officeDocument/2006/relationships/image" Target="../media/image30.png"/><Relationship Id="rId4" Type="http://schemas.openxmlformats.org/officeDocument/2006/relationships/tags" Target="../tags/tag21.xml"/><Relationship Id="rId9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tags" Target="../tags/tag26.xml"/><Relationship Id="rId7" Type="http://schemas.openxmlformats.org/officeDocument/2006/relationships/image" Target="../media/image36.png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3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tags" Target="../tags/tag32.xml"/><Relationship Id="rId7" Type="http://schemas.openxmlformats.org/officeDocument/2006/relationships/image" Target="../media/image42.png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6" Type="http://schemas.openxmlformats.org/officeDocument/2006/relationships/image" Target="../media/image25.png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39.xml"/><Relationship Id="rId7" Type="http://schemas.openxmlformats.org/officeDocument/2006/relationships/image" Target="../media/image50.png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47.xml"/><Relationship Id="rId13" Type="http://schemas.openxmlformats.org/officeDocument/2006/relationships/image" Target="../media/image53.png"/><Relationship Id="rId18" Type="http://schemas.openxmlformats.org/officeDocument/2006/relationships/image" Target="../media/image58.png"/><Relationship Id="rId3" Type="http://schemas.openxmlformats.org/officeDocument/2006/relationships/tags" Target="../tags/tag42.xml"/><Relationship Id="rId7" Type="http://schemas.openxmlformats.org/officeDocument/2006/relationships/tags" Target="../tags/tag46.xml"/><Relationship Id="rId12" Type="http://schemas.openxmlformats.org/officeDocument/2006/relationships/image" Target="../media/image52.png"/><Relationship Id="rId17" Type="http://schemas.openxmlformats.org/officeDocument/2006/relationships/image" Target="../media/image57.png"/><Relationship Id="rId2" Type="http://schemas.openxmlformats.org/officeDocument/2006/relationships/tags" Target="../tags/tag41.xml"/><Relationship Id="rId16" Type="http://schemas.openxmlformats.org/officeDocument/2006/relationships/image" Target="../media/image56.png"/><Relationship Id="rId1" Type="http://schemas.openxmlformats.org/officeDocument/2006/relationships/tags" Target="../tags/tag40.xml"/><Relationship Id="rId6" Type="http://schemas.openxmlformats.org/officeDocument/2006/relationships/tags" Target="../tags/tag45.xml"/><Relationship Id="rId11" Type="http://schemas.openxmlformats.org/officeDocument/2006/relationships/image" Target="../media/image51.png"/><Relationship Id="rId5" Type="http://schemas.openxmlformats.org/officeDocument/2006/relationships/tags" Target="../tags/tag44.xml"/><Relationship Id="rId15" Type="http://schemas.openxmlformats.org/officeDocument/2006/relationships/image" Target="../media/image55.png"/><Relationship Id="rId10" Type="http://schemas.openxmlformats.org/officeDocument/2006/relationships/slideLayout" Target="../slideLayouts/slideLayout2.xml"/><Relationship Id="rId19" Type="http://schemas.openxmlformats.org/officeDocument/2006/relationships/image" Target="../media/image59.png"/><Relationship Id="rId4" Type="http://schemas.openxmlformats.org/officeDocument/2006/relationships/tags" Target="../tags/tag43.xml"/><Relationship Id="rId9" Type="http://schemas.openxmlformats.org/officeDocument/2006/relationships/tags" Target="../tags/tag48.xml"/><Relationship Id="rId14" Type="http://schemas.openxmlformats.org/officeDocument/2006/relationships/image" Target="../media/image5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6" Type="http://schemas.openxmlformats.org/officeDocument/2006/relationships/image" Target="../media/image62.png"/><Relationship Id="rId5" Type="http://schemas.openxmlformats.org/officeDocument/2006/relationships/image" Target="../media/image17.png"/><Relationship Id="rId4" Type="http://schemas.openxmlformats.org/officeDocument/2006/relationships/image" Target="../media/image6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tags" Target="../tags/tag55.xml"/><Relationship Id="rId7" Type="http://schemas.openxmlformats.org/officeDocument/2006/relationships/image" Target="../media/image66.png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6.xml"/><Relationship Id="rId4" Type="http://schemas.openxmlformats.org/officeDocument/2006/relationships/image" Target="../media/image62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9.png"/><Relationship Id="rId18" Type="http://schemas.openxmlformats.org/officeDocument/2006/relationships/image" Target="../media/image14.png"/><Relationship Id="rId3" Type="http://schemas.openxmlformats.org/officeDocument/2006/relationships/tags" Target="../tags/tag5.xml"/><Relationship Id="rId7" Type="http://schemas.openxmlformats.org/officeDocument/2006/relationships/tags" Target="../tags/tag9.xml"/><Relationship Id="rId12" Type="http://schemas.openxmlformats.org/officeDocument/2006/relationships/image" Target="../media/image8.png"/><Relationship Id="rId17" Type="http://schemas.openxmlformats.org/officeDocument/2006/relationships/image" Target="../media/image13.png"/><Relationship Id="rId2" Type="http://schemas.openxmlformats.org/officeDocument/2006/relationships/tags" Target="../tags/tag4.xml"/><Relationship Id="rId16" Type="http://schemas.openxmlformats.org/officeDocument/2006/relationships/image" Target="../media/image12.png"/><Relationship Id="rId20" Type="http://schemas.openxmlformats.org/officeDocument/2006/relationships/image" Target="../media/image16.png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11" Type="http://schemas.openxmlformats.org/officeDocument/2006/relationships/image" Target="../media/image7.png"/><Relationship Id="rId5" Type="http://schemas.openxmlformats.org/officeDocument/2006/relationships/tags" Target="../tags/tag7.xml"/><Relationship Id="rId15" Type="http://schemas.openxmlformats.org/officeDocument/2006/relationships/image" Target="../media/image11.png"/><Relationship Id="rId10" Type="http://schemas.openxmlformats.org/officeDocument/2006/relationships/image" Target="../media/image6.png"/><Relationship Id="rId19" Type="http://schemas.openxmlformats.org/officeDocument/2006/relationships/image" Target="../media/image15.png"/><Relationship Id="rId4" Type="http://schemas.openxmlformats.org/officeDocument/2006/relationships/tags" Target="../tags/tag6.xml"/><Relationship Id="rId9" Type="http://schemas.openxmlformats.org/officeDocument/2006/relationships/image" Target="../media/image5.png"/><Relationship Id="rId1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0.png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tags" Target="../tags/tag14.xml"/><Relationship Id="rId7" Type="http://schemas.openxmlformats.org/officeDocument/2006/relationships/image" Target="../media/image21.png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Maximal </a:t>
            </a:r>
            <a:r>
              <a:rPr lang="en-US" b="1" dirty="0" err="1" smtClean="0"/>
              <a:t>Unitarity</a:t>
            </a:r>
            <a:r>
              <a:rPr lang="en-US" b="1" dirty="0" smtClean="0"/>
              <a:t> </a:t>
            </a:r>
            <a:br>
              <a:rPr lang="en-US" b="1" dirty="0" smtClean="0"/>
            </a:br>
            <a:r>
              <a:rPr lang="en-US" b="1" dirty="0" smtClean="0"/>
              <a:t>at Two Loops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3581400"/>
            <a:ext cx="8382000" cy="3200400"/>
          </a:xfrm>
        </p:spPr>
        <p:txBody>
          <a:bodyPr>
            <a:normAutofit fontScale="92500" lnSpcReduction="10000"/>
          </a:bodyPr>
          <a:lstStyle/>
          <a:p>
            <a:r>
              <a:rPr kumimoji="1"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itchFamily="18" charset="0"/>
              </a:rPr>
              <a:t>David A. Kosower</a:t>
            </a:r>
            <a:br>
              <a:rPr kumimoji="1"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itchFamily="18" charset="0"/>
              </a:rPr>
            </a:br>
            <a:r>
              <a:rPr kumimoji="1"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itchFamily="18" charset="0"/>
              </a:rPr>
              <a:t>Institut</a:t>
            </a:r>
            <a:r>
              <a:rPr kumimoji="1"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itchFamily="18" charset="0"/>
              </a:rPr>
              <a:t> de Physique </a:t>
            </a:r>
            <a:r>
              <a:rPr kumimoji="1" lang="fr-FR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itchFamily="18" charset="0"/>
              </a:rPr>
              <a:t>Th</a:t>
            </a:r>
            <a:r>
              <a:rPr kumimoji="1"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itchFamily="18" charset="0"/>
              </a:rPr>
              <a:t>é</a:t>
            </a:r>
            <a:r>
              <a:rPr kumimoji="1" lang="fr-FR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itchFamily="18" charset="0"/>
              </a:rPr>
              <a:t>orique</a:t>
            </a:r>
            <a:r>
              <a:rPr kumimoji="1"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itchFamily="18" charset="0"/>
              </a:rPr>
              <a:t>, CEA–</a:t>
            </a:r>
            <a:r>
              <a:rPr kumimoji="1"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itchFamily="18" charset="0"/>
              </a:rPr>
              <a:t>Saclay</a:t>
            </a:r>
            <a:endParaRPr kumimoji="1" lang="en-US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Palatino Linotype" pitchFamily="18" charset="0"/>
            </a:endParaRPr>
          </a:p>
          <a:p>
            <a:r>
              <a:rPr lang="en-US" sz="24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itchFamily="18" charset="0"/>
              </a:rPr>
              <a:t>work with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itchFamily="18" charset="0"/>
              </a:rPr>
              <a:t> Kasper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itchFamily="18" charset="0"/>
              </a:rPr>
              <a:t>Larsen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itchFamily="18" charset="0"/>
              </a:rPr>
              <a:t/>
            </a:r>
            <a:b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itchFamily="18" charset="0"/>
              </a:rPr>
            </a:br>
            <a:r>
              <a:rPr lang="en-US" sz="2400" b="1" dirty="0" smtClean="0"/>
              <a:t>1108.1180 </a:t>
            </a:r>
            <a:r>
              <a:rPr lang="en-US" sz="2400" b="1" dirty="0" smtClean="0"/>
              <a:t>&amp; in progress</a:t>
            </a:r>
            <a:br>
              <a:rPr lang="en-US" sz="2400" b="1" dirty="0" smtClean="0"/>
            </a:br>
            <a:r>
              <a:rPr lang="en-US" sz="2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itchFamily="18" charset="0"/>
              </a:rPr>
              <a:t>&amp; work of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itchFamily="18" charset="0"/>
              </a:rPr>
              <a:t>Simon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itchFamily="18" charset="0"/>
              </a:rPr>
              <a:t>Caron-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itchFamily="18" charset="0"/>
              </a:rPr>
              <a:t>Huot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itchFamily="18" charset="0"/>
              </a:rPr>
              <a:t>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itchFamily="18" charset="0"/>
              </a:rPr>
              <a:t>&amp; Kasper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itchFamily="18" charset="0"/>
              </a:rPr>
              <a:t>Larsen (to appear) 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Palatino Linotype" pitchFamily="18" charset="0"/>
            </a:endParaRPr>
          </a:p>
          <a:p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Palatino Linotype" pitchFamily="18" charset="0"/>
            </a:endParaRPr>
          </a:p>
          <a:p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itchFamily="18" charset="0"/>
              </a:rPr>
              <a:t>Loops &amp; Legs 2012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itchFamily="18" charset="0"/>
              </a:rPr>
              <a:t/>
            </a:r>
            <a:b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itchFamily="18" charset="0"/>
              </a:rPr>
            </a:b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itchFamily="18" charset="0"/>
              </a:rPr>
              <a:t>Wernigerode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itchFamily="18" charset="0"/>
              </a:rPr>
              <a:t>, Germany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itchFamily="18" charset="0"/>
              </a:rPr>
              <a:t/>
            </a:r>
            <a:b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itchFamily="18" charset="0"/>
              </a:rPr>
            </a:b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itchFamily="18" charset="0"/>
              </a:rPr>
              <a:t>April 20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itchFamily="18" charset="0"/>
              </a:rPr>
              <a:t>,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itchFamily="18" charset="0"/>
              </a:rPr>
              <a:t>2012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Palatino Linotyp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Maximal Generalized </a:t>
            </a:r>
            <a:r>
              <a:rPr lang="en-US" dirty="0" err="1" smtClean="0"/>
              <a:t>Unitarity</a:t>
            </a:r>
            <a:endParaRPr lang="en-US" dirty="0"/>
          </a:p>
        </p:txBody>
      </p:sp>
      <p:sp>
        <p:nvSpPr>
          <p:cNvPr id="410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Isolate </a:t>
            </a:r>
            <a:r>
              <a:rPr lang="en-US" dirty="0"/>
              <a:t>a</a:t>
            </a:r>
            <a:r>
              <a:rPr lang="en-US" dirty="0">
                <a:solidFill>
                  <a:srgbClr val="C00000"/>
                </a:solidFill>
              </a:rPr>
              <a:t> single </a:t>
            </a:r>
            <a:r>
              <a:rPr lang="en-US" dirty="0" smtClean="0"/>
              <a:t>integral</a:t>
            </a:r>
            <a:endParaRPr lang="en-US" dirty="0"/>
          </a:p>
          <a:p>
            <a:endParaRPr lang="en-US" dirty="0"/>
          </a:p>
          <a:p>
            <a:r>
              <a:rPr lang="en-US" dirty="0" smtClean="0"/>
              <a:t>D = 4 </a:t>
            </a:r>
            <a:r>
              <a:rPr lang="en-US" dirty="0" smtClean="0">
                <a:sym typeface="Symbol"/>
              </a:rPr>
              <a:t> loop momentum has four</a:t>
            </a:r>
            <a:br>
              <a:rPr lang="en-US" dirty="0" smtClean="0">
                <a:sym typeface="Symbol"/>
              </a:rPr>
            </a:br>
            <a:r>
              <a:rPr lang="en-US" dirty="0" smtClean="0">
                <a:sym typeface="Symbol"/>
              </a:rPr>
              <a:t>components</a:t>
            </a:r>
          </a:p>
          <a:p>
            <a:endParaRPr lang="en-US" dirty="0" smtClean="0">
              <a:sym typeface="Symbol"/>
            </a:endParaRPr>
          </a:p>
          <a:p>
            <a:r>
              <a:rPr lang="en-US" dirty="0" smtClean="0">
                <a:sym typeface="Symbol"/>
              </a:rPr>
              <a:t>Cut four specified propagators</a:t>
            </a:r>
            <a:br>
              <a:rPr lang="en-US" dirty="0" smtClean="0">
                <a:sym typeface="Symbol"/>
              </a:rPr>
            </a:br>
            <a:r>
              <a:rPr lang="en-US" dirty="0" smtClean="0">
                <a:sym typeface="Symbol"/>
              </a:rPr>
              <a:t>(q</a:t>
            </a:r>
            <a:r>
              <a:rPr lang="en-US" dirty="0" smtClean="0"/>
              <a:t>uadruple cut) would </a:t>
            </a:r>
            <a:r>
              <a:rPr lang="en-US" dirty="0"/>
              <a:t>isolate a single </a:t>
            </a:r>
            <a:r>
              <a:rPr lang="en-US" dirty="0" smtClean="0"/>
              <a:t>box</a:t>
            </a:r>
          </a:p>
          <a:p>
            <a:pPr algn="r">
              <a:buNone/>
            </a:pPr>
            <a:r>
              <a:rPr lang="en-US" sz="2000" dirty="0" err="1" smtClean="0">
                <a:solidFill>
                  <a:srgbClr val="C00000"/>
                </a:solidFill>
              </a:rPr>
              <a:t>Britto</a:t>
            </a:r>
            <a:r>
              <a:rPr lang="en-US" sz="2000" dirty="0" smtClean="0">
                <a:solidFill>
                  <a:srgbClr val="C00000"/>
                </a:solidFill>
              </a:rPr>
              <a:t>, </a:t>
            </a:r>
            <a:r>
              <a:rPr lang="en-US" sz="2000" dirty="0" err="1" smtClean="0">
                <a:solidFill>
                  <a:srgbClr val="C00000"/>
                </a:solidFill>
              </a:rPr>
              <a:t>Cachazo</a:t>
            </a:r>
            <a:r>
              <a:rPr lang="en-US" sz="2000" dirty="0" smtClean="0">
                <a:solidFill>
                  <a:srgbClr val="C00000"/>
                </a:solidFill>
              </a:rPr>
              <a:t> &amp; </a:t>
            </a:r>
            <a:r>
              <a:rPr lang="en-US" sz="2000" dirty="0" err="1" smtClean="0">
                <a:solidFill>
                  <a:srgbClr val="C00000"/>
                </a:solidFill>
              </a:rPr>
              <a:t>Feng</a:t>
            </a:r>
            <a:r>
              <a:rPr lang="en-US" sz="2000" dirty="0" smtClean="0">
                <a:solidFill>
                  <a:srgbClr val="C00000"/>
                </a:solidFill>
              </a:rPr>
              <a:t> (2004)</a:t>
            </a:r>
            <a:endParaRPr lang="en-US" sz="2000" dirty="0"/>
          </a:p>
          <a:p>
            <a:endParaRPr lang="en-US" dirty="0" smtClean="0">
              <a:solidFill>
                <a:srgbClr val="C00000"/>
              </a:solidFill>
            </a:endParaRPr>
          </a:p>
        </p:txBody>
      </p:sp>
      <p:pic>
        <p:nvPicPr>
          <p:cNvPr id="410628" name="Picture 4" descr="quadcut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6283325" y="1236663"/>
            <a:ext cx="2632075" cy="26320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i="0" dirty="0"/>
          </a:p>
        </p:txBody>
      </p:sp>
      <p:sp>
        <p:nvSpPr>
          <p:cNvPr id="356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Quadruple Cuts</a:t>
            </a:r>
          </a:p>
        </p:txBody>
      </p:sp>
      <p:sp>
        <p:nvSpPr>
          <p:cNvPr id="356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dirty="0"/>
              <a:t>Work in D=4 for the algebra</a:t>
            </a:r>
          </a:p>
          <a:p>
            <a:pPr marL="0" indent="0">
              <a:buFontTx/>
              <a:buNone/>
            </a:pPr>
            <a:endParaRPr lang="en-US" dirty="0"/>
          </a:p>
          <a:p>
            <a:pPr marL="0" indent="0">
              <a:buFontTx/>
              <a:buNone/>
            </a:pPr>
            <a:endParaRPr lang="en-US" dirty="0"/>
          </a:p>
          <a:p>
            <a:pPr marL="0" indent="0">
              <a:buFontTx/>
              <a:buNone/>
            </a:pPr>
            <a:endParaRPr lang="en-US" dirty="0"/>
          </a:p>
          <a:p>
            <a:pPr marL="0" indent="0">
              <a:buFontTx/>
              <a:buNone/>
            </a:pPr>
            <a:r>
              <a:rPr lang="en-US" dirty="0"/>
              <a:t>Four degrees of freedom &amp; four delta </a:t>
            </a:r>
            <a:r>
              <a:rPr lang="en-US" dirty="0" smtClean="0"/>
              <a:t>functions</a:t>
            </a:r>
          </a:p>
          <a:p>
            <a:pPr marL="0" indent="0">
              <a:buFontTx/>
              <a:buNone/>
            </a:pPr>
            <a:endParaRPr lang="en-US" dirty="0" smtClean="0"/>
          </a:p>
          <a:p>
            <a:pPr marL="0" indent="0">
              <a:buFontTx/>
              <a:buNone/>
            </a:pPr>
            <a:r>
              <a:rPr lang="en-US" dirty="0" smtClean="0"/>
              <a:t>… but are there any solutions?</a:t>
            </a:r>
            <a:r>
              <a:rPr lang="en-US" dirty="0"/>
              <a:t/>
            </a:r>
            <a:br>
              <a:rPr lang="en-US" dirty="0"/>
            </a:br>
            <a:endParaRPr lang="en-US" dirty="0">
              <a:sym typeface="Symbol" pitchFamily="18" charset="2"/>
            </a:endParaRPr>
          </a:p>
        </p:txBody>
      </p:sp>
      <p:pic>
        <p:nvPicPr>
          <p:cNvPr id="356359" name="Picture 7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0" contrast="100000"/>
          </a:blip>
          <a:srcRect/>
          <a:stretch>
            <a:fillRect/>
          </a:stretch>
        </p:blipFill>
        <p:spPr bwMode="auto">
          <a:xfrm>
            <a:off x="622300" y="2225675"/>
            <a:ext cx="8097838" cy="70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6360" name="Picture 8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0" contrast="100000"/>
          </a:blip>
          <a:srcRect/>
          <a:stretch>
            <a:fillRect/>
          </a:stretch>
        </p:blipFill>
        <p:spPr bwMode="auto">
          <a:xfrm>
            <a:off x="2098675" y="2239963"/>
            <a:ext cx="5145088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563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63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56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3563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6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563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563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Subtlety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The delta functions instruct us to solve</a:t>
            </a:r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1 quadratic, 3 linear equations </a:t>
            </a:r>
            <a:r>
              <a:rPr lang="en-US" dirty="0" smtClean="0">
                <a:sym typeface="Symbol"/>
              </a:rPr>
              <a:t> 2 solutions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If </a:t>
            </a:r>
            <a:r>
              <a:rPr lang="en-US" i="1" dirty="0" smtClean="0"/>
              <a:t>k</a:t>
            </a:r>
            <a:r>
              <a:rPr lang="en-US" baseline="-25000" dirty="0" smtClean="0"/>
              <a:t>1</a:t>
            </a:r>
            <a:r>
              <a:rPr lang="en-US" dirty="0" smtClean="0"/>
              <a:t> and </a:t>
            </a:r>
            <a:r>
              <a:rPr lang="en-US" i="1" dirty="0" smtClean="0"/>
              <a:t>k</a:t>
            </a:r>
            <a:r>
              <a:rPr lang="en-US" baseline="-25000" dirty="0" smtClean="0"/>
              <a:t>4</a:t>
            </a:r>
            <a:r>
              <a:rPr lang="en-US" dirty="0" smtClean="0"/>
              <a:t> are </a:t>
            </a:r>
            <a:r>
              <a:rPr lang="en-US" dirty="0" err="1" smtClean="0"/>
              <a:t>massless</a:t>
            </a:r>
            <a:r>
              <a:rPr lang="en-US" dirty="0" smtClean="0"/>
              <a:t>, we can write down the solutions explicitly</a:t>
            </a:r>
          </a:p>
          <a:p>
            <a:pPr marL="0" indent="0">
              <a:buNone/>
            </a:pPr>
            <a:r>
              <a:rPr lang="en-US" dirty="0" smtClean="0"/>
              <a:t>				solves </a:t>
            </a:r>
            <a:r>
              <a:rPr lang="en-US" dirty="0" err="1" smtClean="0"/>
              <a:t>eqs</a:t>
            </a:r>
            <a:r>
              <a:rPr lang="en-US" dirty="0" smtClean="0"/>
              <a:t> 1,2,4;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Impose 3</a:t>
            </a:r>
            <a:r>
              <a:rPr lang="en-US" baseline="30000" dirty="0" smtClean="0"/>
              <a:t>rd</a:t>
            </a:r>
            <a:r>
              <a:rPr lang="en-US" dirty="0" smtClean="0"/>
              <a:t> to find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or</a:t>
            </a:r>
            <a:endParaRPr lang="en-US" dirty="0"/>
          </a:p>
        </p:txBody>
      </p:sp>
      <p:pic>
        <p:nvPicPr>
          <p:cNvPr id="7" name="Picture 6" descr="txp_fig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tretch>
            <a:fillRect/>
          </a:stretch>
        </p:blipFill>
        <p:spPr>
          <a:xfrm>
            <a:off x="152400" y="2209800"/>
            <a:ext cx="9024079" cy="362102"/>
          </a:xfrm>
          <a:prstGeom prst="rect">
            <a:avLst/>
          </a:prstGeom>
          <a:noFill/>
        </p:spPr>
      </p:pic>
      <p:pic>
        <p:nvPicPr>
          <p:cNvPr id="5" name="Picture 4" descr="txp_fig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tretch>
            <a:fillRect/>
          </a:stretch>
        </p:blipFill>
        <p:spPr>
          <a:xfrm>
            <a:off x="635627" y="2176780"/>
            <a:ext cx="8126745" cy="411480"/>
          </a:xfrm>
          <a:prstGeom prst="rect">
            <a:avLst/>
          </a:prstGeom>
          <a:noFill/>
        </p:spPr>
      </p:pic>
      <p:pic>
        <p:nvPicPr>
          <p:cNvPr id="10" name="Picture 9" descr="txp_fig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tretch>
            <a:fillRect/>
          </a:stretch>
        </p:blipFill>
        <p:spPr>
          <a:xfrm>
            <a:off x="1426720" y="4028872"/>
            <a:ext cx="2640943" cy="725121"/>
          </a:xfrm>
          <a:prstGeom prst="rect">
            <a:avLst/>
          </a:prstGeom>
          <a:noFill/>
        </p:spPr>
      </p:pic>
      <p:pic>
        <p:nvPicPr>
          <p:cNvPr id="12" name="Picture 11" descr="txp_fig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tretch>
            <a:fillRect/>
          </a:stretch>
        </p:blipFill>
        <p:spPr>
          <a:xfrm>
            <a:off x="3203594" y="4886119"/>
            <a:ext cx="4721206" cy="725121"/>
          </a:xfrm>
          <a:prstGeom prst="rect">
            <a:avLst/>
          </a:prstGeom>
          <a:noFill/>
        </p:spPr>
      </p:pic>
      <p:pic>
        <p:nvPicPr>
          <p:cNvPr id="14" name="Picture 13" descr="txp_fig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tretch>
            <a:fillRect/>
          </a:stretch>
        </p:blipFill>
        <p:spPr>
          <a:xfrm>
            <a:off x="1039516" y="5753756"/>
            <a:ext cx="3532484" cy="824181"/>
          </a:xfrm>
          <a:prstGeom prst="rect">
            <a:avLst/>
          </a:prstGeom>
          <a:noFill/>
        </p:spPr>
      </p:pic>
      <p:pic>
        <p:nvPicPr>
          <p:cNvPr id="11" name="Picture 10" descr="txp_fig.pn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tretch>
            <a:fillRect/>
          </a:stretch>
        </p:blipFill>
        <p:spPr>
          <a:xfrm>
            <a:off x="5615656" y="5708039"/>
            <a:ext cx="2740002" cy="7251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5897563"/>
          </a:xfrm>
        </p:spPr>
        <p:txBody>
          <a:bodyPr/>
          <a:lstStyle/>
          <a:p>
            <a:r>
              <a:rPr lang="en-US" dirty="0" smtClean="0"/>
              <a:t>Solutions are complex</a:t>
            </a:r>
          </a:p>
          <a:p>
            <a:r>
              <a:rPr lang="en-US" dirty="0" smtClean="0"/>
              <a:t>The delta functions would actually give zero!</a:t>
            </a:r>
          </a:p>
          <a:p>
            <a:pPr>
              <a:buNone/>
            </a:pPr>
            <a:r>
              <a:rPr lang="en-US" dirty="0" smtClean="0"/>
              <a:t>	Need to reinterpret delta functions as contour integrals around a global pole</a:t>
            </a:r>
          </a:p>
          <a:p>
            <a:r>
              <a:rPr lang="en-US" dirty="0" smtClean="0"/>
              <a:t>Reinterpret cutting as contour replacement</a:t>
            </a:r>
            <a:endParaRPr lang="en-US" dirty="0"/>
          </a:p>
        </p:txBody>
      </p:sp>
      <p:pic>
        <p:nvPicPr>
          <p:cNvPr id="5" name="Picture 4" descr="txp_fig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tretch>
            <a:fillRect/>
          </a:stretch>
        </p:blipFill>
        <p:spPr>
          <a:xfrm>
            <a:off x="6438895" y="2590800"/>
            <a:ext cx="2095505" cy="348615"/>
          </a:xfrm>
          <a:prstGeom prst="rect">
            <a:avLst/>
          </a:prstGeom>
          <a:noFill/>
        </p:spPr>
      </p:pic>
      <p:pic>
        <p:nvPicPr>
          <p:cNvPr id="7" name="Picture 6" descr="txp_fig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tretch>
            <a:fillRect/>
          </a:stretch>
        </p:blipFill>
        <p:spPr>
          <a:xfrm>
            <a:off x="915030" y="2362200"/>
            <a:ext cx="4697740" cy="824868"/>
          </a:xfrm>
          <a:prstGeom prst="rect">
            <a:avLst/>
          </a:prstGeom>
          <a:noFill/>
        </p:spPr>
      </p:pic>
      <p:pic>
        <p:nvPicPr>
          <p:cNvPr id="8" name="Picture 7" descr="txp_fig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tretch>
            <a:fillRect/>
          </a:stretch>
        </p:blipFill>
        <p:spPr>
          <a:xfrm>
            <a:off x="832471" y="3276600"/>
            <a:ext cx="7397129" cy="824867"/>
          </a:xfrm>
          <a:prstGeom prst="rect">
            <a:avLst/>
          </a:prstGeom>
          <a:noFill/>
        </p:spPr>
      </p:pic>
      <p:pic>
        <p:nvPicPr>
          <p:cNvPr id="9" name="Picture 8" descr="Complex Plane  contour 1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18533" y="3954200"/>
            <a:ext cx="3086667" cy="2980000"/>
          </a:xfrm>
          <a:prstGeom prst="rect">
            <a:avLst/>
          </a:prstGeom>
        </p:spPr>
      </p:pic>
      <p:sp>
        <p:nvSpPr>
          <p:cNvPr id="10" name="Right Arrow 9"/>
          <p:cNvSpPr/>
          <p:nvPr/>
        </p:nvSpPr>
        <p:spPr>
          <a:xfrm>
            <a:off x="3927564" y="5286108"/>
            <a:ext cx="1295400" cy="274320"/>
          </a:xfrm>
          <a:prstGeom prst="rightArrow">
            <a:avLst/>
          </a:prstGeom>
          <a:solidFill>
            <a:srgbClr val="C00000">
              <a:alpha val="67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Complex Plane  contour 2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726800" y="3997236"/>
            <a:ext cx="2960000" cy="288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don’t know how to choose the contour</a:t>
            </a:r>
          </a:p>
          <a:p>
            <a:endParaRPr lang="en-US" dirty="0" smtClean="0"/>
          </a:p>
          <a:p>
            <a:r>
              <a:rPr lang="en-US" dirty="0" smtClean="0"/>
              <a:t>Deforming the contour can break equations:</a:t>
            </a:r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	is no longer true if we deform the real contour to circle one of the poles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>
                <a:solidFill>
                  <a:srgbClr val="C00000"/>
                </a:solidFill>
              </a:rPr>
              <a:t>Remarkably, these two problems cancel each other out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4" name="Picture 3" descr="txp_fig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tretch>
            <a:fillRect/>
          </a:stretch>
        </p:blipFill>
        <p:spPr>
          <a:xfrm>
            <a:off x="3124200" y="3352800"/>
            <a:ext cx="2887985" cy="3486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Require vanishing Feynman integrals to continue vanishing on cuts</a:t>
            </a:r>
          </a:p>
          <a:p>
            <a:endParaRPr lang="en-US" dirty="0" smtClean="0"/>
          </a:p>
          <a:p>
            <a:r>
              <a:rPr lang="en-US" dirty="0" smtClean="0"/>
              <a:t>General contour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r>
              <a:rPr lang="en-US" dirty="0" smtClean="0">
                <a:sym typeface="Symbol"/>
              </a:rPr>
              <a:t> </a:t>
            </a:r>
            <a:r>
              <a:rPr lang="en-US" i="1" dirty="0" smtClean="0">
                <a:sym typeface="Symbol"/>
              </a:rPr>
              <a:t>a</a:t>
            </a:r>
            <a:r>
              <a:rPr lang="en-US" baseline="-25000" dirty="0" smtClean="0">
                <a:sym typeface="Symbol"/>
              </a:rPr>
              <a:t>1</a:t>
            </a:r>
            <a:r>
              <a:rPr lang="en-US" dirty="0" smtClean="0">
                <a:sym typeface="Symbol"/>
              </a:rPr>
              <a:t> = </a:t>
            </a:r>
            <a:r>
              <a:rPr lang="en-US" i="1" dirty="0" smtClean="0">
                <a:sym typeface="Symbol"/>
              </a:rPr>
              <a:t>a</a:t>
            </a:r>
            <a:r>
              <a:rPr lang="en-US" baseline="-25000" dirty="0" smtClean="0">
                <a:sym typeface="Symbol"/>
              </a:rPr>
              <a:t>2</a:t>
            </a:r>
            <a:endParaRPr lang="en-US" baseline="-25000" dirty="0"/>
          </a:p>
        </p:txBody>
      </p:sp>
      <p:pic>
        <p:nvPicPr>
          <p:cNvPr id="4" name="Picture 3" descr="txp_fig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tretch>
            <a:fillRect/>
          </a:stretch>
        </p:blipFill>
        <p:spPr>
          <a:xfrm>
            <a:off x="3265165" y="2918178"/>
            <a:ext cx="2221235" cy="316230"/>
          </a:xfrm>
          <a:prstGeom prst="rect">
            <a:avLst/>
          </a:prstGeom>
          <a:noFill/>
        </p:spPr>
      </p:pic>
      <p:pic>
        <p:nvPicPr>
          <p:cNvPr id="6" name="Picture 5" descr="txp_fig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tretch>
            <a:fillRect/>
          </a:stretch>
        </p:blipFill>
        <p:spPr>
          <a:xfrm>
            <a:off x="502903" y="4011929"/>
            <a:ext cx="8412497" cy="7924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Box Coefficient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410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Go back to master equation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Deform to quadruple-cut contour </a:t>
            </a:r>
            <a:r>
              <a:rPr lang="en-US" sz="2800" dirty="0" smtClean="0">
                <a:latin typeface="Monotype Corsiva" pitchFamily="66" charset="0"/>
              </a:rPr>
              <a:t>C</a:t>
            </a:r>
            <a:r>
              <a:rPr lang="en-US" dirty="0" smtClean="0"/>
              <a:t> on both sides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Solve: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No algebraic reductions needed: suitable for pure </a:t>
            </a:r>
            <a:r>
              <a:rPr lang="en-US" dirty="0" err="1" smtClean="0"/>
              <a:t>numerics</a:t>
            </a:r>
            <a:endParaRPr lang="en-US" dirty="0" smtClean="0"/>
          </a:p>
          <a:p>
            <a:pPr algn="r">
              <a:buNone/>
            </a:pPr>
            <a:r>
              <a:rPr lang="en-US" sz="2000" dirty="0" err="1" smtClean="0">
                <a:solidFill>
                  <a:srgbClr val="C00000"/>
                </a:solidFill>
              </a:rPr>
              <a:t>Britto</a:t>
            </a:r>
            <a:r>
              <a:rPr lang="en-US" sz="2000" dirty="0" smtClean="0">
                <a:solidFill>
                  <a:srgbClr val="C00000"/>
                </a:solidFill>
              </a:rPr>
              <a:t>, </a:t>
            </a:r>
            <a:r>
              <a:rPr lang="en-US" sz="2000" dirty="0" err="1" smtClean="0">
                <a:solidFill>
                  <a:srgbClr val="C00000"/>
                </a:solidFill>
              </a:rPr>
              <a:t>Cachazo</a:t>
            </a:r>
            <a:r>
              <a:rPr lang="en-US" sz="2000" dirty="0" smtClean="0">
                <a:solidFill>
                  <a:srgbClr val="C00000"/>
                </a:solidFill>
              </a:rPr>
              <a:t> &amp; </a:t>
            </a:r>
            <a:r>
              <a:rPr lang="en-US" sz="2000" dirty="0" err="1" smtClean="0">
                <a:solidFill>
                  <a:srgbClr val="C00000"/>
                </a:solidFill>
              </a:rPr>
              <a:t>Feng</a:t>
            </a:r>
            <a:r>
              <a:rPr lang="en-US" sz="2000" dirty="0" smtClean="0">
                <a:solidFill>
                  <a:srgbClr val="C00000"/>
                </a:solidFill>
              </a:rPr>
              <a:t> (2004)</a:t>
            </a:r>
            <a:endParaRPr lang="en-US" sz="2000" dirty="0">
              <a:solidFill>
                <a:srgbClr val="C00000"/>
              </a:solidFill>
            </a:endParaRPr>
          </a:p>
        </p:txBody>
      </p:sp>
      <p:pic>
        <p:nvPicPr>
          <p:cNvPr id="4" name="Picture 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0"/>
          </a:blip>
          <a:srcRect/>
          <a:stretch>
            <a:fillRect/>
          </a:stretch>
        </p:blipFill>
        <p:spPr bwMode="auto">
          <a:xfrm>
            <a:off x="1936750" y="2133600"/>
            <a:ext cx="45402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0" name="Group 9"/>
          <p:cNvGrpSpPr/>
          <p:nvPr/>
        </p:nvGrpSpPr>
        <p:grpSpPr>
          <a:xfrm>
            <a:off x="6819172" y="76200"/>
            <a:ext cx="2248628" cy="2248628"/>
            <a:chOff x="6819172" y="76200"/>
            <a:chExt cx="2248628" cy="2248628"/>
          </a:xfrm>
        </p:grpSpPr>
        <p:pic>
          <p:nvPicPr>
            <p:cNvPr id="5" name="Picture 4" descr="quadcut"/>
            <p:cNvPicPr>
              <a:picLocks noChangeAspect="1" noChangeArrowheads="1"/>
            </p:cNvPicPr>
            <p:nvPr/>
          </p:nvPicPr>
          <p:blipFill>
            <a:blip r:embed="rId6" cstate="print"/>
            <a:stretch>
              <a:fillRect/>
            </a:stretch>
          </p:blipFill>
          <p:spPr bwMode="auto">
            <a:xfrm>
              <a:off x="6819172" y="76200"/>
              <a:ext cx="2248628" cy="2248628"/>
            </a:xfrm>
            <a:prstGeom prst="rect">
              <a:avLst/>
            </a:prstGeom>
            <a:noFill/>
          </p:spPr>
        </p:pic>
        <p:sp>
          <p:nvSpPr>
            <p:cNvPr id="6" name="TextBox 5"/>
            <p:cNvSpPr txBox="1"/>
            <p:nvPr/>
          </p:nvSpPr>
          <p:spPr>
            <a:xfrm>
              <a:off x="7221168" y="449096"/>
              <a:ext cx="304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FF00"/>
                  </a:solidFill>
                </a:rPr>
                <a:t>A</a:t>
              </a:r>
              <a:endParaRPr lang="en-US" dirty="0">
                <a:solidFill>
                  <a:srgbClr val="FFFF00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8352816" y="447472"/>
              <a:ext cx="304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FF00"/>
                  </a:solidFill>
                </a:rPr>
                <a:t>B</a:t>
              </a:r>
              <a:endParaRPr lang="en-US" dirty="0">
                <a:solidFill>
                  <a:srgbClr val="FFFF00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219544" y="1563624"/>
              <a:ext cx="304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FF00"/>
                  </a:solidFill>
                </a:rPr>
                <a:t>D</a:t>
              </a:r>
              <a:endParaRPr lang="en-US" dirty="0">
                <a:solidFill>
                  <a:srgbClr val="FFFF00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8352816" y="1563624"/>
              <a:ext cx="304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FF00"/>
                  </a:solidFill>
                </a:rPr>
                <a:t>C</a:t>
              </a:r>
              <a:endParaRPr lang="en-US" dirty="0">
                <a:solidFill>
                  <a:srgbClr val="FFFF00"/>
                </a:solidFill>
              </a:endParaRPr>
            </a:p>
          </p:txBody>
        </p:sp>
      </p:grpSp>
      <p:pic>
        <p:nvPicPr>
          <p:cNvPr id="16" name="Picture 15" descr="txp_fig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tretch>
            <a:fillRect/>
          </a:stretch>
        </p:blipFill>
        <p:spPr>
          <a:xfrm>
            <a:off x="990600" y="3548375"/>
            <a:ext cx="7873374" cy="1238252"/>
          </a:xfrm>
          <a:prstGeom prst="rect">
            <a:avLst/>
          </a:prstGeom>
          <a:noFill/>
        </p:spPr>
      </p:pic>
      <p:pic>
        <p:nvPicPr>
          <p:cNvPr id="18" name="Picture 17" descr="txp_fig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tretch>
            <a:fillRect/>
          </a:stretch>
        </p:blipFill>
        <p:spPr>
          <a:xfrm>
            <a:off x="1585767" y="5074145"/>
            <a:ext cx="5364489" cy="9829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Massless</a:t>
            </a:r>
            <a:r>
              <a:rPr lang="en-US" dirty="0" smtClean="0"/>
              <a:t> Planar Double Box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686800" cy="4906963"/>
          </a:xfrm>
        </p:spPr>
        <p:txBody>
          <a:bodyPr>
            <a:normAutofit/>
          </a:bodyPr>
          <a:lstStyle/>
          <a:p>
            <a:pPr algn="r">
              <a:buNone/>
            </a:pPr>
            <a:r>
              <a:rPr lang="en-US" dirty="0" smtClean="0"/>
              <a:t>[Generalization of OPP: </a:t>
            </a:r>
            <a:r>
              <a:rPr lang="en-US" dirty="0" err="1" smtClean="0">
                <a:solidFill>
                  <a:srgbClr val="C00000"/>
                </a:solidFill>
              </a:rPr>
              <a:t>Ossola</a:t>
            </a:r>
            <a:r>
              <a:rPr lang="en-US" dirty="0" smtClean="0">
                <a:solidFill>
                  <a:srgbClr val="C00000"/>
                </a:solidFill>
              </a:rPr>
              <a:t> &amp; </a:t>
            </a:r>
            <a:r>
              <a:rPr lang="en-US" dirty="0" err="1" smtClean="0">
                <a:solidFill>
                  <a:srgbClr val="C00000"/>
                </a:solidFill>
              </a:rPr>
              <a:t>Mastrolia</a:t>
            </a:r>
            <a:r>
              <a:rPr lang="en-US" dirty="0" smtClean="0">
                <a:solidFill>
                  <a:srgbClr val="C00000"/>
                </a:solidFill>
              </a:rPr>
              <a:t> (2011)</a:t>
            </a:r>
            <a:r>
              <a:rPr lang="en-US" dirty="0" smtClean="0"/>
              <a:t>]</a:t>
            </a:r>
          </a:p>
          <a:p>
            <a:r>
              <a:rPr lang="en-US" dirty="0" smtClean="0"/>
              <a:t>Here, generalize work of </a:t>
            </a:r>
            <a:r>
              <a:rPr lang="en-US" dirty="0" err="1" smtClean="0"/>
              <a:t>Britto</a:t>
            </a:r>
            <a:r>
              <a:rPr lang="en-US" dirty="0" smtClean="0"/>
              <a:t>, </a:t>
            </a:r>
            <a:r>
              <a:rPr lang="en-US" dirty="0" err="1" smtClean="0"/>
              <a:t>Cachazo</a:t>
            </a:r>
            <a:r>
              <a:rPr lang="en-US" dirty="0" smtClean="0"/>
              <a:t> &amp; </a:t>
            </a:r>
            <a:r>
              <a:rPr lang="en-US" dirty="0" err="1" smtClean="0"/>
              <a:t>Feng</a:t>
            </a:r>
            <a:r>
              <a:rPr lang="en-US" dirty="0" smtClean="0"/>
              <a:t>, and Forde</a:t>
            </a:r>
          </a:p>
          <a:p>
            <a:r>
              <a:rPr lang="en-US" dirty="0" smtClean="0"/>
              <a:t>Take a </a:t>
            </a:r>
            <a:r>
              <a:rPr lang="en-US" dirty="0" err="1" smtClean="0"/>
              <a:t>heptacut</a:t>
            </a:r>
            <a:r>
              <a:rPr lang="en-US" dirty="0" smtClean="0"/>
              <a:t> — freeze seven of eight degrees of freedom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One remaining integration variable </a:t>
            </a:r>
            <a:r>
              <a:rPr lang="en-US" i="1" dirty="0" smtClean="0"/>
              <a:t>z </a:t>
            </a:r>
          </a:p>
          <a:p>
            <a:r>
              <a:rPr lang="en-US" dirty="0" smtClean="0"/>
              <a:t>Six solutions, for example</a:t>
            </a:r>
            <a:endParaRPr lang="en-US" baseline="-25000" dirty="0" smtClean="0"/>
          </a:p>
          <a:p>
            <a:endParaRPr lang="en-US" dirty="0"/>
          </a:p>
        </p:txBody>
      </p:sp>
      <p:pic>
        <p:nvPicPr>
          <p:cNvPr id="4" name="Picture 3" descr="Double Box.png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  <a:lum bright="-40000"/>
          </a:blip>
          <a:stretch>
            <a:fillRect/>
          </a:stretch>
        </p:blipFill>
        <p:spPr>
          <a:xfrm>
            <a:off x="3124200" y="2742306"/>
            <a:ext cx="2642397" cy="1307484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flipV="1">
            <a:off x="3180645" y="3351906"/>
            <a:ext cx="548640" cy="0"/>
          </a:xfrm>
          <a:prstGeom prst="line">
            <a:avLst/>
          </a:prstGeom>
          <a:ln w="44450">
            <a:solidFill>
              <a:srgbClr val="F5B7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4175760" y="3351906"/>
            <a:ext cx="548640" cy="0"/>
          </a:xfrm>
          <a:prstGeom prst="line">
            <a:avLst/>
          </a:prstGeom>
          <a:ln w="44450">
            <a:solidFill>
              <a:srgbClr val="F5B7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5208693" y="3351906"/>
            <a:ext cx="548640" cy="0"/>
          </a:xfrm>
          <a:prstGeom prst="line">
            <a:avLst/>
          </a:prstGeom>
          <a:ln w="44450">
            <a:solidFill>
              <a:srgbClr val="F5B7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5400000" flipV="1">
            <a:off x="3654212" y="3915786"/>
            <a:ext cx="548640" cy="0"/>
          </a:xfrm>
          <a:prstGeom prst="line">
            <a:avLst/>
          </a:prstGeom>
          <a:ln w="44450">
            <a:solidFill>
              <a:srgbClr val="F5B7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 flipV="1">
            <a:off x="4678680" y="3908448"/>
            <a:ext cx="548640" cy="0"/>
          </a:xfrm>
          <a:prstGeom prst="line">
            <a:avLst/>
          </a:prstGeom>
          <a:ln w="44450">
            <a:solidFill>
              <a:srgbClr val="F5B7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5400000" flipV="1">
            <a:off x="3657036" y="2929137"/>
            <a:ext cx="548640" cy="0"/>
          </a:xfrm>
          <a:prstGeom prst="line">
            <a:avLst/>
          </a:prstGeom>
          <a:ln w="44450">
            <a:solidFill>
              <a:srgbClr val="F5B7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5400000" flipV="1">
            <a:off x="4678680" y="2940426"/>
            <a:ext cx="548640" cy="0"/>
          </a:xfrm>
          <a:prstGeom prst="line">
            <a:avLst/>
          </a:prstGeom>
          <a:ln w="44450">
            <a:solidFill>
              <a:srgbClr val="F5B7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 descr="txp_fig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tretch>
            <a:fillRect/>
          </a:stretch>
        </p:blipFill>
        <p:spPr>
          <a:xfrm>
            <a:off x="1805975" y="5181600"/>
            <a:ext cx="5579068" cy="1616661"/>
          </a:xfrm>
          <a:prstGeom prst="rect">
            <a:avLst/>
          </a:prstGeom>
          <a:noFill/>
        </p:spPr>
      </p:pic>
      <p:pic>
        <p:nvPicPr>
          <p:cNvPr id="18" name="Picture 17" descr="txp_fig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tretch>
            <a:fillRect/>
          </a:stretch>
        </p:blipFill>
        <p:spPr>
          <a:xfrm>
            <a:off x="4430889" y="4808559"/>
            <a:ext cx="348615" cy="3162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/>
          <a:lstStyle/>
          <a:p>
            <a:r>
              <a:rPr lang="en-US" dirty="0" smtClean="0"/>
              <a:t>Need to choose contour for </a:t>
            </a:r>
            <a:r>
              <a:rPr lang="en-US" i="1" dirty="0" smtClean="0"/>
              <a:t>z </a:t>
            </a:r>
            <a:r>
              <a:rPr lang="en-US" dirty="0" smtClean="0"/>
              <a:t>within each solution</a:t>
            </a:r>
          </a:p>
          <a:p>
            <a:r>
              <a:rPr lang="en-US" dirty="0" err="1" smtClean="0"/>
              <a:t>Jacobian</a:t>
            </a:r>
            <a:r>
              <a:rPr lang="en-US" dirty="0" smtClean="0"/>
              <a:t> from other degrees of freedom has poles in </a:t>
            </a:r>
            <a:r>
              <a:rPr lang="en-US" i="1" dirty="0" smtClean="0"/>
              <a:t>z</a:t>
            </a:r>
            <a:r>
              <a:rPr lang="en-US" dirty="0" smtClean="0"/>
              <a:t>: naively, 14 solutions </a:t>
            </a:r>
            <a:r>
              <a:rPr lang="en-US" i="1" dirty="0" smtClean="0"/>
              <a:t>aka</a:t>
            </a:r>
            <a:r>
              <a:rPr lang="en-US" dirty="0" smtClean="0"/>
              <a:t> global poles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Note that the </a:t>
            </a:r>
            <a:r>
              <a:rPr lang="en-US" dirty="0" err="1" smtClean="0"/>
              <a:t>Jacobian</a:t>
            </a:r>
            <a:r>
              <a:rPr lang="en-US" dirty="0" smtClean="0"/>
              <a:t> from contour integration is 1/</a:t>
            </a:r>
            <a:r>
              <a:rPr lang="en-US" i="1" dirty="0" smtClean="0"/>
              <a:t>J</a:t>
            </a:r>
            <a:r>
              <a:rPr lang="en-US" dirty="0" smtClean="0"/>
              <a:t>, not 1/|</a:t>
            </a:r>
            <a:r>
              <a:rPr lang="en-US" i="1" dirty="0" smtClean="0"/>
              <a:t>J</a:t>
            </a:r>
            <a:r>
              <a:rPr lang="en-US" dirty="0" smtClean="0"/>
              <a:t>|</a:t>
            </a:r>
          </a:p>
          <a:p>
            <a:endParaRPr lang="en-US" dirty="0"/>
          </a:p>
          <a:p>
            <a:r>
              <a:rPr lang="en-US" dirty="0" smtClean="0"/>
              <a:t>Different from leading singularities</a:t>
            </a:r>
          </a:p>
          <a:p>
            <a:pPr marL="0" indent="0" algn="r">
              <a:buNone/>
            </a:pPr>
            <a:r>
              <a:rPr lang="en-US" sz="2000" dirty="0" err="1" smtClean="0">
                <a:solidFill>
                  <a:srgbClr val="C00000"/>
                </a:solidFill>
              </a:rPr>
              <a:t>Cachazo</a:t>
            </a:r>
            <a:r>
              <a:rPr lang="en-US" sz="2000" dirty="0" smtClean="0">
                <a:solidFill>
                  <a:srgbClr val="C00000"/>
                </a:solidFill>
              </a:rPr>
              <a:t> &amp; </a:t>
            </a:r>
            <a:r>
              <a:rPr lang="en-US" sz="2000" dirty="0" err="1" smtClean="0">
                <a:solidFill>
                  <a:srgbClr val="C00000"/>
                </a:solidFill>
              </a:rPr>
              <a:t>Buchbinder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smtClean="0">
                <a:solidFill>
                  <a:srgbClr val="C00000"/>
                </a:solidFill>
              </a:rPr>
              <a:t>(2005)</a:t>
            </a:r>
            <a:endParaRPr lang="en-US" sz="2000" dirty="0" smtClean="0">
              <a:solidFill>
                <a:srgbClr val="C00000"/>
              </a:solidFill>
            </a:endParaRP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7" name="Picture 6" descr="txp_fig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44310" y="3047996"/>
            <a:ext cx="5142238" cy="761814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Parametrize</a:t>
            </a:r>
            <a:r>
              <a:rPr lang="en-US" dirty="0" smtClean="0"/>
              <a:t> momenta</a:t>
            </a:r>
            <a:endParaRPr lang="en-US" dirty="0"/>
          </a:p>
        </p:txBody>
      </p:sp>
      <p:pic>
        <p:nvPicPr>
          <p:cNvPr id="4" name="Picture 3" descr="txp_fig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7685" y="2667000"/>
            <a:ext cx="7962915" cy="1341122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589796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Amplitudes in Gauge Theories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686800" cy="5410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Basic </a:t>
            </a:r>
            <a:r>
              <a:rPr lang="en-US" dirty="0" smtClean="0"/>
              <a:t>building block for physics predictions in QCD</a:t>
            </a:r>
          </a:p>
          <a:p>
            <a:endParaRPr lang="en-US" dirty="0" smtClean="0"/>
          </a:p>
          <a:p>
            <a:r>
              <a:rPr lang="en-US" dirty="0" smtClean="0"/>
              <a:t>NLO calculations give the first quantitative predictions for LHC physics, and are essential to controlling backgrounds: require one-loop </a:t>
            </a:r>
            <a:r>
              <a:rPr lang="en-US" dirty="0" smtClean="0"/>
              <a:t>amplitudes</a:t>
            </a:r>
            <a:r>
              <a:rPr lang="en-US" dirty="0">
                <a:sym typeface="Symbol"/>
              </a:rPr>
              <a:t> </a:t>
            </a:r>
            <a:r>
              <a:rPr lang="en-US" sz="2000" dirty="0">
                <a:solidFill>
                  <a:srgbClr val="C00000"/>
                </a:solidFill>
                <a:sym typeface="Symbol"/>
              </a:rPr>
              <a:t> </a:t>
            </a:r>
            <a:r>
              <a:rPr lang="en-US" sz="2000" dirty="0" smtClean="0">
                <a:solidFill>
                  <a:srgbClr val="C00000"/>
                </a:solidFill>
                <a:sym typeface="Symbol"/>
              </a:rPr>
              <a:t>many talks</a:t>
            </a:r>
            <a:r>
              <a:rPr lang="en-US" dirty="0" smtClean="0">
                <a:solidFill>
                  <a:srgbClr val="C00000"/>
                </a:solidFill>
                <a:sym typeface="Symbol"/>
              </a:rPr>
              <a:t> </a:t>
            </a:r>
            <a:endParaRPr lang="en-US" dirty="0" smtClean="0"/>
          </a:p>
          <a:p>
            <a:r>
              <a:rPr lang="en-US" dirty="0" smtClean="0"/>
              <a:t>For some processes (</a:t>
            </a:r>
            <a:r>
              <a:rPr lang="en-US" i="1" dirty="0" err="1" smtClean="0"/>
              <a:t>gg</a:t>
            </a:r>
            <a:r>
              <a:rPr lang="en-US" dirty="0" smtClean="0"/>
              <a:t> </a:t>
            </a:r>
            <a:r>
              <a:rPr lang="en-US" dirty="0" smtClean="0">
                <a:sym typeface="Symbol"/>
              </a:rPr>
              <a:t> </a:t>
            </a:r>
            <a:r>
              <a:rPr lang="en-US" i="1" dirty="0" smtClean="0">
                <a:sym typeface="Symbol"/>
              </a:rPr>
              <a:t>W</a:t>
            </a:r>
            <a:r>
              <a:rPr lang="en-US" baseline="30000" dirty="0" smtClean="0">
                <a:sym typeface="Symbol"/>
              </a:rPr>
              <a:t>+</a:t>
            </a:r>
            <a:r>
              <a:rPr lang="en-US" i="1" dirty="0" smtClean="0">
                <a:sym typeface="Symbol"/>
              </a:rPr>
              <a:t>W</a:t>
            </a:r>
            <a:r>
              <a:rPr lang="en-US" baseline="30000" dirty="0" smtClean="0">
                <a:sym typeface="Symbol"/>
              </a:rPr>
              <a:t>−</a:t>
            </a:r>
            <a:r>
              <a:rPr lang="en-US" dirty="0" smtClean="0">
                <a:sym typeface="Symbol"/>
              </a:rPr>
              <a:t>, </a:t>
            </a:r>
            <a:r>
              <a:rPr lang="en-US" i="1" dirty="0" err="1" smtClean="0"/>
              <a:t>gg</a:t>
            </a:r>
            <a:r>
              <a:rPr lang="en-US" dirty="0" smtClean="0"/>
              <a:t> </a:t>
            </a:r>
            <a:r>
              <a:rPr lang="en-US" dirty="0" smtClean="0">
                <a:sym typeface="Symbol"/>
              </a:rPr>
              <a:t> </a:t>
            </a:r>
            <a:r>
              <a:rPr lang="en-US" i="1" dirty="0" smtClean="0">
                <a:sym typeface="Symbol"/>
              </a:rPr>
              <a:t>ZZ</a:t>
            </a:r>
            <a:r>
              <a:rPr lang="en-US" dirty="0" smtClean="0">
                <a:sym typeface="Symbol"/>
              </a:rPr>
              <a:t>) two-loop amplitudes are needed </a:t>
            </a:r>
          </a:p>
          <a:p>
            <a:r>
              <a:rPr lang="en-US" dirty="0" smtClean="0">
                <a:sym typeface="Symbol"/>
              </a:rPr>
              <a:t>For NNLO &amp; precision physics, we also need to go beyond one </a:t>
            </a:r>
            <a:r>
              <a:rPr lang="en-US" dirty="0" smtClean="0">
                <a:sym typeface="Symbol"/>
              </a:rPr>
              <a:t>loop	</a:t>
            </a:r>
            <a:r>
              <a:rPr lang="en-US" sz="2000" dirty="0" smtClean="0">
                <a:solidFill>
                  <a:srgbClr val="C00000"/>
                </a:solidFill>
                <a:sym typeface="Symbol"/>
              </a:rPr>
              <a:t> talks by </a:t>
            </a:r>
            <a:r>
              <a:rPr lang="en-US" sz="2000" dirty="0" err="1" smtClean="0">
                <a:solidFill>
                  <a:srgbClr val="C00000"/>
                </a:solidFill>
                <a:sym typeface="Symbol"/>
              </a:rPr>
              <a:t>Pires</a:t>
            </a:r>
            <a:r>
              <a:rPr lang="en-US" sz="2000" dirty="0" smtClean="0">
                <a:solidFill>
                  <a:srgbClr val="C00000"/>
                </a:solidFill>
                <a:sym typeface="Symbol"/>
              </a:rPr>
              <a:t>, </a:t>
            </a:r>
            <a:r>
              <a:rPr lang="en-US" sz="2000" dirty="0" err="1" smtClean="0">
                <a:solidFill>
                  <a:srgbClr val="C00000"/>
                </a:solidFill>
                <a:sym typeface="Symbol"/>
              </a:rPr>
              <a:t>Mastrolia</a:t>
            </a:r>
            <a:r>
              <a:rPr lang="en-US" sz="2000" dirty="0" smtClean="0">
                <a:solidFill>
                  <a:srgbClr val="C00000"/>
                </a:solidFill>
                <a:sym typeface="Symbol"/>
              </a:rPr>
              <a:t>, </a:t>
            </a:r>
            <a:r>
              <a:rPr lang="en-US" sz="2000" dirty="0" err="1" smtClean="0">
                <a:solidFill>
                  <a:srgbClr val="C00000"/>
                </a:solidFill>
                <a:sym typeface="Symbol"/>
              </a:rPr>
              <a:t>Gehrmann</a:t>
            </a:r>
            <a:r>
              <a:rPr lang="en-US" sz="2000" dirty="0" smtClean="0">
                <a:solidFill>
                  <a:srgbClr val="C00000"/>
                </a:solidFill>
                <a:sym typeface="Symbol"/>
              </a:rPr>
              <a:t>, von </a:t>
            </a:r>
            <a:r>
              <a:rPr lang="en-US" sz="2000" dirty="0" err="1" smtClean="0">
                <a:solidFill>
                  <a:srgbClr val="C00000"/>
                </a:solidFill>
                <a:sym typeface="Symbol"/>
              </a:rPr>
              <a:t>Manteuffel</a:t>
            </a:r>
            <a:r>
              <a:rPr lang="en-US" sz="2000" dirty="0" smtClean="0">
                <a:solidFill>
                  <a:srgbClr val="C00000"/>
                </a:solidFill>
                <a:sym typeface="Symbol"/>
              </a:rPr>
              <a:t>, </a:t>
            </a:r>
            <a:r>
              <a:rPr lang="en-US" sz="2000" dirty="0" err="1" smtClean="0">
                <a:solidFill>
                  <a:srgbClr val="C00000"/>
                </a:solidFill>
                <a:sym typeface="Symbol"/>
              </a:rPr>
              <a:t>Abelof</a:t>
            </a:r>
            <a:r>
              <a:rPr lang="en-US" sz="2000" dirty="0" smtClean="0">
                <a:solidFill>
                  <a:srgbClr val="C00000"/>
                </a:solidFill>
                <a:sym typeface="Symbol"/>
              </a:rPr>
              <a:t>, </a:t>
            </a:r>
            <a:r>
              <a:rPr lang="en-US" sz="2000" dirty="0" err="1" smtClean="0">
                <a:solidFill>
                  <a:srgbClr val="C00000"/>
                </a:solidFill>
                <a:sym typeface="Symbol"/>
              </a:rPr>
              <a:t>Mitov</a:t>
            </a:r>
            <a:r>
              <a:rPr lang="en-US" sz="2000" dirty="0" smtClean="0">
                <a:solidFill>
                  <a:srgbClr val="C00000"/>
                </a:solidFill>
                <a:sym typeface="Symbol"/>
              </a:rPr>
              <a:t>, </a:t>
            </a:r>
            <a:endParaRPr lang="en-US" dirty="0" smtClean="0">
              <a:solidFill>
                <a:srgbClr val="C00000"/>
              </a:solidFill>
            </a:endParaRPr>
          </a:p>
          <a:p>
            <a:r>
              <a:rPr lang="en-US" dirty="0"/>
              <a:t>Explicit calculations in </a:t>
            </a:r>
            <a:r>
              <a:rPr lang="en-US" sz="2600" dirty="0">
                <a:latin typeface="Monotype Corsiva" pitchFamily="66" charset="0"/>
              </a:rPr>
              <a:t>N</a:t>
            </a:r>
            <a:r>
              <a:rPr lang="en-US" dirty="0"/>
              <a:t>=4 SUSY have lead to a lot of progress in discovering new symmetries (dual conformal symmetry) and new structures not manifest in the </a:t>
            </a:r>
            <a:r>
              <a:rPr lang="en-US" dirty="0" err="1"/>
              <a:t>Lagrangian</a:t>
            </a:r>
            <a:r>
              <a:rPr lang="en-US" dirty="0"/>
              <a:t> or on general grounds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Solut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 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90488"/>
            <a:ext cx="4410075" cy="667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2400" y="1600200"/>
            <a:ext cx="5334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Palatino Linotype" pitchFamily="18" charset="0"/>
              </a:rPr>
              <a:t>Solutions</a:t>
            </a:r>
            <a:endParaRPr lang="en-US" sz="3600" dirty="0">
              <a:latin typeface="Palatino Linotype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609600"/>
            <a:ext cx="1600204" cy="635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7126" y="2869690"/>
            <a:ext cx="1600204" cy="635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65283" y="4819438"/>
            <a:ext cx="2083317" cy="940312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298042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Many Solutions Do We </a:t>
            </a:r>
            <a:r>
              <a:rPr lang="en-US" smtClean="0"/>
              <a:t>Really Have?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486400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en-US" sz="2000" dirty="0">
                <a:solidFill>
                  <a:srgbClr val="C00000"/>
                </a:solidFill>
              </a:rPr>
              <a:t>Caron-</a:t>
            </a:r>
            <a:r>
              <a:rPr lang="en-US" sz="2000" dirty="0" err="1">
                <a:solidFill>
                  <a:srgbClr val="C00000"/>
                </a:solidFill>
              </a:rPr>
              <a:t>Huot</a:t>
            </a:r>
            <a:r>
              <a:rPr lang="en-US" sz="2000" dirty="0">
                <a:solidFill>
                  <a:srgbClr val="C00000"/>
                </a:solidFill>
              </a:rPr>
              <a:t> &amp; </a:t>
            </a:r>
            <a:r>
              <a:rPr lang="en-US" sz="2000" dirty="0" smtClean="0">
                <a:solidFill>
                  <a:srgbClr val="C00000"/>
                </a:solidFill>
              </a:rPr>
              <a:t>Larsen </a:t>
            </a:r>
            <a:r>
              <a:rPr lang="en-US" sz="2000" dirty="0">
                <a:solidFill>
                  <a:srgbClr val="C00000"/>
                </a:solidFill>
              </a:rPr>
              <a:t>(2012)</a:t>
            </a:r>
          </a:p>
          <a:p>
            <a:r>
              <a:rPr lang="en-US" dirty="0" err="1" smtClean="0"/>
              <a:t>Parametrization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All </a:t>
            </a:r>
            <a:r>
              <a:rPr lang="en-US" dirty="0" err="1" smtClean="0"/>
              <a:t>heptacut</a:t>
            </a:r>
            <a:r>
              <a:rPr lang="en-US" dirty="0" smtClean="0"/>
              <a:t> solutions have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Here, naively two global poles each </a:t>
            </a:r>
            <a:r>
              <a:rPr lang="en-US" dirty="0" smtClean="0"/>
              <a:t>at </a:t>
            </a:r>
            <a:r>
              <a:rPr lang="en-US" i="1" dirty="0" smtClean="0"/>
              <a:t>z</a:t>
            </a:r>
            <a:r>
              <a:rPr lang="en-US" dirty="0" smtClean="0"/>
              <a:t> </a:t>
            </a:r>
            <a:r>
              <a:rPr lang="en-US" dirty="0" smtClean="0"/>
              <a:t>= 0, −</a:t>
            </a:r>
            <a:r>
              <a:rPr lang="el-GR" i="1" dirty="0" smtClean="0"/>
              <a:t>χ</a:t>
            </a:r>
            <a:endParaRPr lang="en-US" i="1" dirty="0" smtClean="0"/>
          </a:p>
          <a:p>
            <a:endParaRPr lang="en-US" i="1" dirty="0"/>
          </a:p>
          <a:p>
            <a:endParaRPr lang="en-US" i="1" dirty="0" smtClean="0"/>
          </a:p>
          <a:p>
            <a:r>
              <a:rPr lang="en-US" dirty="0" smtClean="0"/>
              <a:t>Overall, we </a:t>
            </a:r>
            <a:r>
              <a:rPr lang="en-US" dirty="0"/>
              <a:t>are left with 8 distinct global poles</a:t>
            </a:r>
          </a:p>
          <a:p>
            <a:endParaRPr lang="en-US" i="1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7075" y="2286000"/>
            <a:ext cx="8049851" cy="1218981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4100" y="3631692"/>
            <a:ext cx="4012700" cy="254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17" name="Picture 1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1524" y="4069842"/>
            <a:ext cx="1980459" cy="278787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Picture 1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2327" y="4555617"/>
            <a:ext cx="2564648" cy="254483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Picture 19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12603" y="4555617"/>
            <a:ext cx="2564146" cy="254433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2" name="Picture 2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4899" y="5359990"/>
            <a:ext cx="2716501" cy="278810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5" name="Picture 24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90025" y="5362575"/>
            <a:ext cx="2920632" cy="278808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7" name="Picture 26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5150" y="5893390"/>
            <a:ext cx="2715999" cy="278759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9" name="Picture 28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85968" y="5893392"/>
            <a:ext cx="2921146" cy="278857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0" name="Up-Down Arrow 29"/>
          <p:cNvSpPr/>
          <p:nvPr/>
        </p:nvSpPr>
        <p:spPr>
          <a:xfrm>
            <a:off x="5410200" y="5638800"/>
            <a:ext cx="140141" cy="254592"/>
          </a:xfrm>
          <a:prstGeom prst="up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5715000" y="5572125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Palatino Linotype" pitchFamily="18" charset="0"/>
              </a:rPr>
              <a:t>s</a:t>
            </a:r>
            <a:r>
              <a:rPr lang="en-US" dirty="0" smtClean="0">
                <a:solidFill>
                  <a:srgbClr val="C00000"/>
                </a:solidFill>
                <a:latin typeface="Palatino Linotype" pitchFamily="18" charset="0"/>
              </a:rPr>
              <a:t>ame!</a:t>
            </a:r>
            <a:endParaRPr lang="en-US" dirty="0">
              <a:solidFill>
                <a:srgbClr val="C00000"/>
              </a:solidFill>
              <a:latin typeface="Palatino Linotyp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361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Similarly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/>
              <a:t>s</a:t>
            </a:r>
            <a:r>
              <a:rPr lang="en-US" dirty="0" smtClean="0"/>
              <a:t>o we are left with 8 distinct global poles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2007104"/>
            <a:ext cx="1600204" cy="2183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63272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Two basis or ‘master’ integrals: </a:t>
            </a:r>
            <a:r>
              <a:rPr lang="en-US" i="1" dirty="0" smtClean="0"/>
              <a:t>I</a:t>
            </a:r>
            <a:r>
              <a:rPr lang="en-US" baseline="-25000" dirty="0" smtClean="0"/>
              <a:t>4</a:t>
            </a:r>
            <a:r>
              <a:rPr lang="en-US" dirty="0" smtClean="0"/>
              <a:t>[1] and </a:t>
            </a:r>
            <a:r>
              <a:rPr lang="en-US" i="1" dirty="0" smtClean="0"/>
              <a:t>I</a:t>
            </a:r>
            <a:r>
              <a:rPr lang="en-US" baseline="-25000" dirty="0" smtClean="0"/>
              <a:t>4</a:t>
            </a:r>
            <a:r>
              <a:rPr lang="en-US" dirty="0" smtClean="0"/>
              <a:t>[</a:t>
            </a:r>
            <a:r>
              <a:rPr lang="en-US" i="1" dirty="0" smtClean="0">
                <a:latin typeface="Times New Roman"/>
                <a:cs typeface="Times New Roman"/>
              </a:rPr>
              <a:t>ℓ</a:t>
            </a:r>
            <a:r>
              <a:rPr lang="en-US" baseline="-25000" dirty="0" smtClean="0"/>
              <a:t>1</a:t>
            </a:r>
            <a:r>
              <a:rPr lang="en-US" dirty="0" smtClean="0">
                <a:latin typeface="Times New Roman"/>
                <a:cs typeface="Times New Roman"/>
              </a:rPr>
              <a:t>∙</a:t>
            </a:r>
            <a:r>
              <a:rPr lang="en-US" i="1" dirty="0" smtClean="0"/>
              <a:t>k</a:t>
            </a:r>
            <a:r>
              <a:rPr lang="en-US" baseline="-25000" dirty="0" smtClean="0"/>
              <a:t>4</a:t>
            </a:r>
            <a:r>
              <a:rPr lang="en-US" dirty="0" smtClean="0"/>
              <a:t>] in massless case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Want their coefficients</a:t>
            </a:r>
            <a:endParaRPr lang="en-US" dirty="0"/>
          </a:p>
        </p:txBody>
      </p:sp>
      <p:pic>
        <p:nvPicPr>
          <p:cNvPr id="5" name="Picture 4" descr="txp_fig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0"/>
          </a:blip>
          <a:stretch>
            <a:fillRect/>
          </a:stretch>
        </p:blipFill>
        <p:spPr>
          <a:xfrm>
            <a:off x="1828794" y="4854892"/>
            <a:ext cx="4762510" cy="348615"/>
          </a:xfrm>
          <a:prstGeom prst="rect">
            <a:avLst/>
          </a:prstGeom>
          <a:noFill/>
        </p:spPr>
      </p:pic>
      <p:pic>
        <p:nvPicPr>
          <p:cNvPr id="6" name="Picture 5" descr="Double Box.png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2">
                <a:tint val="45000"/>
                <a:satMod val="400000"/>
              </a:schemeClr>
            </a:duotone>
            <a:lum bright="-40000"/>
          </a:blip>
          <a:stretch>
            <a:fillRect/>
          </a:stretch>
        </p:blipFill>
        <p:spPr>
          <a:xfrm>
            <a:off x="1447800" y="2502516"/>
            <a:ext cx="2642397" cy="1307484"/>
          </a:xfrm>
          <a:prstGeom prst="rect">
            <a:avLst/>
          </a:prstGeom>
        </p:spPr>
      </p:pic>
      <p:pic>
        <p:nvPicPr>
          <p:cNvPr id="7" name="Picture 6" descr="Double Box.png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2">
                <a:tint val="45000"/>
                <a:satMod val="400000"/>
              </a:schemeClr>
            </a:duotone>
            <a:lum bright="-40000"/>
          </a:blip>
          <a:stretch>
            <a:fillRect/>
          </a:stretch>
        </p:blipFill>
        <p:spPr>
          <a:xfrm>
            <a:off x="5130003" y="2502516"/>
            <a:ext cx="2642397" cy="1307484"/>
          </a:xfrm>
          <a:prstGeom prst="rect">
            <a:avLst/>
          </a:prstGeom>
        </p:spPr>
      </p:pic>
      <p:pic>
        <p:nvPicPr>
          <p:cNvPr id="9" name="Picture 8" descr="txp_fig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0"/>
          </a:blip>
          <a:stretch>
            <a:fillRect/>
          </a:stretch>
        </p:blipFill>
        <p:spPr>
          <a:xfrm>
            <a:off x="5522311" y="2960370"/>
            <a:ext cx="824867" cy="3162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Picking Contours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/>
          </a:bodyPr>
          <a:lstStyle/>
          <a:p>
            <a:r>
              <a:rPr lang="en-US" dirty="0" smtClean="0"/>
              <a:t>A priori, we can deform the integration contour to any linear combination of the 8; which one should we pick?</a:t>
            </a:r>
          </a:p>
          <a:p>
            <a:endParaRPr lang="en-US" dirty="0" smtClean="0"/>
          </a:p>
          <a:p>
            <a:r>
              <a:rPr lang="en-US" dirty="0" smtClean="0"/>
              <a:t>Need to enforce vanishing of all total derivatives:</a:t>
            </a:r>
          </a:p>
          <a:p>
            <a:pPr lvl="1"/>
            <a:r>
              <a:rPr lang="en-US" dirty="0" smtClean="0"/>
              <a:t>5 insertions of </a:t>
            </a:r>
            <a:r>
              <a:rPr lang="el-GR" dirty="0" smtClean="0"/>
              <a:t>ε</a:t>
            </a:r>
            <a:r>
              <a:rPr lang="en-US" dirty="0" smtClean="0"/>
              <a:t> tensors </a:t>
            </a:r>
          </a:p>
          <a:p>
            <a:pPr lvl="1">
              <a:buNone/>
            </a:pPr>
            <a:r>
              <a:rPr lang="en-US" dirty="0" smtClean="0">
                <a:sym typeface="Symbol"/>
              </a:rPr>
              <a:t> 4 independent constraints</a:t>
            </a:r>
            <a:endParaRPr lang="en-US" dirty="0" smtClean="0"/>
          </a:p>
          <a:p>
            <a:pPr lvl="1"/>
            <a:r>
              <a:rPr lang="en-US" dirty="0" smtClean="0"/>
              <a:t>20 insertions of IBP equations</a:t>
            </a:r>
          </a:p>
          <a:p>
            <a:pPr lvl="1">
              <a:buNone/>
            </a:pPr>
            <a:r>
              <a:rPr lang="en-US" dirty="0" smtClean="0">
                <a:sym typeface="Symbol"/>
              </a:rPr>
              <a:t> 2 additional independent constraints</a:t>
            </a:r>
            <a:endParaRPr lang="en-US" dirty="0" smtClean="0"/>
          </a:p>
          <a:p>
            <a:r>
              <a:rPr lang="en-US" dirty="0" smtClean="0"/>
              <a:t>Seek two independent “projectors”, giving </a:t>
            </a:r>
            <a:r>
              <a:rPr lang="en-US" dirty="0" err="1" smtClean="0"/>
              <a:t>formulæ</a:t>
            </a:r>
            <a:r>
              <a:rPr lang="en-US" dirty="0" smtClean="0"/>
              <a:t> for the coefficients of each master integral</a:t>
            </a:r>
          </a:p>
          <a:p>
            <a:pPr lvl="1"/>
            <a:r>
              <a:rPr lang="en-US" dirty="0" smtClean="0"/>
              <a:t>In each projector, require that other basis integral </a:t>
            </a:r>
            <a:r>
              <a:rPr lang="en-US" dirty="0" smtClean="0"/>
              <a:t>vanish</a:t>
            </a:r>
          </a:p>
          <a:p>
            <a:pPr lvl="1"/>
            <a:r>
              <a:rPr lang="en-US" dirty="0"/>
              <a:t>Work </a:t>
            </a:r>
            <a:r>
              <a:rPr lang="en-US" dirty="0" smtClean="0"/>
              <a:t>to </a:t>
            </a:r>
            <a:r>
              <a:rPr lang="en-US" i="1" dirty="0">
                <a:latin typeface="French Script MT" pitchFamily="66" charset="0"/>
                <a:cs typeface="Times New Roman" pitchFamily="18" charset="0"/>
              </a:rPr>
              <a:t>O </a:t>
            </a:r>
            <a:r>
              <a:rPr lang="en-US" dirty="0">
                <a:cs typeface="Times New Roman" pitchFamily="18" charset="0"/>
              </a:rPr>
              <a:t>(</a:t>
            </a:r>
            <a:r>
              <a:rPr lang="el-GR" dirty="0">
                <a:latin typeface="Times New Roman" pitchFamily="18" charset="0"/>
                <a:cs typeface="Times New Roman" pitchFamily="18" charset="0"/>
              </a:rPr>
              <a:t>ε</a:t>
            </a:r>
            <a:r>
              <a:rPr lang="en-US" baseline="300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dirty="0">
                <a:cs typeface="Times New Roman" pitchFamily="18" charset="0"/>
              </a:rPr>
              <a:t>); higher order terms </a:t>
            </a:r>
            <a:r>
              <a:rPr lang="en-US" dirty="0" smtClean="0">
                <a:cs typeface="Times New Roman" pitchFamily="18" charset="0"/>
              </a:rPr>
              <a:t>in general require </a:t>
            </a:r>
            <a:r>
              <a:rPr lang="en-US" dirty="0">
                <a:cs typeface="Times New Roman" pitchFamily="18" charset="0"/>
              </a:rPr>
              <a:t>going beyond four-dimensional </a:t>
            </a:r>
            <a:r>
              <a:rPr lang="en-US" dirty="0" smtClean="0">
                <a:cs typeface="Times New Roman" pitchFamily="18" charset="0"/>
              </a:rPr>
              <a:t>cuts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Master </a:t>
            </a:r>
            <a:r>
              <a:rPr lang="en-US" dirty="0" err="1" smtClean="0"/>
              <a:t>formulæ</a:t>
            </a:r>
            <a:r>
              <a:rPr lang="en-US" dirty="0" smtClean="0"/>
              <a:t> for basis integrals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To </a:t>
            </a:r>
            <a:r>
              <a:rPr lang="en-US" i="1" dirty="0" smtClean="0">
                <a:latin typeface="French Script MT" pitchFamily="66" charset="0"/>
                <a:cs typeface="Times New Roman" pitchFamily="18" charset="0"/>
              </a:rPr>
              <a:t>O </a:t>
            </a:r>
            <a:r>
              <a:rPr lang="en-US" dirty="0" smtClean="0">
                <a:cs typeface="Times New Roman" pitchFamily="18" charset="0"/>
              </a:rPr>
              <a:t>(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ε</a:t>
            </a:r>
            <a:r>
              <a:rPr lang="en-US" baseline="30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dirty="0" smtClean="0">
                <a:cs typeface="Times New Roman" pitchFamily="18" charset="0"/>
              </a:rPr>
              <a:t>); higher order terms require going beyond four-dimensional cuts</a:t>
            </a:r>
            <a:endParaRPr lang="en-US" dirty="0"/>
          </a:p>
        </p:txBody>
      </p:sp>
      <p:pic>
        <p:nvPicPr>
          <p:cNvPr id="6" name="Picture 5" descr="txp_fig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tretch>
            <a:fillRect/>
          </a:stretch>
        </p:blipFill>
        <p:spPr>
          <a:xfrm>
            <a:off x="994080" y="2048507"/>
            <a:ext cx="5715012" cy="212598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/>
          <a:lstStyle/>
          <a:p>
            <a:r>
              <a:rPr lang="en-US" dirty="0" smtClean="0"/>
              <a:t>Contours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Up </a:t>
            </a:r>
            <a:r>
              <a:rPr lang="en-US" dirty="0"/>
              <a:t>to an irrelevant overall normalization, the projectors are unique, just as at one </a:t>
            </a:r>
            <a:r>
              <a:rPr lang="en-US" dirty="0" smtClean="0"/>
              <a:t>loop</a:t>
            </a:r>
          </a:p>
          <a:p>
            <a:r>
              <a:rPr lang="en-US" dirty="0" smtClean="0"/>
              <a:t>More explicitly,</a:t>
            </a:r>
            <a:endParaRPr lang="en-US" dirty="0"/>
          </a:p>
          <a:p>
            <a:endParaRPr lang="en-US" dirty="0"/>
          </a:p>
        </p:txBody>
      </p:sp>
      <p:pic>
        <p:nvPicPr>
          <p:cNvPr id="5" name="Picture 4" descr="txp_fig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03873" y="1066800"/>
            <a:ext cx="1988099" cy="2344427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93433" y="1027524"/>
            <a:ext cx="2141034" cy="2344432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7140" y="5054915"/>
            <a:ext cx="8874460" cy="1269685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One-Mass &amp; Some Two-Mass Double Boxes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610600" cy="5105400"/>
          </a:xfrm>
        </p:spPr>
        <p:txBody>
          <a:bodyPr>
            <a:normAutofit/>
          </a:bodyPr>
          <a:lstStyle/>
          <a:p>
            <a:r>
              <a:rPr lang="en-US" dirty="0" smtClean="0"/>
              <a:t>Take leg 1 </a:t>
            </a:r>
            <a:r>
              <a:rPr lang="en-US" dirty="0" smtClean="0"/>
              <a:t>massive;</a:t>
            </a:r>
            <a:br>
              <a:rPr lang="en-US" dirty="0" smtClean="0"/>
            </a:br>
            <a:r>
              <a:rPr lang="en-US" dirty="0" smtClean="0"/>
              <a:t>legs 1 &amp; 3 massive;</a:t>
            </a:r>
            <a:br>
              <a:rPr lang="en-US" dirty="0" smtClean="0"/>
            </a:br>
            <a:r>
              <a:rPr lang="en-US" dirty="0" smtClean="0"/>
              <a:t>legs 1 &amp; 4 massive</a:t>
            </a:r>
            <a:endParaRPr lang="en-US" dirty="0"/>
          </a:p>
          <a:p>
            <a:r>
              <a:rPr lang="en-US" dirty="0" smtClean="0"/>
              <a:t>Again, two master integrals</a:t>
            </a:r>
          </a:p>
          <a:p>
            <a:r>
              <a:rPr lang="en-US" dirty="0" smtClean="0"/>
              <a:t>Choose </a:t>
            </a:r>
            <a:r>
              <a:rPr lang="en-US" dirty="0" smtClean="0"/>
              <a:t>same numerators as </a:t>
            </a:r>
            <a:r>
              <a:rPr lang="en-US" dirty="0" smtClean="0"/>
              <a:t>for massless double box</a:t>
            </a:r>
            <a:r>
              <a:rPr lang="en-US" dirty="0" smtClean="0"/>
              <a:t>:</a:t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dirty="0" smtClean="0"/>
              <a:t>1 and</a:t>
            </a:r>
          </a:p>
          <a:p>
            <a:r>
              <a:rPr lang="en-US" dirty="0" smtClean="0"/>
              <a:t>Structure </a:t>
            </a:r>
            <a:r>
              <a:rPr lang="en-US" dirty="0" smtClean="0"/>
              <a:t>of </a:t>
            </a:r>
            <a:r>
              <a:rPr lang="en-US" dirty="0" err="1" smtClean="0"/>
              <a:t>heptacuts</a:t>
            </a:r>
            <a:r>
              <a:rPr lang="en-US" dirty="0" smtClean="0"/>
              <a:t> similar</a:t>
            </a:r>
          </a:p>
          <a:p>
            <a:r>
              <a:rPr lang="en-US" dirty="0" smtClean="0"/>
              <a:t>Again 8 true global poles </a:t>
            </a:r>
          </a:p>
          <a:p>
            <a:r>
              <a:rPr lang="en-US" dirty="0" smtClean="0"/>
              <a:t>6 constraint equations from </a:t>
            </a:r>
            <a:r>
              <a:rPr lang="el-GR" dirty="0" smtClean="0"/>
              <a:t>ε</a:t>
            </a:r>
            <a:r>
              <a:rPr lang="en-US" dirty="0" smtClean="0"/>
              <a:t> tensors </a:t>
            </a:r>
            <a:r>
              <a:rPr lang="en-US" dirty="0" smtClean="0"/>
              <a:t>and IBP relations</a:t>
            </a:r>
          </a:p>
          <a:p>
            <a:r>
              <a:rPr lang="en-US" dirty="0" smtClean="0"/>
              <a:t>Unique projectors — same coefficients as for massless </a:t>
            </a:r>
            <a:r>
              <a:rPr lang="en-US" dirty="0" smtClean="0"/>
              <a:t>DB (one-mass or diagonal two-mass), shifted for long-side two-mass</a:t>
            </a:r>
            <a:endParaRPr lang="en-US" dirty="0"/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7211" y="1066800"/>
            <a:ext cx="2691389" cy="1816612"/>
          </a:xfrm>
          <a:prstGeom prst="rect">
            <a:avLst/>
          </a:prstGeom>
        </p:spPr>
      </p:pic>
      <p:pic>
        <p:nvPicPr>
          <p:cNvPr id="7" name="Picture 6" descr="txp_fig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0"/>
          </a:blip>
          <a:stretch>
            <a:fillRect/>
          </a:stretch>
        </p:blipFill>
        <p:spPr>
          <a:xfrm>
            <a:off x="1771454" y="3731013"/>
            <a:ext cx="824867" cy="31623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51435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Short-side Two-Mass Double Box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/>
          </a:bodyPr>
          <a:lstStyle/>
          <a:p>
            <a:r>
              <a:rPr lang="en-US" dirty="0" smtClean="0"/>
              <a:t>Take legs 1 &amp; 2 to be massive</a:t>
            </a:r>
          </a:p>
          <a:p>
            <a:r>
              <a:rPr lang="en-US" dirty="0" smtClean="0"/>
              <a:t>Three master integrals:</a:t>
            </a:r>
            <a:br>
              <a:rPr lang="en-US" dirty="0" smtClean="0"/>
            </a:br>
            <a:r>
              <a:rPr lang="en-US" i="1" dirty="0"/>
              <a:t>I</a:t>
            </a:r>
            <a:r>
              <a:rPr lang="en-US" baseline="-25000" dirty="0"/>
              <a:t>4</a:t>
            </a:r>
            <a:r>
              <a:rPr lang="en-US" dirty="0"/>
              <a:t>[1</a:t>
            </a:r>
            <a:r>
              <a:rPr lang="en-US" dirty="0" smtClean="0"/>
              <a:t>], </a:t>
            </a:r>
            <a:r>
              <a:rPr lang="en-US" i="1" dirty="0"/>
              <a:t>I</a:t>
            </a:r>
            <a:r>
              <a:rPr lang="en-US" baseline="-25000" dirty="0"/>
              <a:t>4</a:t>
            </a:r>
            <a:r>
              <a:rPr lang="en-US" dirty="0"/>
              <a:t>[</a:t>
            </a:r>
            <a:r>
              <a:rPr lang="en-US" i="1" dirty="0">
                <a:latin typeface="Times New Roman"/>
                <a:cs typeface="Times New Roman"/>
              </a:rPr>
              <a:t>ℓ</a:t>
            </a:r>
            <a:r>
              <a:rPr lang="en-US" baseline="-25000" dirty="0"/>
              <a:t>1</a:t>
            </a:r>
            <a:r>
              <a:rPr lang="en-US" dirty="0">
                <a:latin typeface="Times New Roman"/>
                <a:cs typeface="Times New Roman"/>
              </a:rPr>
              <a:t>∙</a:t>
            </a:r>
            <a:r>
              <a:rPr lang="en-US" i="1" dirty="0"/>
              <a:t>k</a:t>
            </a:r>
            <a:r>
              <a:rPr lang="en-US" baseline="-25000" dirty="0"/>
              <a:t>4</a:t>
            </a:r>
            <a:r>
              <a:rPr lang="en-US" dirty="0" smtClean="0"/>
              <a:t>] </a:t>
            </a:r>
            <a:r>
              <a:rPr lang="en-US" dirty="0"/>
              <a:t>and </a:t>
            </a:r>
            <a:r>
              <a:rPr lang="en-US" i="1" dirty="0" smtClean="0"/>
              <a:t>I</a:t>
            </a:r>
            <a:r>
              <a:rPr lang="en-US" baseline="-25000" dirty="0" smtClean="0"/>
              <a:t>4</a:t>
            </a:r>
            <a:r>
              <a:rPr lang="en-US" dirty="0" smtClean="0"/>
              <a:t>[</a:t>
            </a:r>
            <a:r>
              <a:rPr lang="en-US" i="1" dirty="0" smtClean="0">
                <a:latin typeface="Times New Roman"/>
                <a:cs typeface="Times New Roman"/>
              </a:rPr>
              <a:t>ℓ</a:t>
            </a:r>
            <a:r>
              <a:rPr lang="en-US" baseline="-25000" dirty="0" smtClean="0"/>
              <a:t>2</a:t>
            </a:r>
            <a:r>
              <a:rPr lang="en-US" dirty="0" smtClean="0">
                <a:latin typeface="Times New Roman"/>
                <a:cs typeface="Times New Roman"/>
              </a:rPr>
              <a:t>∙</a:t>
            </a:r>
            <a:r>
              <a:rPr lang="en-US" i="1" dirty="0" smtClean="0"/>
              <a:t>k</a:t>
            </a:r>
            <a:r>
              <a:rPr lang="en-US" baseline="-25000" dirty="0" smtClean="0"/>
              <a:t>1</a:t>
            </a:r>
            <a:r>
              <a:rPr lang="en-US" dirty="0" smtClean="0"/>
              <a:t>]</a:t>
            </a:r>
          </a:p>
          <a:p>
            <a:endParaRPr lang="en-US" dirty="0"/>
          </a:p>
          <a:p>
            <a:r>
              <a:rPr lang="en-US" dirty="0" smtClean="0"/>
              <a:t>Structure of </a:t>
            </a:r>
            <a:r>
              <a:rPr lang="en-US" dirty="0" err="1" smtClean="0"/>
              <a:t>heptacut</a:t>
            </a:r>
            <a:r>
              <a:rPr lang="en-US" dirty="0" smtClean="0"/>
              <a:t> equations is different: 12 naïve poles</a:t>
            </a:r>
          </a:p>
          <a:p>
            <a:r>
              <a:rPr lang="en-US" dirty="0" smtClean="0"/>
              <a:t>…again 8 global poles</a:t>
            </a:r>
          </a:p>
          <a:p>
            <a:r>
              <a:rPr lang="en-US" dirty="0" smtClean="0"/>
              <a:t>Only 5 constraint equations</a:t>
            </a:r>
          </a:p>
          <a:p>
            <a:r>
              <a:rPr lang="en-US" dirty="0" smtClean="0"/>
              <a:t>Three independent projectors</a:t>
            </a:r>
          </a:p>
          <a:p>
            <a:r>
              <a:rPr lang="en-US" dirty="0" smtClean="0"/>
              <a:t>Projectors again unique (but different from massless or one-mass case)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1172866"/>
            <a:ext cx="3229667" cy="2179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464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First steps towards a numerical </a:t>
            </a:r>
            <a:r>
              <a:rPr lang="en-US" dirty="0" err="1" smtClean="0"/>
              <a:t>unitarity</a:t>
            </a:r>
            <a:r>
              <a:rPr lang="en-US" dirty="0" smtClean="0"/>
              <a:t> formalism at two loops</a:t>
            </a:r>
          </a:p>
          <a:p>
            <a:endParaRPr lang="en-US" dirty="0" smtClean="0"/>
          </a:p>
          <a:p>
            <a:r>
              <a:rPr lang="en-US" dirty="0" smtClean="0"/>
              <a:t>Knowledge of an independent integral basis</a:t>
            </a:r>
          </a:p>
          <a:p>
            <a:endParaRPr lang="en-US" dirty="0" smtClean="0"/>
          </a:p>
          <a:p>
            <a:r>
              <a:rPr lang="en-US" dirty="0" smtClean="0"/>
              <a:t>Criterion for constructing explicit </a:t>
            </a:r>
            <a:r>
              <a:rPr lang="en-US" dirty="0" err="1" smtClean="0"/>
              <a:t>formulæ</a:t>
            </a:r>
            <a:r>
              <a:rPr lang="en-US" dirty="0" smtClean="0"/>
              <a:t> for coefficients of basis integrals</a:t>
            </a:r>
          </a:p>
          <a:p>
            <a:endParaRPr lang="en-US" dirty="0" smtClean="0"/>
          </a:p>
          <a:p>
            <a:r>
              <a:rPr lang="en-US" dirty="0" smtClean="0"/>
              <a:t>Four-point examples: massless, one-mass</a:t>
            </a:r>
            <a:r>
              <a:rPr lang="en-US" smtClean="0"/>
              <a:t>, </a:t>
            </a:r>
            <a:r>
              <a:rPr lang="en-US" smtClean="0"/>
              <a:t>two-mass </a:t>
            </a:r>
            <a:r>
              <a:rPr lang="en-US" dirty="0" smtClean="0"/>
              <a:t>double boxes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i="0" dirty="0"/>
          </a:p>
        </p:txBody>
      </p:sp>
      <p:sp>
        <p:nvSpPr>
          <p:cNvPr id="860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On-Shell </a:t>
            </a:r>
            <a:r>
              <a:rPr lang="en-US" dirty="0"/>
              <a:t>Methods</a:t>
            </a:r>
          </a:p>
        </p:txBody>
      </p:sp>
      <p:sp>
        <p:nvSpPr>
          <p:cNvPr id="860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534400" cy="5486400"/>
          </a:xfrm>
        </p:spPr>
        <p:txBody>
          <a:bodyPr/>
          <a:lstStyle/>
          <a:p>
            <a:r>
              <a:rPr lang="en-US" dirty="0"/>
              <a:t>Use only information from physical states</a:t>
            </a:r>
          </a:p>
          <a:p>
            <a:r>
              <a:rPr lang="en-US" dirty="0"/>
              <a:t>Use properties of amplitudes as </a:t>
            </a:r>
            <a:r>
              <a:rPr lang="en-US" dirty="0" err="1"/>
              <a:t>calculational</a:t>
            </a:r>
            <a:r>
              <a:rPr lang="en-US" dirty="0"/>
              <a:t> tools</a:t>
            </a:r>
          </a:p>
          <a:p>
            <a:pPr lvl="1"/>
            <a:r>
              <a:rPr lang="en-US" dirty="0"/>
              <a:t>Factorization</a:t>
            </a:r>
            <a:r>
              <a:rPr lang="en-US" dirty="0">
                <a:solidFill>
                  <a:srgbClr val="C00000"/>
                </a:solidFill>
              </a:rPr>
              <a:t> → on-shell </a:t>
            </a:r>
            <a:r>
              <a:rPr lang="en-US" dirty="0" smtClean="0">
                <a:solidFill>
                  <a:srgbClr val="C00000"/>
                </a:solidFill>
              </a:rPr>
              <a:t>recursion   (</a:t>
            </a:r>
            <a:r>
              <a:rPr lang="en-US" sz="1800" dirty="0" err="1" smtClean="0">
                <a:solidFill>
                  <a:srgbClr val="C00000"/>
                </a:solidFill>
              </a:rPr>
              <a:t>Britto</a:t>
            </a:r>
            <a:r>
              <a:rPr lang="en-US" sz="1800" dirty="0" smtClean="0">
                <a:solidFill>
                  <a:srgbClr val="C00000"/>
                </a:solidFill>
              </a:rPr>
              <a:t>, </a:t>
            </a:r>
            <a:r>
              <a:rPr lang="en-US" sz="1800" dirty="0" err="1" smtClean="0">
                <a:solidFill>
                  <a:srgbClr val="C00000"/>
                </a:solidFill>
              </a:rPr>
              <a:t>Cachazo</a:t>
            </a:r>
            <a:r>
              <a:rPr lang="en-US" sz="1800" dirty="0" smtClean="0">
                <a:solidFill>
                  <a:srgbClr val="C00000"/>
                </a:solidFill>
              </a:rPr>
              <a:t>, </a:t>
            </a:r>
            <a:r>
              <a:rPr lang="en-US" sz="1800" dirty="0" err="1" smtClean="0">
                <a:solidFill>
                  <a:srgbClr val="C00000"/>
                </a:solidFill>
              </a:rPr>
              <a:t>Feng</a:t>
            </a:r>
            <a:r>
              <a:rPr lang="en-US" sz="1800" dirty="0" smtClean="0">
                <a:solidFill>
                  <a:srgbClr val="C00000"/>
                </a:solidFill>
              </a:rPr>
              <a:t>, Witten,…</a:t>
            </a:r>
            <a:r>
              <a:rPr lang="en-US" dirty="0" smtClean="0">
                <a:solidFill>
                  <a:srgbClr val="C00000"/>
                </a:solidFill>
              </a:rPr>
              <a:t>)</a:t>
            </a:r>
            <a:endParaRPr lang="en-US" dirty="0">
              <a:solidFill>
                <a:srgbClr val="C00000"/>
              </a:solidFill>
            </a:endParaRPr>
          </a:p>
          <a:p>
            <a:pPr lvl="1"/>
            <a:r>
              <a:rPr lang="en-US" dirty="0" err="1"/>
              <a:t>Unitarity</a:t>
            </a:r>
            <a:r>
              <a:rPr lang="en-US" dirty="0">
                <a:solidFill>
                  <a:srgbClr val="C00000"/>
                </a:solidFill>
              </a:rPr>
              <a:t> → </a:t>
            </a:r>
            <a:r>
              <a:rPr lang="en-US" dirty="0" err="1">
                <a:solidFill>
                  <a:srgbClr val="C00000"/>
                </a:solidFill>
              </a:rPr>
              <a:t>unitarity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smtClean="0">
                <a:solidFill>
                  <a:srgbClr val="C00000"/>
                </a:solidFill>
              </a:rPr>
              <a:t>method (</a:t>
            </a:r>
            <a:r>
              <a:rPr lang="en-US" sz="1800" dirty="0" smtClean="0">
                <a:solidFill>
                  <a:srgbClr val="C00000"/>
                </a:solidFill>
              </a:rPr>
              <a:t>Bern, Dixon, Dunbar, DAK,…</a:t>
            </a:r>
            <a:r>
              <a:rPr lang="en-US" dirty="0" smtClean="0">
                <a:solidFill>
                  <a:srgbClr val="C00000"/>
                </a:solidFill>
              </a:rPr>
              <a:t>)</a:t>
            </a:r>
            <a:endParaRPr lang="en-US" dirty="0">
              <a:solidFill>
                <a:srgbClr val="C00000"/>
              </a:solidFill>
            </a:endParaRPr>
          </a:p>
          <a:p>
            <a:pPr lvl="1"/>
            <a:r>
              <a:rPr lang="en-US" dirty="0"/>
              <a:t>Underlying field theory </a:t>
            </a:r>
            <a:r>
              <a:rPr lang="en-US" dirty="0">
                <a:solidFill>
                  <a:srgbClr val="FFFF99"/>
                </a:solidFill>
              </a:rPr>
              <a:t>→ integral basis</a:t>
            </a:r>
          </a:p>
          <a:p>
            <a:endParaRPr lang="en-US" dirty="0"/>
          </a:p>
          <a:p>
            <a:r>
              <a:rPr lang="en-US" dirty="0" smtClean="0"/>
              <a:t>Formalism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sz="2000" dirty="0" smtClean="0"/>
              <a:t>For analytics, independent integral basis is nice; </a:t>
            </a:r>
            <a:br>
              <a:rPr lang="en-US" sz="2000" dirty="0" smtClean="0"/>
            </a:br>
            <a:r>
              <a:rPr lang="en-US" sz="2000" dirty="0" smtClean="0"/>
              <a:t>for </a:t>
            </a:r>
            <a:r>
              <a:rPr lang="en-US" sz="2000" dirty="0" err="1" smtClean="0"/>
              <a:t>numerics</a:t>
            </a:r>
            <a:r>
              <a:rPr lang="en-US" sz="2000" dirty="0" smtClean="0"/>
              <a:t>, essential</a:t>
            </a:r>
            <a:endParaRPr lang="en-US" sz="2000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860164" name="Picture 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rcRect/>
          <a:stretch>
            <a:fillRect/>
          </a:stretch>
        </p:blipFill>
        <p:spPr bwMode="auto">
          <a:xfrm>
            <a:off x="1641475" y="4724400"/>
            <a:ext cx="45402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60165" name="Oval 5"/>
          <p:cNvSpPr>
            <a:spLocks noChangeArrowheads="1"/>
          </p:cNvSpPr>
          <p:nvPr/>
        </p:nvSpPr>
        <p:spPr bwMode="auto">
          <a:xfrm>
            <a:off x="3998913" y="4664075"/>
            <a:ext cx="609600" cy="533400"/>
          </a:xfrm>
          <a:prstGeom prst="ellipse">
            <a:avLst/>
          </a:prstGeom>
          <a:noFill/>
          <a:ln w="31750">
            <a:solidFill>
              <a:srgbClr val="C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60166" name="Line 6"/>
          <p:cNvSpPr>
            <a:spLocks noChangeShapeType="1"/>
          </p:cNvSpPr>
          <p:nvPr/>
        </p:nvSpPr>
        <p:spPr bwMode="auto">
          <a:xfrm flipV="1">
            <a:off x="4495800" y="4017963"/>
            <a:ext cx="1219200" cy="685800"/>
          </a:xfrm>
          <a:prstGeom prst="line">
            <a:avLst/>
          </a:prstGeom>
          <a:noFill/>
          <a:ln w="31750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60167" name="Text Box 7"/>
          <p:cNvSpPr txBox="1">
            <a:spLocks noChangeArrowheads="1"/>
          </p:cNvSpPr>
          <p:nvPr/>
        </p:nvSpPr>
        <p:spPr bwMode="auto">
          <a:xfrm>
            <a:off x="5638800" y="3671888"/>
            <a:ext cx="2438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dirty="0">
                <a:solidFill>
                  <a:srgbClr val="C00000"/>
                </a:solidFill>
                <a:latin typeface="Palatino Linotype" pitchFamily="18" charset="0"/>
              </a:rPr>
              <a:t>Known integral basis:</a:t>
            </a:r>
            <a:r>
              <a:rPr lang="en-US" dirty="0">
                <a:solidFill>
                  <a:srgbClr val="C00000"/>
                </a:solidFill>
              </a:rPr>
              <a:t> 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8023225" y="2895600"/>
            <a:ext cx="739775" cy="1828800"/>
            <a:chOff x="4977" y="1440"/>
            <a:chExt cx="466" cy="1152"/>
          </a:xfrm>
        </p:grpSpPr>
        <p:pic>
          <p:nvPicPr>
            <p:cNvPr id="860169" name="Picture 9" descr="Box 3m"/>
            <p:cNvPicPr>
              <a:picLocks noChangeAspect="1" noChangeArrowheads="1"/>
            </p:cNvPicPr>
            <p:nvPr/>
          </p:nvPicPr>
          <p:blipFill>
            <a:blip r:embed="rId5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  <a:lum bright="-50000" contrast="43000"/>
            </a:blip>
            <a:srcRect/>
            <a:stretch>
              <a:fillRect/>
            </a:stretch>
          </p:blipFill>
          <p:spPr bwMode="auto">
            <a:xfrm>
              <a:off x="4977" y="1440"/>
              <a:ext cx="466" cy="4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60170" name="Picture 10" descr="Tri 2m"/>
            <p:cNvPicPr>
              <a:picLocks noChangeAspect="1" noChangeArrowheads="1"/>
            </p:cNvPicPr>
            <p:nvPr/>
          </p:nvPicPr>
          <p:blipFill>
            <a:blip r:embed="rId6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  <a:lum bright="-50000" contrast="43000"/>
            </a:blip>
            <a:srcRect/>
            <a:stretch>
              <a:fillRect/>
            </a:stretch>
          </p:blipFill>
          <p:spPr bwMode="auto">
            <a:xfrm>
              <a:off x="5015" y="1888"/>
              <a:ext cx="357" cy="321"/>
            </a:xfrm>
            <a:prstGeom prst="rect">
              <a:avLst/>
            </a:prstGeom>
            <a:noFill/>
          </p:spPr>
        </p:pic>
        <p:pic>
          <p:nvPicPr>
            <p:cNvPr id="860171" name="Picture 11" descr="Bubble"/>
            <p:cNvPicPr>
              <a:picLocks noChangeAspect="1" noChangeArrowheads="1"/>
            </p:cNvPicPr>
            <p:nvPr/>
          </p:nvPicPr>
          <p:blipFill>
            <a:blip r:embed="rId7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  <a:lum bright="-50000" contrast="43000"/>
            </a:blip>
            <a:srcRect/>
            <a:stretch>
              <a:fillRect/>
            </a:stretch>
          </p:blipFill>
          <p:spPr bwMode="auto">
            <a:xfrm>
              <a:off x="5012" y="2413"/>
              <a:ext cx="357" cy="179"/>
            </a:xfrm>
            <a:prstGeom prst="rect">
              <a:avLst/>
            </a:prstGeom>
            <a:noFill/>
          </p:spPr>
        </p:pic>
      </p:grpSp>
      <p:sp>
        <p:nvSpPr>
          <p:cNvPr id="860172" name="Oval 12"/>
          <p:cNvSpPr>
            <a:spLocks noChangeArrowheads="1"/>
          </p:cNvSpPr>
          <p:nvPr/>
        </p:nvSpPr>
        <p:spPr bwMode="auto">
          <a:xfrm>
            <a:off x="3717925" y="4700588"/>
            <a:ext cx="304800" cy="533400"/>
          </a:xfrm>
          <a:prstGeom prst="ellipse">
            <a:avLst/>
          </a:prstGeom>
          <a:noFill/>
          <a:ln w="31750">
            <a:solidFill>
              <a:srgbClr val="C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60173" name="Line 13"/>
          <p:cNvSpPr>
            <a:spLocks noChangeShapeType="1"/>
          </p:cNvSpPr>
          <p:nvPr/>
        </p:nvSpPr>
        <p:spPr bwMode="auto">
          <a:xfrm>
            <a:off x="3886200" y="5241925"/>
            <a:ext cx="533400" cy="381000"/>
          </a:xfrm>
          <a:prstGeom prst="line">
            <a:avLst/>
          </a:prstGeom>
          <a:noFill/>
          <a:ln w="31750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60174" name="Text Box 14"/>
          <p:cNvSpPr txBox="1">
            <a:spLocks noChangeArrowheads="1"/>
          </p:cNvSpPr>
          <p:nvPr/>
        </p:nvSpPr>
        <p:spPr bwMode="auto">
          <a:xfrm>
            <a:off x="4391025" y="5424488"/>
            <a:ext cx="2438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dirty="0" err="1">
                <a:solidFill>
                  <a:srgbClr val="C00000"/>
                </a:solidFill>
                <a:latin typeface="Palatino Linotype" pitchFamily="18" charset="0"/>
              </a:rPr>
              <a:t>Unitarity</a:t>
            </a:r>
            <a:r>
              <a:rPr lang="en-US" dirty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860175" name="Text Box 15"/>
          <p:cNvSpPr txBox="1">
            <a:spLocks noChangeArrowheads="1"/>
          </p:cNvSpPr>
          <p:nvPr/>
        </p:nvSpPr>
        <p:spPr bwMode="auto">
          <a:xfrm>
            <a:off x="6361113" y="5164138"/>
            <a:ext cx="2782887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dirty="0">
                <a:solidFill>
                  <a:srgbClr val="C00000"/>
                </a:solidFill>
                <a:latin typeface="Palatino Linotype" pitchFamily="18" charset="0"/>
              </a:rPr>
              <a:t>On-shell Recursion;</a:t>
            </a:r>
            <a:r>
              <a:rPr lang="en-US" dirty="0">
                <a:solidFill>
                  <a:srgbClr val="C00000"/>
                </a:solidFill>
              </a:rPr>
              <a:t> </a:t>
            </a:r>
            <a:br>
              <a:rPr lang="en-US" dirty="0">
                <a:solidFill>
                  <a:srgbClr val="C00000"/>
                </a:solidFill>
              </a:rPr>
            </a:br>
            <a:r>
              <a:rPr lang="en-US" i="1" dirty="0">
                <a:solidFill>
                  <a:srgbClr val="C00000"/>
                </a:solidFill>
                <a:latin typeface="Palatino Linotype" pitchFamily="18" charset="0"/>
              </a:rPr>
              <a:t>D</a:t>
            </a:r>
            <a:r>
              <a:rPr lang="en-US" dirty="0">
                <a:solidFill>
                  <a:srgbClr val="C00000"/>
                </a:solidFill>
                <a:latin typeface="Palatino Linotype" pitchFamily="18" charset="0"/>
              </a:rPr>
              <a:t>-dimensional </a:t>
            </a:r>
            <a:r>
              <a:rPr lang="en-US" dirty="0" err="1">
                <a:solidFill>
                  <a:srgbClr val="C00000"/>
                </a:solidFill>
                <a:latin typeface="Palatino Linotype" pitchFamily="18" charset="0"/>
              </a:rPr>
              <a:t>unitarity</a:t>
            </a:r>
            <a:r>
              <a:rPr lang="en-US" dirty="0">
                <a:solidFill>
                  <a:srgbClr val="C00000"/>
                </a:solidFill>
                <a:latin typeface="Palatino Linotype" pitchFamily="18" charset="0"/>
              </a:rPr>
              <a:t/>
            </a:r>
            <a:br>
              <a:rPr lang="en-US" dirty="0">
                <a:solidFill>
                  <a:srgbClr val="C00000"/>
                </a:solidFill>
                <a:latin typeface="Palatino Linotype" pitchFamily="18" charset="0"/>
              </a:rPr>
            </a:br>
            <a:r>
              <a:rPr lang="en-US" dirty="0">
                <a:solidFill>
                  <a:srgbClr val="C00000"/>
                </a:solidFill>
                <a:latin typeface="Palatino Linotype" pitchFamily="18" charset="0"/>
              </a:rPr>
              <a:t>    via ∫ mass</a:t>
            </a:r>
          </a:p>
        </p:txBody>
      </p:sp>
      <p:sp>
        <p:nvSpPr>
          <p:cNvPr id="860176" name="Oval 16"/>
          <p:cNvSpPr>
            <a:spLocks noChangeArrowheads="1"/>
          </p:cNvSpPr>
          <p:nvPr/>
        </p:nvSpPr>
        <p:spPr bwMode="auto">
          <a:xfrm>
            <a:off x="4905375" y="4660900"/>
            <a:ext cx="1371600" cy="533400"/>
          </a:xfrm>
          <a:prstGeom prst="ellipse">
            <a:avLst/>
          </a:prstGeom>
          <a:noFill/>
          <a:ln w="31750">
            <a:solidFill>
              <a:srgbClr val="C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60177" name="Line 17"/>
          <p:cNvSpPr>
            <a:spLocks noChangeShapeType="1"/>
          </p:cNvSpPr>
          <p:nvPr/>
        </p:nvSpPr>
        <p:spPr bwMode="auto">
          <a:xfrm>
            <a:off x="6072188" y="5113338"/>
            <a:ext cx="304800" cy="228600"/>
          </a:xfrm>
          <a:prstGeom prst="line">
            <a:avLst/>
          </a:prstGeom>
          <a:noFill/>
          <a:ln w="31750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860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60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60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500" fill="hold"/>
                                        <p:tgtEl>
                                          <p:spTgt spid="86016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86016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500" fill="hold"/>
                                        <p:tgtEl>
                                          <p:spTgt spid="86016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86016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" dur="500" fill="hold"/>
                                        <p:tgtEl>
                                          <p:spTgt spid="8601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6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8" dur="500"/>
                                        <p:tgtEl>
                                          <p:spTgt spid="860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60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860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500" fill="hold"/>
                                        <p:tgtEl>
                                          <p:spTgt spid="86017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86017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500" fill="hold"/>
                                        <p:tgtEl>
                                          <p:spTgt spid="86017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86017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500" fill="hold"/>
                                        <p:tgtEl>
                                          <p:spTgt spid="8601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7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9" dur="500"/>
                                        <p:tgtEl>
                                          <p:spTgt spid="860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860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860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6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86016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165" grpId="0" animBg="1"/>
      <p:bldP spid="860166" grpId="0" animBg="1"/>
      <p:bldP spid="860167" grpId="0"/>
      <p:bldP spid="860167" grpId="1"/>
      <p:bldP spid="860172" grpId="0" animBg="1"/>
      <p:bldP spid="860173" grpId="0" animBg="1"/>
      <p:bldP spid="860174" grpId="0"/>
      <p:bldP spid="860174" grpId="1"/>
      <p:bldP spid="860175" grpId="0"/>
      <p:bldP spid="860176" grpId="0" animBg="1"/>
      <p:bldP spid="86017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Knowledge of Integrals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Master Integrals for Feynman-diagram based calculations</a:t>
            </a:r>
          </a:p>
          <a:p>
            <a:pPr lvl="1"/>
            <a:r>
              <a:rPr lang="en-US" sz="1800" dirty="0" smtClean="0"/>
              <a:t>Not essential in principle</a:t>
            </a:r>
          </a:p>
          <a:p>
            <a:pPr lvl="1"/>
            <a:r>
              <a:rPr lang="en-US" sz="1800" dirty="0" smtClean="0"/>
              <a:t>Don’t have to be algebraically independent</a:t>
            </a:r>
          </a:p>
          <a:p>
            <a:pPr lvl="1"/>
            <a:r>
              <a:rPr lang="en-US" sz="1800" dirty="0" smtClean="0"/>
              <a:t>Required only to streamline calculations</a:t>
            </a:r>
          </a:p>
          <a:p>
            <a:r>
              <a:rPr lang="en-US" sz="2000" dirty="0" smtClean="0"/>
              <a:t>Process-dependent basis integrals</a:t>
            </a:r>
          </a:p>
          <a:p>
            <a:pPr lvl="1"/>
            <a:r>
              <a:rPr lang="en-US" sz="1800" dirty="0" smtClean="0"/>
              <a:t>Needed for ‘minimal generalized </a:t>
            </a:r>
            <a:r>
              <a:rPr lang="en-US" sz="1800" dirty="0" err="1" smtClean="0"/>
              <a:t>unitarity</a:t>
            </a:r>
            <a:r>
              <a:rPr lang="en-US" sz="1800" dirty="0" smtClean="0"/>
              <a:t>’ calculations (just enough cuts to break apart process into trees)</a:t>
            </a:r>
          </a:p>
          <a:p>
            <a:pPr lvl="1"/>
            <a:r>
              <a:rPr lang="en-US" sz="1800" dirty="0" smtClean="0"/>
              <a:t>Can be deduced as part of the </a:t>
            </a:r>
            <a:r>
              <a:rPr lang="en-US" sz="1800" dirty="0" err="1" smtClean="0"/>
              <a:t>unitarity</a:t>
            </a:r>
            <a:r>
              <a:rPr lang="en-US" sz="1800" dirty="0" smtClean="0"/>
              <a:t> calculation, on a process-by-process basis</a:t>
            </a:r>
          </a:p>
          <a:p>
            <a:r>
              <a:rPr lang="en-US" sz="2000" dirty="0" smtClean="0"/>
              <a:t>All-multiplicity results &amp; Numerical applications of </a:t>
            </a:r>
            <a:r>
              <a:rPr lang="en-US" sz="2000" dirty="0" err="1" smtClean="0"/>
              <a:t>unitarity</a:t>
            </a:r>
            <a:endParaRPr lang="en-US" sz="2000" dirty="0" smtClean="0"/>
          </a:p>
          <a:p>
            <a:pPr lvl="1"/>
            <a:r>
              <a:rPr lang="en-US" sz="1800" dirty="0" smtClean="0"/>
              <a:t>Require a priori knowledge of algebraically independent integral basis</a:t>
            </a:r>
            <a:endParaRPr lang="en-US" sz="18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Higher Loops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5626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Two kinds of integral bases</a:t>
            </a:r>
          </a:p>
          <a:p>
            <a:pPr lvl="1"/>
            <a:r>
              <a:rPr lang="en-US" dirty="0" smtClean="0"/>
              <a:t>To all orders in 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ε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cs typeface="Times New Roman" pitchFamily="18" charset="0"/>
              </a:rPr>
              <a:t>(“</a:t>
            </a:r>
            <a:r>
              <a:rPr lang="en-US" i="1" dirty="0" smtClean="0">
                <a:latin typeface="Palatino Linotype" pitchFamily="18" charset="0"/>
                <a:ea typeface="+mn-ea"/>
                <a:sym typeface="Symbol"/>
              </a:rPr>
              <a:t>D</a:t>
            </a:r>
            <a:r>
              <a:rPr lang="en-US" dirty="0" smtClean="0">
                <a:cs typeface="Times New Roman" pitchFamily="18" charset="0"/>
              </a:rPr>
              <a:t>-dimensional basis”)</a:t>
            </a:r>
          </a:p>
          <a:p>
            <a:pPr lvl="1"/>
            <a:r>
              <a:rPr lang="en-US" dirty="0" smtClean="0">
                <a:cs typeface="Times New Roman" pitchFamily="18" charset="0"/>
              </a:rPr>
              <a:t>Ignoring terms of </a:t>
            </a:r>
            <a:r>
              <a:rPr lang="en-US" sz="2200" dirty="0" smtClean="0">
                <a:latin typeface="French Script MT" pitchFamily="66" charset="0"/>
                <a:cs typeface="Times New Roman" pitchFamily="18" charset="0"/>
              </a:rPr>
              <a:t>O</a:t>
            </a:r>
            <a:r>
              <a:rPr lang="en-US" dirty="0" smtClean="0">
                <a:cs typeface="Times New Roman" pitchFamily="18" charset="0"/>
              </a:rPr>
              <a:t>(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ε</a:t>
            </a:r>
            <a:r>
              <a:rPr lang="en-US" dirty="0" smtClean="0">
                <a:cs typeface="Times New Roman" pitchFamily="18" charset="0"/>
              </a:rPr>
              <a:t>) (“Regulated four-dimensional basis”)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Loop </a:t>
            </a:r>
            <a:r>
              <a:rPr lang="en-US" dirty="0" err="1" smtClean="0"/>
              <a:t>momenta</a:t>
            </a:r>
            <a:r>
              <a:rPr lang="en-US" dirty="0" smtClean="0"/>
              <a:t> </a:t>
            </a:r>
            <a:r>
              <a:rPr lang="en-US" i="1" dirty="0" smtClean="0"/>
              <a:t>D</a:t>
            </a:r>
            <a:r>
              <a:rPr lang="en-US" dirty="0" smtClean="0"/>
              <a:t>-dimensional</a:t>
            </a:r>
          </a:p>
          <a:p>
            <a:pPr lvl="1"/>
            <a:r>
              <a:rPr lang="en-US" dirty="0" smtClean="0"/>
              <a:t>External </a:t>
            </a:r>
            <a:r>
              <a:rPr lang="en-US" dirty="0" err="1" smtClean="0"/>
              <a:t>momenta</a:t>
            </a:r>
            <a:r>
              <a:rPr lang="en-US" dirty="0" smtClean="0"/>
              <a:t>, polarization vectors, and </a:t>
            </a:r>
            <a:r>
              <a:rPr lang="en-US" dirty="0" err="1" smtClean="0"/>
              <a:t>spinors</a:t>
            </a:r>
            <a:r>
              <a:rPr lang="en-US" dirty="0" smtClean="0"/>
              <a:t> are strictly four-dimensional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Basis is finite</a:t>
            </a:r>
          </a:p>
          <a:p>
            <a:pPr lvl="1"/>
            <a:r>
              <a:rPr lang="en-US" dirty="0" smtClean="0"/>
              <a:t>Abstract proof by </a:t>
            </a:r>
            <a:r>
              <a:rPr lang="en-US" dirty="0" smtClean="0">
                <a:solidFill>
                  <a:srgbClr val="C00000"/>
                </a:solidFill>
              </a:rPr>
              <a:t>A. Smirnov and </a:t>
            </a:r>
            <a:r>
              <a:rPr lang="en-US" dirty="0" err="1" smtClean="0">
                <a:solidFill>
                  <a:srgbClr val="C00000"/>
                </a:solidFill>
              </a:rPr>
              <a:t>Petuchov</a:t>
            </a:r>
            <a:r>
              <a:rPr lang="en-US" dirty="0" smtClean="0">
                <a:solidFill>
                  <a:srgbClr val="C00000"/>
                </a:solidFill>
              </a:rPr>
              <a:t> (2010</a:t>
            </a:r>
            <a:r>
              <a:rPr lang="en-US" dirty="0" smtClean="0">
                <a:solidFill>
                  <a:srgbClr val="C00000"/>
                </a:solidFill>
              </a:rPr>
              <a:t>)</a:t>
            </a:r>
          </a:p>
          <a:p>
            <a:r>
              <a:rPr lang="en-US" dirty="0" smtClean="0"/>
              <a:t>Use tensor reduction + IBP + </a:t>
            </a:r>
            <a:r>
              <a:rPr lang="en-US" dirty="0" err="1" smtClean="0"/>
              <a:t>Grobner</a:t>
            </a:r>
            <a:r>
              <a:rPr lang="en-US" dirty="0" smtClean="0"/>
              <a:t> bases + generating vectors + Gram </a:t>
            </a:r>
            <a:r>
              <a:rPr lang="en-US" dirty="0" err="1" smtClean="0"/>
              <a:t>dets</a:t>
            </a:r>
            <a:r>
              <a:rPr lang="en-US" dirty="0" smtClean="0"/>
              <a:t> to find them explicitly</a:t>
            </a:r>
            <a:endParaRPr lang="en-US" dirty="0" smtClean="0"/>
          </a:p>
          <a:p>
            <a:pPr marL="0" indent="0" algn="r">
              <a:buNone/>
            </a:pPr>
            <a:r>
              <a:rPr lang="en-US" sz="2000" dirty="0">
                <a:solidFill>
                  <a:srgbClr val="C00000"/>
                </a:solidFill>
              </a:rPr>
              <a:t>Brown &amp;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>
                <a:solidFill>
                  <a:srgbClr val="C00000"/>
                </a:solidFill>
              </a:rPr>
              <a:t>Feynman (1952); </a:t>
            </a:r>
            <a:r>
              <a:rPr lang="en-US" sz="2000" dirty="0" err="1">
                <a:solidFill>
                  <a:srgbClr val="C00000"/>
                </a:solidFill>
              </a:rPr>
              <a:t>Passarino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smtClean="0">
                <a:solidFill>
                  <a:srgbClr val="C00000"/>
                </a:solidFill>
              </a:rPr>
              <a:t>&amp; </a:t>
            </a:r>
            <a:r>
              <a:rPr lang="en-US" sz="2000" dirty="0" err="1" smtClean="0">
                <a:solidFill>
                  <a:srgbClr val="C00000"/>
                </a:solidFill>
              </a:rPr>
              <a:t>Veltman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>
                <a:solidFill>
                  <a:srgbClr val="C00000"/>
                </a:solidFill>
              </a:rPr>
              <a:t>(1979)</a:t>
            </a:r>
          </a:p>
          <a:p>
            <a:pPr marL="0" indent="0" algn="r">
              <a:buNone/>
            </a:pPr>
            <a:r>
              <a:rPr lang="en-US" sz="2000" dirty="0" err="1">
                <a:solidFill>
                  <a:srgbClr val="C00000"/>
                </a:solidFill>
              </a:rPr>
              <a:t>Tkachov</a:t>
            </a:r>
            <a:r>
              <a:rPr lang="en-US" sz="2000" dirty="0">
                <a:solidFill>
                  <a:srgbClr val="C00000"/>
                </a:solidFill>
              </a:rPr>
              <a:t> &amp;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Chetyrkin</a:t>
            </a:r>
            <a:r>
              <a:rPr lang="en-US" sz="2000" dirty="0">
                <a:solidFill>
                  <a:srgbClr val="C00000"/>
                </a:solidFill>
              </a:rPr>
              <a:t> (1981); </a:t>
            </a:r>
            <a:r>
              <a:rPr lang="en-US" sz="2000" dirty="0" err="1">
                <a:solidFill>
                  <a:srgbClr val="C00000"/>
                </a:solidFill>
              </a:rPr>
              <a:t>Laporta</a:t>
            </a:r>
            <a:r>
              <a:rPr lang="en-US" sz="2000" dirty="0">
                <a:solidFill>
                  <a:srgbClr val="C00000"/>
                </a:solidFill>
              </a:rPr>
              <a:t> (2001</a:t>
            </a:r>
            <a:r>
              <a:rPr lang="en-US" sz="2000" dirty="0" smtClean="0">
                <a:solidFill>
                  <a:srgbClr val="C00000"/>
                </a:solidFill>
              </a:rPr>
              <a:t>);</a:t>
            </a:r>
            <a:br>
              <a:rPr lang="en-US" sz="2000" dirty="0" smtClean="0">
                <a:solidFill>
                  <a:srgbClr val="C00000"/>
                </a:solidFill>
              </a:rPr>
            </a:b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Anastasiou</a:t>
            </a:r>
            <a:r>
              <a:rPr lang="en-US" sz="2000" dirty="0">
                <a:solidFill>
                  <a:srgbClr val="C00000"/>
                </a:solidFill>
              </a:rPr>
              <a:t> &amp;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Lazopoulos</a:t>
            </a:r>
            <a:r>
              <a:rPr lang="en-US" sz="2000" dirty="0">
                <a:solidFill>
                  <a:srgbClr val="C00000"/>
                </a:solidFill>
              </a:rPr>
              <a:t> (2004); A. Smirnov (2008)</a:t>
            </a:r>
          </a:p>
          <a:p>
            <a:pPr marL="0" indent="0" algn="r">
              <a:buNone/>
            </a:pPr>
            <a:r>
              <a:rPr lang="en-US" sz="2000" dirty="0" err="1" smtClean="0">
                <a:solidFill>
                  <a:srgbClr val="C00000"/>
                </a:solidFill>
              </a:rPr>
              <a:t>Buchberger</a:t>
            </a:r>
            <a:r>
              <a:rPr lang="en-US" sz="2000" dirty="0" smtClean="0">
                <a:solidFill>
                  <a:srgbClr val="C00000"/>
                </a:solidFill>
              </a:rPr>
              <a:t> (1965), …</a:t>
            </a:r>
            <a:endParaRPr lang="en-US" sz="2000" dirty="0" smtClean="0">
              <a:solidFill>
                <a:srgbClr val="C00000"/>
              </a:solidFill>
            </a:endParaRPr>
          </a:p>
          <a:p>
            <a:pPr lvl="1"/>
            <a:endParaRPr lang="en-US" dirty="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Planar Two-Loop Integrals</a:t>
            </a:r>
            <a:endParaRPr lang="en-US" sz="3600" dirty="0"/>
          </a:p>
        </p:txBody>
      </p:sp>
      <p:pic>
        <p:nvPicPr>
          <p:cNvPr id="4" name="Content Placeholder 3" descr="twoloop-general-P.png"/>
          <p:cNvPicPr>
            <a:picLocks noGrp="1" noChangeAspect="1"/>
          </p:cNvPicPr>
          <p:nvPr>
            <p:ph idx="1"/>
          </p:nvPr>
        </p:nvPicPr>
        <p:blipFill>
          <a:blip r:embed="rId9" cstate="print">
            <a:duotone>
              <a:prstClr val="black"/>
              <a:schemeClr val="accent2">
                <a:tint val="45000"/>
                <a:satMod val="400000"/>
              </a:schemeClr>
            </a:duotone>
            <a:lum bright="-40000"/>
          </a:blip>
          <a:stretch>
            <a:fillRect/>
          </a:stretch>
        </p:blipFill>
        <p:spPr>
          <a:xfrm>
            <a:off x="384343" y="2057400"/>
            <a:ext cx="2566299" cy="1921890"/>
          </a:xfrm>
        </p:spPr>
      </p:pic>
      <p:pic>
        <p:nvPicPr>
          <p:cNvPr id="5" name="Picture 4" descr="txp_fig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tretch>
            <a:fillRect/>
          </a:stretch>
        </p:blipFill>
        <p:spPr>
          <a:xfrm>
            <a:off x="1252484" y="4023360"/>
            <a:ext cx="824867" cy="348615"/>
          </a:xfrm>
          <a:prstGeom prst="rect">
            <a:avLst/>
          </a:prstGeom>
          <a:noFill/>
        </p:spPr>
      </p:pic>
      <p:pic>
        <p:nvPicPr>
          <p:cNvPr id="7" name="Picture 6" descr="txp_fig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tretch>
            <a:fillRect/>
          </a:stretch>
        </p:blipFill>
        <p:spPr>
          <a:xfrm>
            <a:off x="90830" y="2971800"/>
            <a:ext cx="348614" cy="220979"/>
          </a:xfrm>
          <a:prstGeom prst="rect">
            <a:avLst/>
          </a:prstGeom>
          <a:noFill/>
        </p:spPr>
      </p:pic>
      <p:pic>
        <p:nvPicPr>
          <p:cNvPr id="9" name="Picture 8" descr="txp_fig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tretch>
            <a:fillRect/>
          </a:stretch>
        </p:blipFill>
        <p:spPr>
          <a:xfrm>
            <a:off x="3058352" y="2971800"/>
            <a:ext cx="348613" cy="220979"/>
          </a:xfrm>
          <a:prstGeom prst="rect">
            <a:avLst/>
          </a:prstGeom>
          <a:noFill/>
        </p:spPr>
      </p:pic>
      <p:pic>
        <p:nvPicPr>
          <p:cNvPr id="10" name="Picture 9" descr="twoloop-general-Ps.png"/>
          <p:cNvPicPr>
            <a:picLocks noChangeAspect="1"/>
          </p:cNvPicPr>
          <p:nvPr/>
        </p:nvPicPr>
        <p:blipFill>
          <a:blip r:embed="rId13" cstate="print">
            <a:duotone>
              <a:prstClr val="black"/>
              <a:schemeClr val="accent2">
                <a:tint val="45000"/>
                <a:satMod val="400000"/>
              </a:schemeClr>
            </a:duotone>
            <a:lum bright="-40000"/>
          </a:blip>
          <a:stretch>
            <a:fillRect/>
          </a:stretch>
        </p:blipFill>
        <p:spPr>
          <a:xfrm>
            <a:off x="3581400" y="2057400"/>
            <a:ext cx="2566299" cy="1630866"/>
          </a:xfrm>
          <a:prstGeom prst="rect">
            <a:avLst/>
          </a:prstGeom>
        </p:spPr>
      </p:pic>
      <p:pic>
        <p:nvPicPr>
          <p:cNvPr id="12" name="Picture 11" descr="txp_fig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tretch>
            <a:fillRect/>
          </a:stretch>
        </p:blipFill>
        <p:spPr>
          <a:xfrm>
            <a:off x="4509134" y="4023360"/>
            <a:ext cx="824866" cy="380999"/>
          </a:xfrm>
          <a:prstGeom prst="rect">
            <a:avLst/>
          </a:prstGeom>
          <a:noFill/>
        </p:spPr>
      </p:pic>
      <p:pic>
        <p:nvPicPr>
          <p:cNvPr id="13" name="Picture 12" descr="twoloop-general-Pss.png"/>
          <p:cNvPicPr>
            <a:picLocks noChangeAspect="1"/>
          </p:cNvPicPr>
          <p:nvPr/>
        </p:nvPicPr>
        <p:blipFill>
          <a:blip r:embed="rId15" cstate="print">
            <a:duotone>
              <a:prstClr val="black"/>
              <a:schemeClr val="accent2">
                <a:tint val="45000"/>
                <a:satMod val="400000"/>
              </a:schemeClr>
            </a:duotone>
            <a:lum bright="-40000"/>
          </a:blip>
          <a:stretch>
            <a:fillRect/>
          </a:stretch>
        </p:blipFill>
        <p:spPr>
          <a:xfrm>
            <a:off x="6395081" y="2350008"/>
            <a:ext cx="2566299" cy="1337953"/>
          </a:xfrm>
          <a:prstGeom prst="rect">
            <a:avLst/>
          </a:prstGeom>
        </p:spPr>
      </p:pic>
      <p:pic>
        <p:nvPicPr>
          <p:cNvPr id="15" name="Picture 14" descr="txp_fig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tretch>
            <a:fillRect/>
          </a:stretch>
        </p:blipFill>
        <p:spPr>
          <a:xfrm>
            <a:off x="7264057" y="4023360"/>
            <a:ext cx="824866" cy="380999"/>
          </a:xfrm>
          <a:prstGeom prst="rect">
            <a:avLst/>
          </a:prstGeom>
          <a:noFill/>
        </p:spPr>
      </p:pic>
      <p:pic>
        <p:nvPicPr>
          <p:cNvPr id="16" name="Picture 15" descr="twoloop-product-A.png"/>
          <p:cNvPicPr>
            <a:picLocks noChangeAspect="1"/>
          </p:cNvPicPr>
          <p:nvPr/>
        </p:nvPicPr>
        <p:blipFill>
          <a:blip r:embed="rId17" cstate="print">
            <a:duotone>
              <a:prstClr val="black"/>
              <a:schemeClr val="accent2">
                <a:tint val="45000"/>
                <a:satMod val="400000"/>
              </a:schemeClr>
            </a:duotone>
            <a:lum bright="-40000"/>
          </a:blip>
          <a:stretch>
            <a:fillRect/>
          </a:stretch>
        </p:blipFill>
        <p:spPr>
          <a:xfrm>
            <a:off x="1524000" y="4937760"/>
            <a:ext cx="2740158" cy="1354960"/>
          </a:xfrm>
          <a:prstGeom prst="rect">
            <a:avLst/>
          </a:prstGeom>
        </p:spPr>
      </p:pic>
      <p:pic>
        <p:nvPicPr>
          <p:cNvPr id="17" name="Picture 16" descr="twoloop-product-As.png"/>
          <p:cNvPicPr>
            <a:picLocks noChangeAspect="1"/>
          </p:cNvPicPr>
          <p:nvPr/>
        </p:nvPicPr>
        <p:blipFill>
          <a:blip r:embed="rId18" cstate="print">
            <a:duotone>
              <a:prstClr val="black"/>
              <a:schemeClr val="accent2">
                <a:tint val="45000"/>
                <a:satMod val="400000"/>
              </a:schemeClr>
            </a:duotone>
            <a:lum bright="-40000"/>
          </a:blip>
          <a:stretch>
            <a:fillRect/>
          </a:stretch>
        </p:blipFill>
        <p:spPr>
          <a:xfrm>
            <a:off x="4956042" y="4937760"/>
            <a:ext cx="2740158" cy="1315275"/>
          </a:xfrm>
          <a:prstGeom prst="rect">
            <a:avLst/>
          </a:prstGeom>
        </p:spPr>
      </p:pic>
      <p:pic>
        <p:nvPicPr>
          <p:cNvPr id="20" name="Picture 19" descr="txp_fig.pn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tretch>
            <a:fillRect/>
          </a:stretch>
        </p:blipFill>
        <p:spPr>
          <a:xfrm>
            <a:off x="5922702" y="6345936"/>
            <a:ext cx="792482" cy="381000"/>
          </a:xfrm>
          <a:prstGeom prst="rect">
            <a:avLst/>
          </a:prstGeom>
          <a:noFill/>
        </p:spPr>
      </p:pic>
      <p:pic>
        <p:nvPicPr>
          <p:cNvPr id="21" name="Picture 20" descr="txp_fig.pn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tretch>
            <a:fillRect/>
          </a:stretch>
        </p:blipFill>
        <p:spPr>
          <a:xfrm>
            <a:off x="2484071" y="6345936"/>
            <a:ext cx="792482" cy="348615"/>
          </a:xfrm>
          <a:prstGeom prst="rect">
            <a:avLst/>
          </a:prstGeom>
          <a:noFill/>
        </p:spPr>
      </p:pic>
      <p:sp>
        <p:nvSpPr>
          <p:cNvPr id="19" name="Content Placeholder 2"/>
          <p:cNvSpPr txBox="1">
            <a:spLocks/>
          </p:cNvSpPr>
          <p:nvPr/>
        </p:nvSpPr>
        <p:spPr>
          <a:xfrm>
            <a:off x="457200" y="1295400"/>
            <a:ext cx="8534400" cy="4830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alatino Linotype" pitchFamily="18" charset="0"/>
                <a:ea typeface="+mn-ea"/>
                <a:cs typeface="+mn-cs"/>
              </a:rPr>
              <a:t>Massless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alatino Linotype" pitchFamily="18" charset="0"/>
                <a:ea typeface="+mn-ea"/>
                <a:cs typeface="+mn-cs"/>
              </a:rPr>
              <a:t> internal lines;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alatino Linotype" pitchFamily="18" charset="0"/>
                <a:ea typeface="+mn-ea"/>
                <a:cs typeface="+mn-cs"/>
              </a:rPr>
              <a:t>massless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alatino Linotype" pitchFamily="18" charset="0"/>
                <a:ea typeface="+mn-ea"/>
                <a:cs typeface="+mn-cs"/>
              </a:rPr>
              <a:t> or massive external lines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alatino Linotype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686800" cy="4830763"/>
          </a:xfrm>
        </p:spPr>
        <p:txBody>
          <a:bodyPr/>
          <a:lstStyle/>
          <a:p>
            <a:r>
              <a:rPr lang="en-US" dirty="0" err="1" smtClean="0"/>
              <a:t>Massless</a:t>
            </a:r>
            <a:r>
              <a:rPr lang="en-US" dirty="0" smtClean="0"/>
              <a:t>, one-mass, diagonal two-mass, long-side two-mass double boxes        : two integrals</a:t>
            </a:r>
          </a:p>
          <a:p>
            <a:r>
              <a:rPr lang="en-US" dirty="0" smtClean="0"/>
              <a:t>Short-side two-mass, three-mass double </a:t>
            </a:r>
            <a:br>
              <a:rPr lang="en-US" dirty="0" smtClean="0"/>
            </a:br>
            <a:r>
              <a:rPr lang="en-US" dirty="0" smtClean="0"/>
              <a:t>boxes: three integrals</a:t>
            </a:r>
          </a:p>
          <a:p>
            <a:r>
              <a:rPr lang="en-US" dirty="0" smtClean="0"/>
              <a:t>Four-mass double box: four integrals </a:t>
            </a:r>
          </a:p>
          <a:p>
            <a:r>
              <a:rPr lang="en-US" dirty="0" err="1" smtClean="0"/>
              <a:t>Massless</a:t>
            </a:r>
            <a:r>
              <a:rPr lang="en-US" dirty="0" smtClean="0"/>
              <a:t> </a:t>
            </a:r>
            <a:r>
              <a:rPr lang="en-US" dirty="0" err="1" smtClean="0"/>
              <a:t>pentabox</a:t>
            </a:r>
            <a:r>
              <a:rPr lang="en-US" dirty="0" smtClean="0"/>
              <a:t> </a:t>
            </a:r>
            <a:r>
              <a:rPr lang="en-US" i="1" dirty="0" smtClean="0">
                <a:latin typeface="Palatino Linotype" pitchFamily="18" charset="0"/>
              </a:rPr>
              <a:t>        </a:t>
            </a:r>
            <a:r>
              <a:rPr lang="en-US" dirty="0" smtClean="0"/>
              <a:t>: three integrals</a:t>
            </a:r>
          </a:p>
          <a:p>
            <a:pPr>
              <a:buNone/>
            </a:pPr>
            <a:endParaRPr lang="en-US" dirty="0" smtClean="0">
              <a:sym typeface="Symbol"/>
            </a:endParaRPr>
          </a:p>
          <a:p>
            <a:pPr>
              <a:buNone/>
            </a:pPr>
            <a:endParaRPr lang="en-US" dirty="0" smtClean="0">
              <a:sym typeface="Symbol"/>
            </a:endParaRPr>
          </a:p>
          <a:p>
            <a:pPr>
              <a:buNone/>
            </a:pPr>
            <a:r>
              <a:rPr lang="en-US" dirty="0" smtClean="0">
                <a:sym typeface="Symbol"/>
              </a:rPr>
              <a:t>All integrals with </a:t>
            </a:r>
            <a:r>
              <a:rPr lang="en-US" sz="2200" i="1" dirty="0" smtClean="0">
                <a:latin typeface="Palatino Linotype" pitchFamily="18" charset="0"/>
                <a:sym typeface="Symbol"/>
              </a:rPr>
              <a:t>n</a:t>
            </a:r>
            <a:r>
              <a:rPr lang="en-US" sz="2200" baseline="-25000" dirty="0" smtClean="0">
                <a:latin typeface="Palatino Linotype" pitchFamily="18" charset="0"/>
                <a:sym typeface="Symbol"/>
              </a:rPr>
              <a:t>2</a:t>
            </a:r>
            <a:r>
              <a:rPr lang="en-US" dirty="0" smtClean="0">
                <a:sym typeface="Symbol"/>
              </a:rPr>
              <a:t> ≤ </a:t>
            </a:r>
            <a:r>
              <a:rPr lang="en-US" sz="2200" i="1" dirty="0" smtClean="0">
                <a:latin typeface="Palatino Linotype" pitchFamily="18" charset="0"/>
                <a:sym typeface="Symbol"/>
              </a:rPr>
              <a:t>n</a:t>
            </a:r>
            <a:r>
              <a:rPr lang="en-US" sz="2200" baseline="-25000" dirty="0" smtClean="0">
                <a:latin typeface="Palatino Linotype" pitchFamily="18" charset="0"/>
                <a:sym typeface="Symbol"/>
              </a:rPr>
              <a:t>1</a:t>
            </a:r>
            <a:r>
              <a:rPr lang="en-US" dirty="0" smtClean="0">
                <a:sym typeface="Symbol"/>
              </a:rPr>
              <a:t> ≤ 4, that is with up to 11 propagators</a:t>
            </a:r>
          </a:p>
          <a:p>
            <a:pPr>
              <a:buNone/>
            </a:pPr>
            <a:endParaRPr lang="en-US" dirty="0" smtClean="0">
              <a:sym typeface="Symbol"/>
            </a:endParaRPr>
          </a:p>
          <a:p>
            <a:pPr>
              <a:buNone/>
            </a:pPr>
            <a:r>
              <a:rPr lang="en-US" dirty="0" smtClean="0">
                <a:sym typeface="Symbol"/>
              </a:rPr>
              <a:t> This is the </a:t>
            </a:r>
            <a:r>
              <a:rPr lang="en-US" sz="2200" i="1" dirty="0" smtClean="0">
                <a:latin typeface="Palatino Linotype" pitchFamily="18" charset="0"/>
                <a:sym typeface="Symbol"/>
              </a:rPr>
              <a:t>D</a:t>
            </a:r>
            <a:r>
              <a:rPr lang="en-US" dirty="0" smtClean="0">
                <a:sym typeface="Symbol"/>
              </a:rPr>
              <a:t>-dimensional basis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Double Box.png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  <a:lum bright="-40000"/>
          </a:blip>
          <a:stretch>
            <a:fillRect/>
          </a:stretch>
        </p:blipFill>
        <p:spPr>
          <a:xfrm>
            <a:off x="6620402" y="1676400"/>
            <a:ext cx="1761598" cy="871656"/>
          </a:xfrm>
          <a:prstGeom prst="rect">
            <a:avLst/>
          </a:prstGeom>
        </p:spPr>
      </p:pic>
      <p:pic>
        <p:nvPicPr>
          <p:cNvPr id="5" name="Picture 4" descr="pentabox.png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2">
                <a:tint val="45000"/>
                <a:satMod val="400000"/>
              </a:schemeClr>
            </a:duotone>
            <a:lum bright="-40000"/>
          </a:blip>
          <a:stretch>
            <a:fillRect/>
          </a:stretch>
        </p:blipFill>
        <p:spPr>
          <a:xfrm>
            <a:off x="6362390" y="2819400"/>
            <a:ext cx="2324410" cy="1516078"/>
          </a:xfrm>
          <a:prstGeom prst="rect">
            <a:avLst/>
          </a:prstGeom>
        </p:spPr>
      </p:pic>
      <p:pic>
        <p:nvPicPr>
          <p:cNvPr id="6" name="Picture 5" descr="txp_fig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tretch>
            <a:fillRect/>
          </a:stretch>
        </p:blipFill>
        <p:spPr>
          <a:xfrm>
            <a:off x="2725944" y="1743547"/>
            <a:ext cx="506730" cy="381000"/>
          </a:xfrm>
          <a:prstGeom prst="rect">
            <a:avLst/>
          </a:prstGeom>
          <a:noFill/>
        </p:spPr>
      </p:pic>
      <p:pic>
        <p:nvPicPr>
          <p:cNvPr id="8" name="Picture 7" descr="txp_fig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tretch>
            <a:fillRect/>
          </a:stretch>
        </p:blipFill>
        <p:spPr>
          <a:xfrm>
            <a:off x="3530623" y="3447106"/>
            <a:ext cx="486461" cy="3657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6096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cs typeface="Times New Roman" pitchFamily="18" charset="0"/>
              </a:rPr>
              <a:t>Dropping terms of </a:t>
            </a:r>
            <a:r>
              <a:rPr lang="en-US" i="1" dirty="0">
                <a:latin typeface="French Script MT" pitchFamily="66" charset="0"/>
                <a:cs typeface="Times New Roman" pitchFamily="18" charset="0"/>
              </a:rPr>
              <a:t>O </a:t>
            </a:r>
            <a:r>
              <a:rPr lang="en-US" dirty="0">
                <a:cs typeface="Times New Roman" pitchFamily="18" charset="0"/>
              </a:rPr>
              <a:t>(</a:t>
            </a:r>
            <a:r>
              <a:rPr lang="el-GR" dirty="0">
                <a:latin typeface="Times New Roman" pitchFamily="18" charset="0"/>
                <a:cs typeface="Times New Roman" pitchFamily="18" charset="0"/>
              </a:rPr>
              <a:t>ε</a:t>
            </a:r>
            <a:r>
              <a:rPr lang="en-US" dirty="0" smtClean="0">
                <a:cs typeface="Times New Roman" pitchFamily="18" charset="0"/>
              </a:rPr>
              <a:t>):</a:t>
            </a:r>
            <a:endParaRPr lang="en-US" dirty="0">
              <a:cs typeface="Times New Roman" pitchFamily="18" charset="0"/>
            </a:endParaRPr>
          </a:p>
          <a:p>
            <a:r>
              <a:rPr lang="en-US" dirty="0" smtClean="0">
                <a:cs typeface="Times New Roman" pitchFamily="18" charset="0"/>
              </a:rPr>
              <a:t>Same double </a:t>
            </a:r>
            <a:r>
              <a:rPr lang="en-US" dirty="0" smtClean="0">
                <a:cs typeface="Times New Roman" pitchFamily="18" charset="0"/>
              </a:rPr>
              <a:t>boxes</a:t>
            </a:r>
          </a:p>
          <a:p>
            <a:endParaRPr lang="en-US" dirty="0" smtClean="0">
              <a:cs typeface="Times New Roman" pitchFamily="18" charset="0"/>
            </a:endParaRPr>
          </a:p>
          <a:p>
            <a:r>
              <a:rPr lang="en-US" dirty="0" smtClean="0">
                <a:cs typeface="Times New Roman" pitchFamily="18" charset="0"/>
              </a:rPr>
              <a:t>Only one </a:t>
            </a:r>
            <a:r>
              <a:rPr lang="en-US" dirty="0" err="1" smtClean="0">
                <a:cs typeface="Times New Roman" pitchFamily="18" charset="0"/>
              </a:rPr>
              <a:t>pentabox</a:t>
            </a:r>
            <a:r>
              <a:rPr lang="en-US" dirty="0" smtClean="0">
                <a:cs typeface="Times New Roman" pitchFamily="18" charset="0"/>
              </a:rPr>
              <a:t/>
            </a:r>
            <a:br>
              <a:rPr lang="en-US" dirty="0" smtClean="0">
                <a:cs typeface="Times New Roman" pitchFamily="18" charset="0"/>
              </a:rPr>
            </a:br>
            <a:r>
              <a:rPr lang="en-US" dirty="0" smtClean="0">
                <a:cs typeface="Times New Roman" pitchFamily="18" charset="0"/>
              </a:rPr>
              <a:t> (reduced from three)</a:t>
            </a:r>
          </a:p>
          <a:p>
            <a:endParaRPr lang="en-US" dirty="0" smtClean="0">
              <a:cs typeface="Times New Roman" pitchFamily="18" charset="0"/>
            </a:endParaRPr>
          </a:p>
          <a:p>
            <a:endParaRPr lang="en-US" dirty="0" smtClean="0">
              <a:cs typeface="Times New Roman" pitchFamily="18" charset="0"/>
            </a:endParaRPr>
          </a:p>
          <a:p>
            <a:r>
              <a:rPr lang="en-US" dirty="0" smtClean="0"/>
              <a:t>Eliminate </a:t>
            </a:r>
            <a:r>
              <a:rPr lang="en-US" dirty="0" smtClean="0"/>
              <a:t>all </a:t>
            </a:r>
            <a:r>
              <a:rPr lang="en-US" dirty="0" smtClean="0"/>
              <a:t>integrals</a:t>
            </a:r>
            <a:br>
              <a:rPr lang="en-US" dirty="0" smtClean="0"/>
            </a:br>
            <a:r>
              <a:rPr lang="en-US" dirty="0" smtClean="0"/>
              <a:t>beyond the </a:t>
            </a:r>
            <a:r>
              <a:rPr lang="en-US" dirty="0" err="1" smtClean="0"/>
              <a:t>pentabox</a:t>
            </a:r>
            <a:r>
              <a:rPr lang="en-US" dirty="0" smtClean="0"/>
              <a:t>       </a:t>
            </a:r>
            <a:r>
              <a:rPr lang="en-US" dirty="0" smtClean="0"/>
              <a:t>,</a:t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dirty="0" smtClean="0"/>
              <a:t>that is all integrals </a:t>
            </a:r>
            <a:r>
              <a:rPr lang="en-US" dirty="0" smtClean="0"/>
              <a:t>with</a:t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dirty="0" smtClean="0"/>
              <a:t>more than eight propagators</a:t>
            </a:r>
          </a:p>
          <a:p>
            <a:pPr>
              <a:buNone/>
            </a:pPr>
            <a:endParaRPr lang="en-US" dirty="0" smtClean="0">
              <a:sym typeface="Symbol"/>
            </a:endParaRPr>
          </a:p>
          <a:p>
            <a:pPr>
              <a:buNone/>
            </a:pPr>
            <a:r>
              <a:rPr lang="en-US" dirty="0" smtClean="0">
                <a:sym typeface="Symbol"/>
              </a:rPr>
              <a:t> </a:t>
            </a:r>
            <a:r>
              <a:rPr lang="en-US" dirty="0" smtClean="0">
                <a:sym typeface="Symbol"/>
              </a:rPr>
              <a:t>Regulated four-dimensional </a:t>
            </a:r>
            <a:r>
              <a:rPr lang="en-US" dirty="0" smtClean="0">
                <a:sym typeface="Symbol"/>
              </a:rPr>
              <a:t>basis</a:t>
            </a:r>
            <a:endParaRPr lang="en-US" dirty="0"/>
          </a:p>
        </p:txBody>
      </p:sp>
      <p:pic>
        <p:nvPicPr>
          <p:cNvPr id="4" name="Picture 3" descr="Double Box.png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2">
                <a:tint val="45000"/>
                <a:satMod val="400000"/>
              </a:schemeClr>
            </a:duotone>
            <a:lum bright="-50000"/>
          </a:blip>
          <a:stretch>
            <a:fillRect/>
          </a:stretch>
        </p:blipFill>
        <p:spPr>
          <a:xfrm>
            <a:off x="4953000" y="261768"/>
            <a:ext cx="1761598" cy="871656"/>
          </a:xfrm>
          <a:prstGeom prst="rect">
            <a:avLst/>
          </a:prstGeom>
        </p:spPr>
      </p:pic>
      <p:pic>
        <p:nvPicPr>
          <p:cNvPr id="5" name="Picture 4" descr="pentabox.png"/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chemeClr val="accent2">
                <a:tint val="45000"/>
                <a:satMod val="400000"/>
              </a:schemeClr>
            </a:duotone>
            <a:lum bright="-50000"/>
          </a:blip>
          <a:stretch>
            <a:fillRect/>
          </a:stretch>
        </p:blipFill>
        <p:spPr>
          <a:xfrm>
            <a:off x="4648200" y="1150922"/>
            <a:ext cx="2324410" cy="1516078"/>
          </a:xfrm>
          <a:prstGeom prst="rect">
            <a:avLst/>
          </a:prstGeom>
        </p:spPr>
      </p:pic>
      <p:pic>
        <p:nvPicPr>
          <p:cNvPr id="6" name="Picture 5" descr="doublepentagon.png"/>
          <p:cNvPicPr>
            <a:picLocks noChangeAspect="1"/>
          </p:cNvPicPr>
          <p:nvPr/>
        </p:nvPicPr>
        <p:blipFill>
          <a:blip r:embed="rId7" cstate="print">
            <a:duotone>
              <a:prstClr val="black"/>
              <a:schemeClr val="accent2">
                <a:tint val="45000"/>
                <a:satMod val="400000"/>
              </a:schemeClr>
            </a:duotone>
            <a:lum bright="-50000"/>
          </a:blip>
          <a:stretch>
            <a:fillRect/>
          </a:stretch>
        </p:blipFill>
        <p:spPr>
          <a:xfrm>
            <a:off x="4495800" y="2710887"/>
            <a:ext cx="2809957" cy="1937313"/>
          </a:xfrm>
          <a:prstGeom prst="rect">
            <a:avLst/>
          </a:prstGeom>
        </p:spPr>
      </p:pic>
      <p:pic>
        <p:nvPicPr>
          <p:cNvPr id="10" name="Picture 9" descr="txp_fig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tretch>
            <a:fillRect/>
          </a:stretch>
        </p:blipFill>
        <p:spPr>
          <a:xfrm>
            <a:off x="3572409" y="849826"/>
            <a:ext cx="466191" cy="350520"/>
          </a:xfrm>
          <a:prstGeom prst="rect">
            <a:avLst/>
          </a:prstGeom>
          <a:noFill/>
        </p:spPr>
      </p:pic>
      <p:pic>
        <p:nvPicPr>
          <p:cNvPr id="12" name="Picture 11" descr="txp_fig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tretch>
            <a:fillRect/>
          </a:stretch>
        </p:blipFill>
        <p:spPr>
          <a:xfrm>
            <a:off x="3515063" y="1723382"/>
            <a:ext cx="466191" cy="350520"/>
          </a:xfrm>
          <a:prstGeom prst="rect">
            <a:avLst/>
          </a:prstGeom>
          <a:noFill/>
        </p:spPr>
      </p:pic>
      <p:pic>
        <p:nvPicPr>
          <p:cNvPr id="11" name="Picture 10" descr="txp_fig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tretch>
            <a:fillRect/>
          </a:stretch>
        </p:blipFill>
        <p:spPr>
          <a:xfrm>
            <a:off x="3762517" y="3772292"/>
            <a:ext cx="466191" cy="3505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56142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6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err="1">
                <a:latin typeface="Palatino Linotype" pitchFamily="18" charset="0"/>
              </a:rPr>
              <a:t>Unitarity</a:t>
            </a:r>
            <a:r>
              <a:rPr lang="en-US" sz="3600" dirty="0">
                <a:latin typeface="Palatino Linotype" pitchFamily="18" charset="0"/>
              </a:rPr>
              <a:t>-Based Calculations</a:t>
            </a:r>
          </a:p>
        </p:txBody>
      </p:sp>
      <p:sp>
        <p:nvSpPr>
          <p:cNvPr id="367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22378"/>
            <a:ext cx="8686800" cy="5486400"/>
          </a:xfrm>
        </p:spPr>
        <p:txBody>
          <a:bodyPr>
            <a:normAutofit/>
          </a:bodyPr>
          <a:lstStyle/>
          <a:p>
            <a:pPr lvl="1" algn="r"/>
            <a:endParaRPr lang="en-US" sz="1600" dirty="0">
              <a:solidFill>
                <a:srgbClr val="FF9933"/>
              </a:solidFill>
            </a:endParaRPr>
          </a:p>
          <a:p>
            <a:pPr lvl="1" algn="r">
              <a:buFontTx/>
              <a:buNone/>
            </a:pPr>
            <a:r>
              <a:rPr lang="en-US" sz="1600" dirty="0">
                <a:solidFill>
                  <a:srgbClr val="C00000"/>
                </a:solidFill>
              </a:rPr>
              <a:t>Bern, Dixon, Dunbar, &amp; DAK,</a:t>
            </a:r>
            <a:br>
              <a:rPr lang="en-US" sz="1600" dirty="0">
                <a:solidFill>
                  <a:srgbClr val="C00000"/>
                </a:solidFill>
              </a:rPr>
            </a:br>
            <a:r>
              <a:rPr lang="en-US" sz="1600" dirty="0">
                <a:solidFill>
                  <a:srgbClr val="C00000"/>
                </a:solidFill>
              </a:rPr>
              <a:t>ph/9403226, ph/9409265</a:t>
            </a:r>
            <a:endParaRPr lang="en-US" dirty="0">
              <a:solidFill>
                <a:srgbClr val="C00000"/>
              </a:solidFill>
            </a:endParaRPr>
          </a:p>
          <a:p>
            <a:endParaRPr lang="en-US" dirty="0"/>
          </a:p>
          <a:p>
            <a:endParaRPr lang="en-US" dirty="0"/>
          </a:p>
          <a:p>
            <a:endParaRPr lang="en-US" dirty="0" smtClean="0">
              <a:sym typeface="Symbol" pitchFamily="18" charset="2"/>
            </a:endParaRPr>
          </a:p>
          <a:p>
            <a:endParaRPr lang="en-US" dirty="0" smtClean="0">
              <a:sym typeface="Symbol" pitchFamily="18" charset="2"/>
            </a:endParaRPr>
          </a:p>
          <a:p>
            <a:endParaRPr lang="en-US" dirty="0" smtClean="0">
              <a:sym typeface="Symbol" pitchFamily="18" charset="2"/>
            </a:endParaRPr>
          </a:p>
          <a:p>
            <a:endParaRPr lang="en-US" dirty="0" smtClean="0">
              <a:sym typeface="Symbol" pitchFamily="18" charset="2"/>
            </a:endParaRPr>
          </a:p>
          <a:p>
            <a:pPr>
              <a:buNone/>
            </a:pPr>
            <a:r>
              <a:rPr lang="en-US" dirty="0" smtClean="0">
                <a:sym typeface="Symbol" pitchFamily="18" charset="2"/>
              </a:rPr>
              <a:t>Replace two propagators by on-shell delta functions</a:t>
            </a:r>
          </a:p>
          <a:p>
            <a:pPr>
              <a:buNone/>
            </a:pPr>
            <a:endParaRPr lang="en-US" dirty="0" smtClean="0">
              <a:sym typeface="Symbol" pitchFamily="18" charset="2"/>
            </a:endParaRPr>
          </a:p>
          <a:p>
            <a:pPr>
              <a:buNone/>
            </a:pPr>
            <a:endParaRPr lang="en-US" dirty="0" smtClean="0">
              <a:sym typeface="Symbol" pitchFamily="18" charset="2"/>
            </a:endParaRPr>
          </a:p>
          <a:p>
            <a:pPr>
              <a:buNone/>
            </a:pPr>
            <a:r>
              <a:rPr lang="en-US" dirty="0" smtClean="0">
                <a:sym typeface="Symbol"/>
              </a:rPr>
              <a:t> </a:t>
            </a:r>
            <a:r>
              <a:rPr lang="en-US" dirty="0" smtClean="0">
                <a:sym typeface="Symbol" pitchFamily="18" charset="2"/>
              </a:rPr>
              <a:t>Sum of integrals with coefficients; separate them by algebra </a:t>
            </a:r>
          </a:p>
          <a:p>
            <a:pPr>
              <a:buNone/>
            </a:pPr>
            <a:endParaRPr lang="en-US" dirty="0" smtClean="0">
              <a:sym typeface="Symbol" pitchFamily="18" charset="2"/>
            </a:endParaRPr>
          </a:p>
          <a:p>
            <a:pPr>
              <a:buNone/>
            </a:pPr>
            <a:endParaRPr lang="en-US" dirty="0">
              <a:sym typeface="Symbol" pitchFamily="18" charset="2"/>
            </a:endParaRPr>
          </a:p>
        </p:txBody>
      </p:sp>
      <p:pic>
        <p:nvPicPr>
          <p:cNvPr id="367620" name="Picture 4" descr="unitarity-01"/>
          <p:cNvPicPr>
            <a:picLocks noChangeAspect="1" noChangeArrowheads="1"/>
          </p:cNvPicPr>
          <p:nvPr/>
        </p:nvPicPr>
        <p:blipFill>
          <a:blip r:embed="rId4" cstate="print">
            <a:lum bright="-60000"/>
          </a:blip>
          <a:srcRect/>
          <a:stretch>
            <a:fillRect/>
          </a:stretch>
        </p:blipFill>
        <p:spPr bwMode="auto">
          <a:xfrm>
            <a:off x="1447801" y="1143001"/>
            <a:ext cx="3027521" cy="2495074"/>
          </a:xfrm>
          <a:prstGeom prst="rect">
            <a:avLst/>
          </a:prstGeom>
          <a:noFill/>
        </p:spPr>
      </p:pic>
      <p:pic>
        <p:nvPicPr>
          <p:cNvPr id="367621" name="Picture 5" descr="unitarity-01"/>
          <p:cNvPicPr>
            <a:picLocks noChangeAspect="1" noChangeArrowheads="1"/>
          </p:cNvPicPr>
          <p:nvPr/>
        </p:nvPicPr>
        <p:blipFill>
          <a:blip r:embed="rId5" cstate="print">
            <a:lum bright="-100000"/>
          </a:blip>
          <a:srcRect/>
          <a:stretch>
            <a:fillRect/>
          </a:stretch>
        </p:blipFill>
        <p:spPr bwMode="auto">
          <a:xfrm>
            <a:off x="685800" y="3733800"/>
            <a:ext cx="6067425" cy="781050"/>
          </a:xfrm>
          <a:prstGeom prst="rect">
            <a:avLst/>
          </a:prstGeom>
          <a:noFill/>
        </p:spPr>
      </p:pic>
      <p:pic>
        <p:nvPicPr>
          <p:cNvPr id="6" name="Picture 5" descr="txp_fig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50000"/>
          </a:blip>
          <a:stretch>
            <a:fillRect/>
          </a:stretch>
        </p:blipFill>
        <p:spPr>
          <a:xfrm>
            <a:off x="1219201" y="4995334"/>
            <a:ext cx="5448311" cy="10326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SEAMSFONTS" val="True"/>
  <p:tag name="USEBOLDAMS" val="False"/>
  <p:tag name="TEX2PS" val="latex $(base).tex; dvips -D $(res) -E -o $(base).ps $(base).dvi"/>
  <p:tag name="EXTERNALEDITCOMMAND" val="notepad %"/>
  <p:tag name="GHOSTSCRIPTCOMMAND" val="gswin32c"/>
  <p:tag name="DEFAULTBITMAP" val="pngmono"/>
  <p:tag name="DEFAULTBLEND" val="False"/>
  <p:tag name="DEFAULTTRANSPARENT" val="True"/>
  <p:tag name="DEFAULTWORKAROUNDTRANSPARENCYBUG" val="False"/>
  <p:tag name="DEFAULTRESOLUTION" val="1200"/>
  <p:tag name="DEFAULTMAGNIFICATION" val="2"/>
  <p:tag name="DEFAULTFONTSIZE" val="10"/>
  <p:tag name="DEFAULTWIDTH" val="427"/>
  <p:tag name="DEFAULTHEIGHT" val="357"/>
  <p:tag name="FIRSTKOSOWER@WPGROONFUVWZY5H8" val="4445"/>
  <p:tag name="DEFAULTDISPLAYSOURCE" val="\documentclass{article}\pagestyle{empty}&#10;\begin{document}&#10;&#10;\end{document}&#10;"/>
  <p:tag name="EMBEDFONTS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usepackage[usenames,dvips]{color}\begin{document}&#10;\def\Gram#1#2{G\biggl({#1\atop#2}\biggr)}&#10;&#10;$P^{**}_{2,2}$&#10;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427"/>
  <p:tag name="BOXHEIGHT" val="357"/>
  <p:tag name="BOXFONT" val="10"/>
  <p:tag name="BOXWRAP" val="False"/>
  <p:tag name="WORKAROUNDTRANSPARENCYBUG" val="False"/>
  <p:tag name="ALLOWFONTSUBSTITUTION" val="False"/>
  <p:tag name="BITMAPFORMAT" val="png256"/>
  <p:tag name="ORIGWIDTH" val="15.96"/>
  <p:tag name="PICTUREFILESIZE" val="228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usepackage[usenames,dvips]{color}\begin{document}&#10;\def\Gram#1#2{G\biggl({#1\atop#2}\biggr)}&#10;&#10;$P^{**}_{3,2}$&#10;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427"/>
  <p:tag name="BOXHEIGHT" val="357"/>
  <p:tag name="BOXFONT" val="10"/>
  <p:tag name="BOXWRAP" val="False"/>
  <p:tag name="WORKAROUNDTRANSPARENCYBUG" val="False"/>
  <p:tag name="ALLOWFONTSUBSTITUTION" val="False"/>
  <p:tag name="BITMAPFORMAT" val="png256"/>
  <p:tag name="ORIGWIDTH" val="15.96"/>
  <p:tag name="PICTUREFILESIZE" val="238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usepackage[usenames,dvips]{color}\begin{document}&#10;\def\Gram#1#2{G\biggl({#1\atop#2}\biggr)}&#10;&#10;$P^{**}_{2,2}$&#10;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427"/>
  <p:tag name="BOXHEIGHT" val="357"/>
  <p:tag name="BOXFONT" val="10"/>
  <p:tag name="BOXWRAP" val="False"/>
  <p:tag name="WORKAROUNDTRANSPARENCYBUG" val="False"/>
  <p:tag name="ALLOWFONTSUBSTITUTION" val="False"/>
  <p:tag name="BITMAPFORMAT" val="png256"/>
  <p:tag name="ORIGWIDTH" val="15.96"/>
  <p:tag name="PICTUREFILESIZE" val="228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usepackage[usenames,dvips]{color}\begin{document}&#10;\def\Gram#1#2{G\biggl({#1\atop#2}\biggr)}&#10;&#10;$P^{**}_{3,2}$&#10;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427"/>
  <p:tag name="BOXHEIGHT" val="357"/>
  <p:tag name="BOXFONT" val="10"/>
  <p:tag name="BOXWRAP" val="False"/>
  <p:tag name="WORKAROUNDTRANSPARENCYBUG" val="False"/>
  <p:tag name="ALLOWFONTSUBSTITUTION" val="False"/>
  <p:tag name="BITMAPFORMAT" val="png256"/>
  <p:tag name="ORIGWIDTH" val="15.96"/>
  <p:tag name="PICTUREFILESIZE" val="238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usepackage[usenames,dvips]{color}\begin{document}&#10;\def\Gram#1#2{G\biggl({#1\atop#2}\biggr)}&#10;&#10;$P^{**}_{3,2}$&#10;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427"/>
  <p:tag name="BOXHEIGHT" val="357"/>
  <p:tag name="BOXFONT" val="10"/>
  <p:tag name="BOXWRAP" val="False"/>
  <p:tag name="WORKAROUNDTRANSPARENCYBUG" val="False"/>
  <p:tag name="ALLOWFONTSUBSTITUTION" val="False"/>
  <p:tag name="BITMAPFORMAT" val="png256"/>
  <p:tag name="ORIGWIDTH" val="15.96"/>
  <p:tag name="PICTUREFILESIZE" val="238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begin{document}&#10;\begin{eqnarray*}&#10;\frac{1}{\ell^2-m^2+i\delta} &amp;\longrightarrow&amp; -2\pi i\delta^{(+)}(\ell^2-m^2)\\&#10;&amp;&amp;=-2\pi i \delta(\ell^2-m^2) \Theta(\ell^0)&#10;\end{eqnarray*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441"/>
  <p:tag name="BOXHEIGHT" val="273"/>
  <p:tag name="BOXFONT" val="10"/>
  <p:tag name="BOXWRAP" val="False"/>
  <p:tag name="WORKAROUNDTRANSPARENCYBUG" val="False"/>
  <p:tag name="ALLOWFONTSUBSTITUTION" val="False"/>
  <p:tag name="BITMAPFORMAT" val="pngmono"/>
  <p:tag name="ORIGWIDTH" val="195.0004"/>
  <p:tag name="PICTUREFILESIZE" val="1303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begin{document}&#10;&#10;\begin{eqnarray}&#10;\int {d^4\ell\over (2\pi)^4}\;&#10;{\delta^{(+)}\bigl(\ell^2\bigr)\delta^{(+)}\bigl((\ell-k_1)^2\bigr)&#10; \delta^{(+)}\bigl((\ell-K_{12})^2\bigr)&#10;\delta^{(+)}\bigl((\ell-K_{123})^2\bigr)}\nonumber&#10;\end{eqnarray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625"/>
  <p:tag name="BOXHEIGHT" val="409"/>
  <p:tag name="BOXFONT" val="10"/>
  <p:tag name="BOXWRAP" val="False"/>
  <p:tag name="WORKAROUNDTRANSPARENCYBUG" val="False"/>
  <p:tag name="ALLOWFONTSUBSTITUTION" val="False"/>
  <p:tag name="BITMAPFORMAT" val="png256"/>
  <p:tag name="ORIGWIDTH" val="288"/>
  <p:tag name="PICTUREFILESIZE" val="2125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begin{document}&#10;&#10;\begin{eqnarray}&#10;\int {d^4\ell\over (2\pi)^4}\;&#10;{1&#10;\over \ell^2 (\ell-k_1)^2 (\ell-K_{12})^2 (\ell-K_{123})^2}\nonumber&#10;\end{eqnarray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625"/>
  <p:tag name="BOXHEIGHT" val="409"/>
  <p:tag name="BOXFONT" val="10"/>
  <p:tag name="BOXWRAP" val="False"/>
  <p:tag name="WORKAROUNDTRANSPARENCYBUG" val="False"/>
  <p:tag name="ALLOWFONTSUBSTITUTION" val="False"/>
  <p:tag name="BITMAPFORMAT" val="png256"/>
  <p:tag name="ORIGWIDTH" val="183"/>
  <p:tag name="PICTUREFILESIZE" val="14567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begin{document}&#10;$$\ell^2 = 0\,,\quad&#10;-2\ell\cdot k_1+k_1^2 = 0\,,\quad&#10;-2\ell\cdot k_{2}+K_{12}^2-k_1^2 = 0\,,\quad&#10;2\ell\cdot k_4+k_4^2 = 0\,.&#10;$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441"/>
  <p:tag name="BOXHEIGHT" val="273"/>
  <p:tag name="BOXFONT" val="10"/>
  <p:tag name="BOXWRAP" val="False"/>
  <p:tag name="WORKAROUNDTRANSPARENCYBUG" val="False"/>
  <p:tag name="ALLOWFONTSUBSTITUTION" val="False"/>
  <p:tag name="BITMAPFORMAT" val="pngmono"/>
  <p:tag name="ORIGWIDTH" val="322.9806"/>
  <p:tag name="PICTUREFILESIZE" val="1102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begin{document}&#10;$$\ell^2 = 0\,,\quad&#10;(\ell-k_1)^2 = 0\,,\quad&#10;(\ell-K_{12})^2 = 0\,,\quad&#10;(\ell+k_4)^2 = 0\,.&#10;$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441"/>
  <p:tag name="BOXHEIGHT" val="273"/>
  <p:tag name="BOXFONT" val="10"/>
  <p:tag name="BOXWRAP" val="False"/>
  <p:tag name="WORKAROUNDTRANSPARENCYBUG" val="False"/>
  <p:tag name="ALLOWFONTSUBSTITUTION" val="False"/>
  <p:tag name="BITMAPFORMAT" val="pngmono"/>
  <p:tag name="ORIGWIDTH" val="255.9606"/>
  <p:tag name="PICTUREFILESIZE" val="858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&#10;\usepackage[usenames]{color}\pagestyle{empty}&#10;\begin{document}&#10;&#10;$$&#10;{\rm Ampl} = \sum_{j\in{\rm Basis}} c_j\, {\rm Int}_j + {\rm Rational}&#10;$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664"/>
  <p:tag name="BOXHEIGHT" val="532"/>
  <p:tag name="BOXFONT" val="10"/>
  <p:tag name="BOXWRAP" val="False"/>
  <p:tag name="WORKAROUNDTRANSPARENCYBUG" val="False"/>
  <p:tag name="ALLOWFONTSUBSTITUTION" val="False"/>
  <p:tag name="BITMAPFORMAT" val="png256"/>
  <p:tag name="ORIGWIDTH" val="143"/>
  <p:tag name="PICTUREFILESIZE" val="1179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def\spa#1.#2{\left\langle#1\,#2\right\rangle}&#10;\def\spb#1.#2{\left[#1\,#2\right]}&#10;\def\spash#1.#2{\left\langle\smash{#1}\,\smash{#2}\vphantom{1}\right\rangle}&#10;\def\spbsh#1.#2{\left[\smash{#1}\,\smash{#2}\vphantom{1}\right]}&#10;\def\sand#1.#2.#3{%&#10;\left\langle\smash{#1}{\vphantom1}^{-}\right|{#2}%&#10;\left|\smash{#3}{\vphantom1}^{-}\right\rangle}&#10;\def\sandpm#1.#2.#3{%&#10;\left\langle\smash{#1}{\vphantom1}^{+}\right|{#2}%&#10;\left|\smash{#3}{\vphantom1}^{-}\right\rangle}&#10;\def\sandpp#1.#2.#3{%&#10;\left\langle\smash{#1}{\vphantom1}^{+}\right|{#2}%&#10;\left|\smash{#3}{\vphantom1}^{+}\right\rangle}&#10;\def\sandb#1.#2.#3{%&#10;\left\langle\smash{#1}{\vphantom1}^{\pm}\right|{#2}%&#10;\left|\smash{#3}{\vphantom1}^{\pm}\right\rangle}&#10;\def\spar#1..#2{\langle\!\langle#1\cdots#2\rangle\!\rangle}&#10;&#10;\newbox\charbox&#10;\newbox\slabox&#10;\def\s#1{{      % Feynman slash&#10;        \setbox\charbox=\hbox{$#1$}&#10;        \setbox\slabox=\hbox{$/$}&#10;        \dimen\charbox=\ht\slabox&#10;        \advance\dimen\charbox by -\dp\slabox&#10;        \advance\dimen\charbox by -\ht\charbox&#10;        \advance\dimen\charbox by \dp\charbox&#10;        \divide\dimen\charbox by 2&#10;        \raise-\dimen\charbox\hbox to \wd\charbox{\hss/\hss}&#10;        \llap{$#1$}&#10;}}&#10;\newbox\SlashedBox&#10;\def\slashed#1{\setbox\SlashedBox=\hbox{#1}&#10;\hbox to 0pt{\hbox to 1\wd\SlashedBox{\hfil/\hfil}\hss}#1}&#10;\def\hboxtosizeof#1#2{\setbox\SlashedBox=\hbox{#1}&#10;\hbox to 1\wd\SlashedBox{#2}}&#10;\def\littleFraction#1#2{\hbox{$#1\over#2$}}&#10;% The following is necessary so that we can get a partial slash&#10;% inside a math display... sigh.&#10;\def\mathslashed#1{\setbox\SlashedBox=\hbox{$#1$}&#10;\hbox to 0pt{\hbox to 1\wd\SlashedBox{\hfil/\hfil}\hss}#1}\def\ket#1{|#1^-\rangle}&#10;\def\Ksl{\slashed{K}}&#10;\def\Phat{\kern 2pt{\widehat {\kern -2pt P}}\kern 2pt}&#10;&#10;\begin{document}&#10;$$ \ell^\mu = \frac{\xi}2 \sand1.{\mu}.4&#10;$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441"/>
  <p:tag name="BOXHEIGHT" val="273"/>
  <p:tag name="BOXFONT" val="10"/>
  <p:tag name="BOXWRAP" val="False"/>
  <p:tag name="WORKAROUNDTRANSPARENCYBUG" val="False"/>
  <p:tag name="ALLOWFONTSUBSTITUTION" val="False"/>
  <p:tag name="BITMAPFORMAT" val="pngmono"/>
  <p:tag name="ORIGWIDTH" val="79.98016"/>
  <p:tag name="PICTUREFILESIZE" val="3839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def\spa#1.#2{\left\langle#1\,#2\right\rangle}&#10;\def\spb#1.#2{\left[#1\,#2\right]}&#10;\def\spash#1.#2{\left\langle\smash{#1}\,\smash{#2}\vphantom{1}\right\rangle}&#10;\def\spbsh#1.#2{\left[\smash{#1}\,\smash{#2}\vphantom{1}\right]}&#10;\def\sand#1.#2.#3{%&#10;\left\langle\smash{#1}{\vphantom1}^{-}\right|{#2}%&#10;\left|\smash{#3}{\vphantom1}^{-}\right\rangle}&#10;\def\sandpm#1.#2.#3{%&#10;\left\langle\smash{#1}{\vphantom1}^{+}\right|{#2}%&#10;\left|\smash{#3}{\vphantom1}^{-}\right\rangle}&#10;\def\sandpp#1.#2.#3{%&#10;\left\langle\smash{#1}{\vphantom1}^{+}\right|{#2}%&#10;\left|\smash{#3}{\vphantom1}^{+}\right\rangle}&#10;\def\sandb#1.#2.#3{%&#10;\left\langle\smash{#1}{\vphantom1}^{\pm}\right|{#2}%&#10;\left|\smash{#3}{\vphantom1}^{\pm}\right\rangle}&#10;\def\spar#1..#2{\langle\!\langle#1\cdots#2\rangle\!\rangle}&#10;&#10;\newbox\charbox&#10;\newbox\slabox&#10;\def\s#1{{      % Feynman slash&#10;        \setbox\charbox=\hbox{$#1$}&#10;        \setbox\slabox=\hbox{$/$}&#10;        \dimen\charbox=\ht\slabox&#10;        \advance\dimen\charbox by -\dp\slabox&#10;        \advance\dimen\charbox by -\ht\charbox&#10;        \advance\dimen\charbox by \dp\charbox&#10;        \divide\dimen\charbox by 2&#10;        \raise-\dimen\charbox\hbox to \wd\charbox{\hss/\hss}&#10;        \llap{$#1$}&#10;}}&#10;\newbox\SlashedBox&#10;\def\slashed#1{\setbox\SlashedBox=\hbox{#1}&#10;\hbox to 0pt{\hbox to 1\wd\SlashedBox{\hfil/\hfil}\hss}#1}&#10;\def\hboxtosizeof#1#2{\setbox\SlashedBox=\hbox{#1}&#10;\hbox to 1\wd\SlashedBox{#2}}&#10;\def\littleFraction#1#2{\hbox{$#1\over#2$}}&#10;% The following is necessary so that we can get a partial slash&#10;% inside a math display... sigh.&#10;\def\mathslashed#1{\setbox\SlashedBox=\hbox{$#1$}&#10;\hbox to 0pt{\hbox to 1\wd\SlashedBox{\hfil/\hfil}\hss}#1}\def\ket#1{|#1^-\rangle}&#10;\def\Ksl{\slashed{K}}&#10;\def\Phat{\kern 2pt{\widehat {\kern -2pt P}}\kern 2pt}&#10;&#10;\begin{document}&#10;$$ s_{12} = \frac{\xi}2 \sand1.2.4&#10; = \frac{\xi}2 \spa1.2\spb2.4&#10;$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441"/>
  <p:tag name="BOXHEIGHT" val="273"/>
  <p:tag name="BOXFONT" val="10"/>
  <p:tag name="BOXWRAP" val="False"/>
  <p:tag name="WORKAROUNDTRANSPARENCYBUG" val="False"/>
  <p:tag name="ALLOWFONTSUBSTITUTION" val="False"/>
  <p:tag name="BITMAPFORMAT" val="pngmono"/>
  <p:tag name="ORIGWIDTH" val="142.9803"/>
  <p:tag name="PICTUREFILESIZE" val="652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def\spa#1.#2{\left\langle#1\,#2\right\rangle}&#10;\def\spb#1.#2{\left[#1\,#2\right]}&#10;\def\spash#1.#2{\left\langle\smash{#1}\,\smash{#2}\vphantom{1}\right\rangle}&#10;\def\spbsh#1.#2{\left[\smash{#1}\,\smash{#2}\vphantom{1}\right]}&#10;\def\sand#1.#2.#3{%&#10;\left\langle\smash{#1}{\vphantom1}^{-}\right|{#2}%&#10;\left|\smash{#3}{\vphantom1}^{-}\right\rangle}&#10;\def\sandpm#1.#2.#3{%&#10;\left\langle\smash{#1}{\vphantom1}^{+}\right|{#2}%&#10;\left|\smash{#3}{\vphantom1}^{-}\right\rangle}&#10;\def\sandpp#1.#2.#3{%&#10;\left\langle\smash{#1}{\vphantom1}^{+}\right|{#2}%&#10;\left|\smash{#3}{\vphantom1}^{+}\right\rangle}&#10;\def\sandb#1.#2.#3{%&#10;\left\langle\smash{#1}{\vphantom1}^{\pm}\right|{#2}%&#10;\left|\smash{#3}{\vphantom1}^{\pm}\right\rangle}&#10;\def\spar#1..#2{\langle\!\langle#1\cdots#2\rangle\!\rangle}&#10;&#10;\newbox\charbox&#10;\newbox\slabox&#10;\def\s#1{{      % Feynman slash&#10;        \setbox\charbox=\hbox{$#1$}&#10;        \setbox\slabox=\hbox{$/$}&#10;        \dimen\charbox=\ht\slabox&#10;        \advance\dimen\charbox by -\dp\slabox&#10;        \advance\dimen\charbox by -\ht\charbox&#10;        \advance\dimen\charbox by \dp\charbox&#10;        \divide\dimen\charbox by 2&#10;        \raise-\dimen\charbox\hbox to \wd\charbox{\hss/\hss}&#10;        \llap{$#1$}&#10;}}&#10;\newbox\SlashedBox&#10;\def\slashed#1{\setbox\SlashedBox=\hbox{#1}&#10;\hbox to 0pt{\hbox to 1\wd\SlashedBox{\hfil/\hfil}\hss}#1}&#10;\def\hboxtosizeof#1#2{\setbox\SlashedBox=\hbox{#1}&#10;\hbox to 1\wd\SlashedBox{#2}}&#10;\def\littleFraction#1#2{\hbox{$#1\over#2$}}&#10;% The following is necessary so that we can get a partial slash&#10;% inside a math display... sigh.&#10;\def\mathslashed#1{\setbox\SlashedBox=\hbox{$#1$}&#10;\hbox to 0pt{\hbox to 1\wd\SlashedBox{\hfil/\hfil}\hss}#1}\def\ket#1{|#1^-\rangle}&#10;\def\Ksl{\slashed{K}}&#10;\def\Phat{\kern 2pt{\widehat {\kern -2pt P}}\kern 2pt}&#10;&#10;\begin{document}&#10;$$ \ell^\mu = -\frac{\spb1.2}{2\spb2.4} \sand1.{\mu}.4&#10;$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441"/>
  <p:tag name="BOXHEIGHT" val="273"/>
  <p:tag name="BOXFONT" val="10"/>
  <p:tag name="BOXWRAP" val="False"/>
  <p:tag name="WORKAROUNDTRANSPARENCYBUG" val="False"/>
  <p:tag name="ALLOWFONTSUBSTITUTION" val="False"/>
  <p:tag name="BITMAPFORMAT" val="pngmono"/>
  <p:tag name="ORIGWIDTH" val="106.9802"/>
  <p:tag name="PICTUREFILESIZE" val="4912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def\spa#1.#2{\left\langle#1\,#2\right\rangle}&#10;\def\spb#1.#2{\left[#1\,#2\right]}&#10;\def\spash#1.#2{\left\langle\smash{#1}\,\smash{#2}\vphantom{1}\right\rangle}&#10;\def\spbsh#1.#2{\left[\smash{#1}\,\smash{#2}\vphantom{1}\right]}&#10;\def\sand#1.#2.#3{%&#10;\left\langle\smash{#1}{\vphantom1}^{-}\right|{#2}%&#10;\left|\smash{#3}{\vphantom1}^{-}\right\rangle}&#10;\def\sandpm#1.#2.#3{%&#10;\left\langle\smash{#1}{\vphantom1}^{+}\right|{#2}%&#10;\left|\smash{#3}{\vphantom1}^{-}\right\rangle}&#10;\def\sandpp#1.#2.#3{%&#10;\left\langle\smash{#1}{\vphantom1}^{+}\right|{#2}%&#10;\left|\smash{#3}{\vphantom1}^{+}\right\rangle}&#10;\def\sandb#1.#2.#3{%&#10;\left\langle\smash{#1}{\vphantom1}^{\pm}\right|{#2}%&#10;\left|\smash{#3}{\vphantom1}^{\pm}\right\rangle}&#10;\def\spar#1..#2{\langle\!\langle#1\cdots#2\rangle\!\rangle}&#10;&#10;\newbox\charbox&#10;\newbox\slabox&#10;\def\s#1{{      % Feynman slash&#10;        \setbox\charbox=\hbox{$#1$}&#10;        \setbox\slabox=\hbox{$/$}&#10;        \dimen\charbox=\ht\slabox&#10;        \advance\dimen\charbox by -\dp\slabox&#10;        \advance\dimen\charbox by -\ht\charbox&#10;        \advance\dimen\charbox by \dp\charbox&#10;        \divide\dimen\charbox by 2&#10;        \raise-\dimen\charbox\hbox to \wd\charbox{\hss/\hss}&#10;        \llap{$#1$}&#10;}}&#10;\newbox\SlashedBox&#10;\def\slashed#1{\setbox\SlashedBox=\hbox{#1}&#10;\hbox to 0pt{\hbox to 1\wd\SlashedBox{\hfil/\hfil}\hss}#1}&#10;\def\hboxtosizeof#1#2{\setbox\SlashedBox=\hbox{#1}&#10;\hbox to 1\wd\SlashedBox{#2}}&#10;\def\littleFraction#1#2{\hbox{$#1\over#2$}}&#10;% The following is necessary so that we can get a partial slash&#10;% inside a math display... sigh.&#10;\def\mathslashed#1{\setbox\SlashedBox=\hbox{$#1$}&#10;\hbox to 0pt{\hbox to 1\wd\SlashedBox{\hfil/\hfil}\hss}#1}\def\ket#1{|#1^-\rangle}&#10;\def\Ksl{\slashed{K}}&#10;\def\Phat{\kern 2pt{\widehat {\kern -2pt P}}\kern 2pt}&#10;&#10;\begin{document}&#10;$$ \ell^\mu = \frac{\xi'}2 \sand4.{\mu}.1&#10;$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441"/>
  <p:tag name="BOXHEIGHT" val="273"/>
  <p:tag name="BOXFONT" val="10"/>
  <p:tag name="BOXWRAP" val="False"/>
  <p:tag name="WORKAROUNDTRANSPARENCYBUG" val="False"/>
  <p:tag name="ALLOWFONTSUBSTITUTION" val="False"/>
  <p:tag name="BITMAPFORMAT" val="pngmono"/>
  <p:tag name="ORIGWIDTH" val="82.98016"/>
  <p:tag name="PICTUREFILESIZE" val="3982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begin{document}&#10;(${\rm Poly_2}(z_0) = a$)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441"/>
  <p:tag name="BOXHEIGHT" val="273"/>
  <p:tag name="BOXFONT" val="10"/>
  <p:tag name="BOXWRAP" val="False"/>
  <p:tag name="WORKAROUNDTRANSPARENCYBUG" val="False"/>
  <p:tag name="ALLOWFONTSUBSTITUTION" val="False"/>
  <p:tag name="BITMAPFORMAT" val="pngmono"/>
  <p:tag name="ORIGWIDTH" val="66.00016"/>
  <p:tag name="PICTUREFILESIZE" val="3068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begin{document}&#10;&#10;$$&#10;\oint_{C(z_0)} \hskip -2mm dz\; \frac{{\rm Poly}_1(z)}{{\rm Poly}_2(z)-a}&#10;= \frac{{\rm Poly}_1(z_0)}{{\rm Poly}_2'(z_0)}&#10;$$&#10;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441"/>
  <p:tag name="BOXHEIGHT" val="273"/>
  <p:tag name="BOXFONT" val="10"/>
  <p:tag name="BOXWRAP" val="False"/>
  <p:tag name="WORKAROUNDTRANSPARENCYBUG" val="False"/>
  <p:tag name="ALLOWFONTSUBSTITUTION" val="False"/>
  <p:tag name="BITMAPFORMAT" val="pngmono"/>
  <p:tag name="ORIGWIDTH" val="147.9603"/>
  <p:tag name="PICTUREFILESIZE" val="12718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begin{document}&#10;$$\int dz\; {\rm Poly_1}(z)\delta({\rm Poly}_2(z)-a)&#10;\equiv \oint_{C(z_0)} \hskip -2mm dz\;&#10;\frac{{\rm Poly}_1(z)}{{\rm Poly}_2(z)-a}&#10;$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441"/>
  <p:tag name="BOXHEIGHT" val="273"/>
  <p:tag name="BOXFONT" val="10"/>
  <p:tag name="BOXWRAP" val="False"/>
  <p:tag name="WORKAROUNDTRANSPARENCYBUG" val="False"/>
  <p:tag name="ALLOWFONTSUBSTITUTION" val="False"/>
  <p:tag name="BITMAPFORMAT" val="pngmono"/>
  <p:tag name="ORIGWIDTH" val="232.9805"/>
  <p:tag name="PICTUREFILESIZE" val="15025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begin{document}&#10;&#10;$$&#10;0 = I_4[\varepsilon(\ell,k_1,k_2,k_4)]&#10;$$&#10;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427"/>
  <p:tag name="BOXHEIGHT" val="357"/>
  <p:tag name="BOXFONT" val="10"/>
  <p:tag name="BOXWRAP" val="False"/>
  <p:tag name="WORKAROUNDTRANSPARENCYBUG" val="False"/>
  <p:tag name="ALLOWFONTSUBSTITUTION" val="False"/>
  <p:tag name="BITMAPFORMAT" val="pngmono"/>
  <p:tag name="ORIGWIDTH" val="90.96016"/>
  <p:tag name="PICTUREFILESIZE" val="4066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begin{document}&#10;&#10;\def\Cont{{\cal C}}&#10;$$&#10;\Cont = a_1 \Cont_1 + a_2 \Cont_2&#10;$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427"/>
  <p:tag name="BOXHEIGHT" val="357"/>
  <p:tag name="BOXFONT" val="10"/>
  <p:tag name="BOXWRAP" val="False"/>
  <p:tag name="WORKAROUNDTRANSPARENCYBUG" val="False"/>
  <p:tag name="ALLOWFONTSUBSTITUTION" val="False"/>
  <p:tag name="BITMAPFORMAT" val="pngmono"/>
  <p:tag name="ORIGWIDTH" val="69.96016"/>
  <p:tag name="PICTUREFILESIZE" val="2518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begin{document}&#10;&#10;\def\Cont{{\cal C}}&#10;$$&#10;\int_{\Cont} d^4\ell\; \frac{\varepsilon(\ell,k_1,k_2,k_4)}&#10;                            {\ell^2 (\ell-k_1)^2 (\ell-K_{12})^2&#10;                             (\ell+k_4)^2}&#10;= (a_1 - a_2) {f(k_1,k_2,k_4)}&#10;$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427"/>
  <p:tag name="BOXHEIGHT" val="357"/>
  <p:tag name="BOXFONT" val="10"/>
  <p:tag name="BOXWRAP" val="False"/>
  <p:tag name="WORKAROUNDTRANSPARENCYBUG" val="False"/>
  <p:tag name="ALLOWFONTSUBSTITUTION" val="False"/>
  <p:tag name="BITMAPFORMAT" val="pngmono"/>
  <p:tag name="ORIGWIDTH" val="264.9605"/>
  <p:tag name="PICTUREFILESIZE" val="1777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usepackage[usenames,dvips]{color}\begin{document}&#10;&#10;$P_{n_1,n_2}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427"/>
  <p:tag name="BOXHEIGHT" val="357"/>
  <p:tag name="BOXFONT" val="10"/>
  <p:tag name="BOXWRAP" val="False"/>
  <p:tag name="WORKAROUNDTRANSPARENCYBUG" val="False"/>
  <p:tag name="ALLOWFONTSUBSTITUTION" val="False"/>
  <p:tag name="BITMAPFORMAT" val="png256"/>
  <p:tag name="ORIGWIDTH" val="25.98008"/>
  <p:tag name="PICTUREFILESIZE" val="244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&#10;\usepackage[usenames]{color}\pagestyle{empty}&#10;\begin{document}&#10;&#10;$$&#10;{\rm Ampl} = \sum_{j\in{\rm Basis}} c_j\, {\rm Int}_j + {\rm Rational}&#10;$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664"/>
  <p:tag name="BOXHEIGHT" val="532"/>
  <p:tag name="BOXFONT" val="10"/>
  <p:tag name="BOXWRAP" val="False"/>
  <p:tag name="WORKAROUNDTRANSPARENCYBUG" val="False"/>
  <p:tag name="ALLOWFONTSUBSTITUTION" val="False"/>
  <p:tag name="BITMAPFORMAT" val="png256"/>
  <p:tag name="ORIGWIDTH" val="143"/>
  <p:tag name="PICTUREFILESIZE" val="1179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begin{document}&#10;\begin{eqnarray*}&#10;\mbox{\rm LHS} &amp;=&amp; a\times\mbox{\rm Jacobian}\times\sum_{\mbox{\tiny\rm poles}}&#10;\sum_{{\mbox{\tiny\rm species}\atop\mbox{\tiny\rm helicities}}}&#10;A_A^{\rm tree}&#10;A_B^{\rm tree}&#10;A_C^{\rm tree}&#10;A_D^{\rm tree}\\&#10;\mbox{\rm RHS} &amp;=&amp; \mbox{coefficient} \times a\times\mbox{\rm Jacobian}&#10;\times 2&#10;\end{eqnarray*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441"/>
  <p:tag name="BOXHEIGHT" val="273"/>
  <p:tag name="BOXFONT" val="10"/>
  <p:tag name="BOXWRAP" val="False"/>
  <p:tag name="WORKAROUNDTRANSPARENCYBUG" val="False"/>
  <p:tag name="ALLOWFONTSUBSTITUTION" val="False"/>
  <p:tag name="BITMAPFORMAT" val="pngmono"/>
  <p:tag name="ORIGWIDTH" val="247.9805"/>
  <p:tag name="PICTUREFILESIZE" val="18966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begin{document}&#10;$$ \mbox{\rm Box\ coefficient} =&#10;\frac12&#10;\sum_{\mbox{\tiny\rm poles}}&#10;\sum_{{\mbox{\tiny\rm species}\atop\mbox{\tiny\rm helicities}}}&#10;\prod_J A^{\rm tree}_J&#10;$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441"/>
  <p:tag name="BOXHEIGHT" val="273"/>
  <p:tag name="BOXFONT" val="10"/>
  <p:tag name="BOXWRAP" val="False"/>
  <p:tag name="WORKAROUNDTRANSPARENCYBUG" val="False"/>
  <p:tag name="ALLOWFONTSUBSTITUTION" val="False"/>
  <p:tag name="BITMAPFORMAT" val="pngmono"/>
  <p:tag name="ORIGWIDTH" val="168.9603"/>
  <p:tag name="PICTUREFILESIZE" val="913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def\spa#1.#2{\left\langle#1\,#2\right\rangle}&#10;\def\spb#1.#2{\left[#1\,#2\right]}&#10;\def\spash#1.#2{\left\langle\smash{#1}\,\smash{#2}\vphantom{1}\right\rangle}&#10;\def\spbsh#1.#2{\left[\smash{#1}\,\smash{#2}\vphantom{1}\right]}&#10;\def\sand#1.#2.#3{%&#10;\left\langle\smash{#1}{\vphantom1}^{-}\right|{#2}%&#10;\left|\smash{#3}{\vphantom1}^{-}\right\rangle}&#10;\def\sandpm#1.#2.#3{%&#10;\left\langle\smash{#1}{\vphantom1}^{+}\right|{#2}%&#10;\left|\smash{#3}{\vphantom1}^{-}\right\rangle}&#10;\def\sandpp#1.#2.#3{%&#10;\left\langle\smash{#1}{\vphantom1}^{+}\right|{#2}%&#10;\left|\smash{#3}{\vphantom1}^{+}\right\rangle}&#10;\def\sandb#1.#2.#3{%&#10;\left\langle\smash{#1}{\vphantom1}^{\pm}\right|{#2}%&#10;\left|\smash{#3}{\vphantom1}^{\pm}\right\rangle}&#10;\def\spar#1..#2{\langle\!\langle#1\cdots#2\rangle\!\rangle}&#10;%&#10;\def\ketp#1{%&#10;\left|\smash{#1^{+}}{\vphantom{1^{+}}}\right\rangle}&#10;\def\ketm#1{%&#10;\left|\smash{#1^{-}}{\vphantom{1^{-}}}\right\rangle}&#10;&#10;\newbox\charbox&#10;\newbox\slabox&#10;\def\s#1{{      % Feynman slash&#10;        \setbox\charbox=\hbox{$#1$}&#10;        \setbox\slabox=\hbox{$/$}&#10;        \dimen\charbox=\ht\slabox&#10;        \advance\dimen\charbox by -\dp\slabox&#10;        \advance\dimen\charbox by -\ht\charbox&#10;        \advance\dimen\charbox by \dp\charbox&#10;        \divide\dimen\charbox by 2&#10;        \raise-\dimen\charbox\hbox to \wd\charbox{\hss/\hss}&#10;        \llap{$#1$}&#10;}}&#10;\newbox\SlashedBox&#10;\def\slashed#1{\setbox\SlashedBox=\hbox{#1}&#10;\hbox to 0pt{\hbox to 1\wd\SlashedBox{\hfil/\hfil}\hss}#1}&#10;\def\hboxtosizeof#1#2{\setbox\SlashedBox=\hbox{#1}&#10;\hbox to 1\wd\SlashedBox{#2}}&#10;\def\littleFraction#1#2{\hbox{$#1\over#2$}}&#10;% The following is necessary so that we can get a partial slash&#10;% inside a math display... sigh.&#10;\def\mathslashed#1{\setbox\SlashedBox=\hbox{$#1$}&#10;\hbox to 0pt{\hbox to 1\wd\SlashedBox{\hfil/\hfil}\hss}#1}\def\ket#1{|#1^-\rangle}&#10;\def\Ksl{\slashed{K}}&#10;\def\Phat{\kern 2pt{\widehat {\kern -2pt P}}\kern 2pt}&#10;&#10;\begin{document}&#10;\begin{eqnarray*}&#10;\ell_1^\mu &amp;=&amp; k_1^\mu + \frac{s_{12} z}{2\spa1.4\spb4.2}&#10;\sand1.{\sigma^\mu}.2\,,\\&#10;\ell_2^\mu &amp;=&amp; \frac{\spa3.4}{2\spa3.1}\sand1.{\sigma^\mu}.4&#10;\end{eqnarray*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441"/>
  <p:tag name="BOXHEIGHT" val="273"/>
  <p:tag name="BOXFONT" val="10"/>
  <p:tag name="BOXWRAP" val="False"/>
  <p:tag name="WORKAROUNDTRANSPARENCYBUG" val="False"/>
  <p:tag name="ALLOWFONTSUBSTITUTION" val="False"/>
  <p:tag name="BITMAPFORMAT" val="pngmono"/>
  <p:tag name="ORIGWIDTH" val="168.9603"/>
  <p:tag name="PICTUREFILESIZE" val="1481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begin{document}&#10;${\cal S}_2$&#10;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441"/>
  <p:tag name="BOXHEIGHT" val="273"/>
  <p:tag name="BOXFONT" val="10"/>
  <p:tag name="BOXWRAP" val="False"/>
  <p:tag name="WORKAROUNDTRANSPARENCYBUG" val="False"/>
  <p:tag name="ALLOWFONTSUBSTITUTION" val="False"/>
  <p:tag name="BITMAPFORMAT" val="pngmono"/>
  <p:tag name="ORIGWIDTH" val="10.98"/>
  <p:tag name="PICTUREFILESIZE" val="784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&#10;$$&#10;{\cal S}_2:\qquad \frac1{16 s_{12}^3\,z (z+\chi)}&#10;\qquad (\chi \equiv t/s)&#10;$$&#10;&#10;\end{document}&#10;"/>
  <p:tag name="FILENAME" val="txp_fig"/>
  <p:tag name="FORMAT" val="pngmono"/>
  <p:tag name="RES" val="1200"/>
  <p:tag name="BLEND" val="0"/>
  <p:tag name="TRANSPARENT" val="1"/>
  <p:tag name="TBUG" val="0"/>
  <p:tag name="ALLOWFS" val="0"/>
  <p:tag name="ORIGWIDTH" val="162"/>
  <p:tag name="PICTUREFILESIZE" val="7488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def\spa#1.#2{\left\langle#1\,#2\right\rangle}&#10;\def\spb#1.#2{\left[#1\,#2\right]}&#10;\def\spash#1.#2{\left\langle\smash{#1}\,\smash{#2}\vphantom{1}\right\rangle}&#10;\def\spbsh#1.#2{\left[\smash{#1}\,\smash{#2}\vphantom{1}\right]}&#10;\def\sand#1.#2.#3{%&#10;\left\langle\smash{#1}{\vphantom1}^{-}\right|{#2}%&#10;\left|\smash{#3}{\vphantom1}^{-}\right\rangle}&#10;\def\sandpm#1.#2.#3{%&#10;\left\langle\smash{#1}{\vphantom1}^{+}\right|{#2}%&#10;\left|\smash{#3}{\vphantom1}^{-}\right\rangle}&#10;\def\sandpp#1.#2.#3{%&#10;\left\langle\smash{#1}{\vphantom1}^{+}\right|{#2}%&#10;\left|\smash{#3}{\vphantom1}^{+}\right\rangle}&#10;\def\sandb#1.#2.#3{%&#10;\left\langle\smash{#1}{\vphantom1}^{\pm}\right|{#2}%&#10;\left|\smash{#3}{\vphantom1}^{\pm}\right\rangle}&#10;\def\spar#1..#2{\langle\!\langle#1\cdots#2\rangle\!\rangle}&#10;%&#10;\def\ketp#1{%&#10;\left|\smash{#1^{+}}{\vphantom{1^{+}}}\right\rangle}&#10;\def\ketm#1{%&#10;\left|\smash{#1^{-}}{\vphantom{1^{-}}}\right\rangle}&#10;&#10;\newbox\charbox&#10;\newbox\slabox&#10;\def\s#1{{      % Feynman slash&#10;        \setbox\charbox=\hbox{$#1$}&#10;        \setbox\slabox=\hbox{$/$}&#10;        \dimen\charbox=\ht\slabox&#10;        \advance\dimen\charbox by -\dp\slabox&#10;        \advance\dimen\charbox by -\ht\charbox&#10;        \advance\dimen\charbox by \dp\charbox&#10;        \divide\dimen\charbox by 2&#10;        \raise-\dimen\charbox\hbox to \wd\charbox{\hss/\hss}&#10;        \llap{$#1$}&#10;}}&#10;\newbox\SlashedBox&#10;\def\slashed#1{\setbox\SlashedBox=\hbox{#1}&#10;\hbox to 0pt{\hbox to 1\wd\SlashedBox{\hfil/\hfil}\hss}#1}&#10;\def\hboxtosizeof#1#2{\setbox\SlashedBox=\hbox{#1}&#10;\hbox to 1\wd\SlashedBox{#2}}&#10;\def\littleFraction#1#2{\hbox{$#1\over#2$}}&#10;% The following is necessary so that we can get a partial slash&#10;% inside a math display... sigh.&#10;\def\mathslashed#1{\setbox\SlashedBox=\hbox{$#1$}&#10;\hbox to 0pt{\hbox to 1\wd\SlashedBox{\hfil/\hfil}\hss}#1}\def\ket#1{|#1^-\rangle}&#10;\def\Ksl{\slashed{K}}&#10;\def\Phat{\kern 2pt{\widehat {\kern -2pt P}}\kern 2pt}&#10;&#10;\begin{document}&#10;\begin{eqnarray*}&#10;\ell_1^\mu &amp;=&amp; k_1^\mu &#10;+ \frac{s_{12} \alpha_3}{2\spa1.4\spb4.2}\sand1.{\sigma^\mu}.2&#10;+ \frac{s_{12} \alpha_4}{2\spa2.4\spb4.1}\sand2.{\sigma^\mu}.1\,,\\&#10;\ell_2^\mu &amp;=&amp; k_4^\mu&#10;+ \frac{s_{12} \beta_3}{2\spa3.1\spb1.4}\sand3.{\sigma^\mu}.4&#10;+ \frac{s_{12} \beta_4}{2\spa4.1\spb1.3}\sand4.{\sigma^\mu}.3&#10;\end{eqnarray*}&#10;\end{document}&#10;"/>
  <p:tag name="FILENAME" val="txp_fig"/>
  <p:tag name="FORMAT" val="pngmono"/>
  <p:tag name="RES" val="1200"/>
  <p:tag name="BLEND" val="0"/>
  <p:tag name="TRANSPARENT" val="1"/>
  <p:tag name="TBUG" val="0"/>
  <p:tag name="ALLOWFS" val="0"/>
  <p:tag name="ORIGWIDTH" val="285"/>
  <p:tag name="PICTUREFILESIZE" val="27747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&#10;$$&#10;\Longrightarrow \left\{\begin{array}{l} z = 0\\ z = -\chi\end{array}\right.&#10;$$&#10;&#10;\end{document}&#10;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63"/>
  <p:tag name="PICTUREFILESIZE" val="8025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&#10;$$&#10;\Longrightarrow \left\{\begin{array}{l} z = 0\\ z = -\chi\end{array}\right.&#10;$$&#10;&#10;\end{document}&#10;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63"/>
  <p:tag name="PICTUREFILESIZE" val="8025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&#10;$$&#10;\Longrightarrow \left\{\begin{array}{l} z = 0\\ z = -\chi\\&#10;z = -\chi-1\end{array}\right.&#10;$$&#10;&#10;\end{document}&#10;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82"/>
  <p:tag name="PICTUREFILESIZE" val="1145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usepackage[usenames,dvips]{color}\begin{document}&#10;$n_1$&#10;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427"/>
  <p:tag name="BOXHEIGHT" val="357"/>
  <p:tag name="BOXFONT" val="10"/>
  <p:tag name="BOXWRAP" val="False"/>
  <p:tag name="WORKAROUNDTRANSPARENCYBUG" val="False"/>
  <p:tag name="ALLOWFONTSUBSTITUTION" val="False"/>
  <p:tag name="BITMAPFORMAT" val="png256"/>
  <p:tag name="ORIGWIDTH" val="10.98"/>
  <p:tag name="PICTUREFILESIZE" val="1510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\def\spa#1.#2{\left\langle#1\,#2\right\rangle}&#10;\def\spb#1.#2{\left[#1\,#2\right]}&#10;\def\spash#1.#2{\spa{\smash{#1}}.{\smash{#2}}}&#10;\def\spbsh#1.#2{\spb{\smash{#1}}.{\smash{#2}}}&#10;\def\sand#1.#2.#3{%&#10;\left\langle\smash{#1^{-}}{\vphantom1}\right|{#2}%&#10;\left|\smash{#3^{-}}{\vphantom1}\right\rangle}&#10;&#10;\begin{eqnarray*}&#10;\ell_1^\mu &amp;=&amp; \alpha_1 k_1^\mu + \alpha_2 k_2^\mu + \frac{s_{12}&#10;\alpha_3}{2\spa1.4\spb4.2} \sand1.{\sigma^\mu}.2&#10;+ \frac{s_{12} \alpha_4}{2\spa2.4 \spb4.1}\sand2.{\sigma^\mu}.1&#10;\,\\&#10;\ell_2^\mu &amp;=&amp; \beta_1 k_3^\mu + \beta_2 k_4^\mu + \frac{s_{12}&#10;\beta_3}{2\spa3.1\spb1.4} \sand3.{\sigma^\mu}.4&#10; + \frac{s_{12} \beta_4}{2\spa4.1\spb1.3}&#10;\sand4.{\sigma^\mu}.3&#10;\end{eqnarray*}&#10;&#10;\end{document}&#10;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317"/>
  <p:tag name="PICTUREFILESIZE" val="4759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&#10;$$&#10;\alpha_1 = 1,\quad&#10;\alpha_2 = 0,\quad&#10;\beta_1 = 0,\quad&#10;\beta_2 = 1&#10;$$&#10;&#10;\end{document}&#10;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58"/>
  <p:tag name="PICTUREFILESIZE" val="8207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&#10;$$&#10;{\cal S}_{1,2}: \alpha_4 = 0 = \beta_4&#10;$$&#10;&#10;\end{document}&#10;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78"/>
  <p:tag name="PICTUREFILESIZE" val="7196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&#10;$$&#10;{\cal S}_1: \alpha_3 = -\chi, \quad \beta_3 = z&#10;$$&#10;&#10;\end{document}&#10;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01"/>
  <p:tag name="PICTUREFILESIZE" val="7999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&#10;$$&#10;{\cal S}_2: \alpha_3 = z, \quad \beta_3 = -\chi&#10;$$&#10;&#10;\end{document}&#10;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01"/>
  <p:tag name="PICTUREFILESIZE" val="8279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&#10;$$&#10;T_{1,1}: \alpha_3 = -\chi, \quad \beta_3 = 0&#10;$$&#10;&#10;\end{document}&#10;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07"/>
  <p:tag name="PICTUREFILESIZE" val="7849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&#10;$$&#10;T_{1,2}: \alpha_3 = -\chi, \quad \beta_3 = -\chi&#10;$$&#10;&#10;\end{document}&#10;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15"/>
  <p:tag name="PICTUREFILESIZE" val="8202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&#10;$$&#10;T_{2,1}: \alpha_3 = 0, \quad \beta_3 = -\chi&#10;$$&#10;&#10;\end{document}&#10;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07"/>
  <p:tag name="PICTUREFILESIZE" val="8206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&#10;$$&#10;T_{2,2}: \alpha_3 = -\chi, \quad \beta_3 = -\chi&#10;$$&#10;&#10;\end{document}&#10;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15"/>
  <p:tag name="PICTUREFILESIZE" val="8326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&#10;\begin{eqnarray*}&#10;T_{1,2} &amp;\Leftrightarrow&amp; T_{2,2}\\&#10;T_{3,2} &amp;\Leftrightarrow&amp; T_{4,2}\\&#10;T_{5,1} &amp;\Leftrightarrow&amp; T_{2,1}\\&#10;T_{5,2} &amp;\Leftrightarrow&amp; T_{3,1}\\&#10;T_{6,1} &amp;\Leftrightarrow&amp; T_{4,1}\\&#10;T_{6,2} &amp;\Leftrightarrow&amp; T_{1,1}&#10;\end{eqnarray*}&#10;&#10;\end{document}&#10;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63"/>
  <p:tag name="PICTUREFILESIZE" val="2439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usepackage[usenames,dvips]{color}\begin{document}&#10;$n_2$&#10;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427"/>
  <p:tag name="BOXHEIGHT" val="357"/>
  <p:tag name="BOXFONT" val="10"/>
  <p:tag name="BOXWRAP" val="False"/>
  <p:tag name="WORKAROUNDTRANSPARENCYBUG" val="False"/>
  <p:tag name="ALLOWFONTSUBSTITUTION" val="False"/>
  <p:tag name="BITMAPFORMAT" val="png256"/>
  <p:tag name="ORIGWIDTH" val="10.98"/>
  <p:tag name="PICTUREFILESIZE" val="160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&#10;\usepackage[usenames]{color}\pagestyle{empty}&#10;\begin{document}&#10;&#10;$$&#10;{\rm Ampl} = c_1 I_4[1] + c_2 I_4[\ell_1\cdot k_4] + \cdots&#10;$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664"/>
  <p:tag name="BOXHEIGHT" val="532"/>
  <p:tag name="BOXFONT" val="10"/>
  <p:tag name="BOXWRAP" val="False"/>
  <p:tag name="WORKAROUNDTRANSPARENCYBUG" val="False"/>
  <p:tag name="ALLOWFONTSUBSTITUTION" val="False"/>
  <p:tag name="BITMAPFORMAT" val="png256"/>
  <p:tag name="ORIGWIDTH" val="150.0003"/>
  <p:tag name="PICTUREFILESIZE" val="8974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&#10;\usepackage[usenames]{color}\pagestyle{empty}&#10;\begin{document}&#10;&#10;$$&#10;\ell_1\cdot k_4&#10;$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664"/>
  <p:tag name="BOXHEIGHT" val="532"/>
  <p:tag name="BOXFONT" val="10"/>
  <p:tag name="BOXWRAP" val="False"/>
  <p:tag name="WORKAROUNDTRANSPARENCYBUG" val="False"/>
  <p:tag name="ALLOWFONTSUBSTITUTION" val="False"/>
  <p:tag name="BITMAPFORMAT" val="png256"/>
  <p:tag name="ORIGWIDTH" val="25.98008"/>
  <p:tag name="PICTUREFILESIZE" val="2448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begin{document}&#10;&#10;\begin{eqnarray*}&#10;c_1 &amp;=&amp;&#10;  \frac{i\chi}{8 w}  \oint_{P_1} \frac{dz}{z (z+\chi)}&#10;      \prod_{j=1}^6 A_j^\mathrm{tree}(z)\,,&#10;\\&#10;c_2 &amp;=&amp;&#10;  - \frac{i}{4 s_{12} w}  \oint_{P_2} \frac{dz}{z(z+\chi)}&#10;            \prod_{j=1}^6 A_j^\mathrm{tree}(z)&#10;\end{eqnarray*}&#10;&#10;&#10;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664"/>
  <p:tag name="BOXHEIGHT" val="532"/>
  <p:tag name="BOXFONT" val="10"/>
  <p:tag name="BOXWRAP" val="False"/>
  <p:tag name="WORKAROUNDTRANSPARENCYBUG" val="False"/>
  <p:tag name="ALLOWFONTSUBSTITUTION" val="False"/>
  <p:tag name="BITMAPFORMAT" val="pngmono"/>
  <p:tag name="ORIGWIDTH" val="180.0004"/>
  <p:tag name="PICTUREFILESIZE" val="21632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&#10;\begin{eqnarray*}&#10;P_1: \begin{array}{l}&#10; a_{1,1} \hspace{1mm}=\hspace{1mm} w\,,\\&#10; a_{2,1} \hspace{1mm}=\hspace{1mm} -w\,,\\&#10; a_{1,2} \hspace{1mm}=\hspace{1mm} 0\,,\\&#10; a_{1,3} \hspace{1mm}=\hspace{1mm} w\,,\\&#10; a_{2,3}\hspace{1mm}=\hspace{1mm} -w\,, \\&#10; a_{1,4} \hspace{1mm}=\hspace{1mm} 0\,, \\&#10; a_{3,5} \hspace{1mm}=\hspace{1mm} -w\,, \\&#10; a_{3,6} \hspace{1mm}=\hspace{1mm} -w\,.&#10;\end{array}&#10;\end{eqnarray*}&#10;&#10;\end{document}&#10;"/>
  <p:tag name="FILENAME" val="txp_fig"/>
  <p:tag name="FORMAT" val="pngmono"/>
  <p:tag name="RES" val="1200"/>
  <p:tag name="BLEND" val="0"/>
  <p:tag name="TRANSPARENT" val="1"/>
  <p:tag name="TBUG" val="0"/>
  <p:tag name="ALLOWFS" val="0"/>
  <p:tag name="ORIGWIDTH" val="78"/>
  <p:tag name="PICTUREFILESIZE" val="13669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&#10;\begin{eqnarray*}&#10;P_2: \begin{array}{l}&#10; a_{1,1} \hspace{1mm}=\hspace{1mm} w\,,\\&#10; a_{2,1} \hspace{1mm}=\hspace{1mm} -w\,,\\&#10; a_{1,2} \hspace{1mm}=\hspace{1mm} -2w\,,\\&#10; a_{1,3} \hspace{1mm}=\hspace{1mm} w\,,\\&#10; a_{2,3}\hspace{1mm}=\hspace{1mm} -w\,, \\&#10; a_{1,4} \hspace{1mm}=\hspace{1mm} -2w\,, \\&#10; a_{3,5} \hspace{1mm}=\hspace{1mm} -3w\,, \\&#10; a_{3,6} \hspace{1mm}=\hspace{1mm} -3w\,.&#10;\end{array}&#10;\end{eqnarray*}&#10;&#10;\end{document}&#10;"/>
  <p:tag name="FILENAME" val="txp_fig"/>
  <p:tag name="FORMAT" val="pngmono"/>
  <p:tag name="RES" val="1200"/>
  <p:tag name="BLEND" val="0"/>
  <p:tag name="TRANSPARENT" val="1"/>
  <p:tag name="TBUG" val="0"/>
  <p:tag name="ALLOWFS" val="0"/>
  <p:tag name="ORIGWIDTH" val="84"/>
  <p:tag name="PICTUREFILESIZE" val="15843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\def\Sol{{\cal S}}&#10;\def\Res{\mathop{\rm Res}}&#10;&#10;\begin{eqnarray*}&#10;c_1 &amp;=&amp; \frac{i}{8}&#10; \Res_{z=0} \frac1{z} \left.\prod_{j=1}^6 A_j^\mathrm{tree}(z)&#10;   \right|_{\Sol_1+\Sol_3}&#10;  +\frac{i}{8} \Res_{z=-\chi}&#10;    \frac1{z+\chi} \left.\prod_{j=1}^6 A_j^\mathrm{tree}(z)&#10;   \right|_{\Sol_1+\Sol_3}&#10;%\\ &amp;&amp;\hskip 5mm&#10;  -\frac{i\chi}{8(1+\chi)} \Res_{z=-\chi-1}&#10;    \left.\prod_{j=1}^6 A_j^\mathrm{tree}(z)&#10;   \right|_{\Sol_5+\Sol_6}\,,&#10;\\&#10;c_2 &amp;=&amp; \frac{i}{4 s_{12}\chi}&#10; \Res_{z=0} \frac1{z} \left.\prod_{j=1}^6 A_j^\mathrm{tree}(z)&#10;   \right|_{\Sol_1-2\Sol_2+\Sol_3-2\Sol_4}&#10;  +\frac{i}{4 s_{12}\chi} \Res_{z=-\chi}&#10;    \frac1{z+\chi} \left.\prod_{j=1}^6 A_j^\mathrm{tree}(z)&#10;   \right|_{\Sol_1+\Sol_3}&#10;%\\ &amp;&amp;\hskip 5mm&#10;  -\frac{3 i}{4 s_{12} (1+\chi)} \Res_{z=-\chi-1}&#10;    \left.\prod_{j=1}^6 A_j^\mathrm{tree}(z)&#10;   \right|_{\Sol_5+\Sol_6}\,.&#10;\end{eqnarray*}&#10;&#10;\end{document}&#10;"/>
  <p:tag name="FILENAME" val="txp_fig"/>
  <p:tag name="FORMAT" val="pngmono"/>
  <p:tag name="RES" val="1200"/>
  <p:tag name="BLEND" val="0"/>
  <p:tag name="TRANSPARENT" val="1"/>
  <p:tag name="TBUG" val="0"/>
  <p:tag name="ALLOWFS" val="0"/>
  <p:tag name="ORIGWIDTH" val="559"/>
  <p:tag name="PICTUREFILESIZE" val="59213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&#10;\usepackage[usenames]{color}\pagestyle{empty}&#10;\begin{document}&#10;&#10;$$&#10;\ell_1\cdot k_4&#10;$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664"/>
  <p:tag name="BOXHEIGHT" val="532"/>
  <p:tag name="BOXFONT" val="10"/>
  <p:tag name="BOXWRAP" val="False"/>
  <p:tag name="WORKAROUNDTRANSPARENCYBUG" val="False"/>
  <p:tag name="ALLOWFONTSUBSTITUTION" val="False"/>
  <p:tag name="BITMAPFORMAT" val="png256"/>
  <p:tag name="ORIGWIDTH" val="25.98008"/>
  <p:tag name="PICTUREFILESIZE" val="244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usepackage[usenames,dvips]{color}\begin{document}&#10;&#10;$P^*_{n_1,n_2}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427"/>
  <p:tag name="BOXHEIGHT" val="357"/>
  <p:tag name="BOXFONT" val="10"/>
  <p:tag name="BOXWRAP" val="False"/>
  <p:tag name="WORKAROUNDTRANSPARENCYBUG" val="False"/>
  <p:tag name="ALLOWFONTSUBSTITUTION" val="False"/>
  <p:tag name="BITMAPFORMAT" val="png256"/>
  <p:tag name="ORIGWIDTH" val="25.98008"/>
  <p:tag name="PICTUREFILESIZE" val="270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usepackage[usenames,dvips]{color}\begin{document}&#10;&#10;$P^{**}_{n_1,n_2}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427"/>
  <p:tag name="BOXHEIGHT" val="357"/>
  <p:tag name="BOXFONT" val="10"/>
  <p:tag name="BOXWRAP" val="False"/>
  <p:tag name="WORKAROUNDTRANSPARENCYBUG" val="False"/>
  <p:tag name="ALLOWFONTSUBSTITUTION" val="False"/>
  <p:tag name="BITMAPFORMAT" val="png256"/>
  <p:tag name="ORIGWIDTH" val="25.98008"/>
  <p:tag name="PICTUREFILESIZE" val="279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usepackage[usenames,dvips]{color}\begin{document}&#10;&#10;$I^*_{n_1,n_2}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427"/>
  <p:tag name="BOXHEIGHT" val="357"/>
  <p:tag name="BOXFONT" val="10"/>
  <p:tag name="BOXWRAP" val="False"/>
  <p:tag name="WORKAROUNDTRANSPARENCYBUG" val="False"/>
  <p:tag name="ALLOWFONTSUBSTITUTION" val="False"/>
  <p:tag name="BITMAPFORMAT" val="png256"/>
  <p:tag name="ORIGWIDTH" val="24.96008"/>
  <p:tag name="PICTUREFILESIZE" val="253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usepackage[usenames,dvips]{color}\begin{document}&#10;&#10;$I_{n_1,n_2}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427"/>
  <p:tag name="BOXHEIGHT" val="357"/>
  <p:tag name="BOXFONT" val="10"/>
  <p:tag name="BOXWRAP" val="False"/>
  <p:tag name="WORKAROUNDTRANSPARENCYBUG" val="False"/>
  <p:tag name="ALLOWFONTSUBSTITUTION" val="False"/>
  <p:tag name="BITMAPFORMAT" val="png256"/>
  <p:tag name="ORIGWIDTH" val="24.96008"/>
  <p:tag name="PICTUREFILESIZE" val="226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7258</TotalTime>
  <Words>901</Words>
  <Application>Microsoft Office PowerPoint</Application>
  <PresentationFormat>On-screen Show (4:3)</PresentationFormat>
  <Paragraphs>261</Paragraphs>
  <Slides>29</Slides>
  <Notes>4</Notes>
  <HiddenSlides>5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8" baseType="lpstr">
      <vt:lpstr>Arial</vt:lpstr>
      <vt:lpstr>Monotype Corsiva</vt:lpstr>
      <vt:lpstr>Symbol</vt:lpstr>
      <vt:lpstr>French Script MT</vt:lpstr>
      <vt:lpstr>Garamond</vt:lpstr>
      <vt:lpstr>Calibri</vt:lpstr>
      <vt:lpstr>Palatino Linotype</vt:lpstr>
      <vt:lpstr>Times New Roman</vt:lpstr>
      <vt:lpstr>Office Theme</vt:lpstr>
      <vt:lpstr>Maximal Unitarity  at Two Loops</vt:lpstr>
      <vt:lpstr>Amplitudes in Gauge Theories</vt:lpstr>
      <vt:lpstr>On-Shell Methods</vt:lpstr>
      <vt:lpstr>Knowledge of Integrals</vt:lpstr>
      <vt:lpstr>Higher Loops</vt:lpstr>
      <vt:lpstr>Planar Two-Loop Integrals</vt:lpstr>
      <vt:lpstr>Examples</vt:lpstr>
      <vt:lpstr>PowerPoint Presentation</vt:lpstr>
      <vt:lpstr>Unitarity-Based Calculations</vt:lpstr>
      <vt:lpstr>Maximal Generalized Unitarity</vt:lpstr>
      <vt:lpstr>Quadruple Cuts</vt:lpstr>
      <vt:lpstr>A Subtlety</vt:lpstr>
      <vt:lpstr>PowerPoint Presentation</vt:lpstr>
      <vt:lpstr>Two Problems</vt:lpstr>
      <vt:lpstr>PowerPoint Presentation</vt:lpstr>
      <vt:lpstr>Box Coefficient</vt:lpstr>
      <vt:lpstr>Massless Planar Double Box</vt:lpstr>
      <vt:lpstr>PowerPoint Presentation</vt:lpstr>
      <vt:lpstr>PowerPoint Presentation</vt:lpstr>
      <vt:lpstr>Solut</vt:lpstr>
      <vt:lpstr>How Many Solutions Do We Really Have?</vt:lpstr>
      <vt:lpstr>PowerPoint Presentation</vt:lpstr>
      <vt:lpstr>PowerPoint Presentation</vt:lpstr>
      <vt:lpstr>Picking Contours</vt:lpstr>
      <vt:lpstr>PowerPoint Presentation</vt:lpstr>
      <vt:lpstr>PowerPoint Presentation</vt:lpstr>
      <vt:lpstr>One-Mass &amp; Some Two-Mass Double Boxes</vt:lpstr>
      <vt:lpstr>Short-side Two-Mass Double Box</vt:lpstr>
      <vt:lpstr>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David A. Kosower</dc:creator>
  <cp:lastModifiedBy>David A. Kosower</cp:lastModifiedBy>
  <cp:revision>168</cp:revision>
  <dcterms:created xsi:type="dcterms:W3CDTF">2011-08-09T19:59:47Z</dcterms:created>
  <dcterms:modified xsi:type="dcterms:W3CDTF">2012-04-19T22:49:19Z</dcterms:modified>
</cp:coreProperties>
</file>