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2" r:id="rId6"/>
    <p:sldId id="264" r:id="rId7"/>
    <p:sldId id="269" r:id="rId8"/>
    <p:sldId id="272" r:id="rId9"/>
    <p:sldId id="266" r:id="rId10"/>
    <p:sldId id="267" r:id="rId11"/>
    <p:sldId id="270" r:id="rId12"/>
    <p:sldId id="271" r:id="rId13"/>
    <p:sldId id="268" r:id="rId14"/>
    <p:sldId id="273" r:id="rId15"/>
    <p:sldId id="265" r:id="rId1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92F-A12F-4A1B-809C-AF579AF70438}" type="datetimeFigureOut">
              <a:rPr lang="de-DE" smtClean="0"/>
              <a:t>07.02.2024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4123D-C8D6-4212-8CF7-187283C43F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41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4123D-C8D6-4212-8CF7-187283C43F8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94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435307"/>
            <a:ext cx="6432715" cy="625877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3467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0" y="5445224"/>
            <a:ext cx="6432715" cy="473195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33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2" y="5829267"/>
            <a:ext cx="6432715" cy="575733"/>
          </a:xfrm>
        </p:spPr>
        <p:txBody>
          <a:bodyPr>
            <a:normAutofit/>
          </a:bodyPr>
          <a:lstStyle>
            <a:lvl1pPr marL="0" indent="0">
              <a:buNone/>
              <a:defRPr sz="2133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5019" y="0"/>
            <a:ext cx="464292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0032" y="6539901"/>
            <a:ext cx="627910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277189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4677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3"/>
            <a:ext cx="8256488" cy="3167956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6624307" cy="767788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6144253" cy="3937000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9869" y="0"/>
            <a:ext cx="4642577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8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3743987" cy="767788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3743987" cy="393700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6668" y="0"/>
            <a:ext cx="7535729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1"/>
            <a:ext cx="1036676" cy="318100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9" name="UHH-Logo">
            <a:extLst>
              <a:ext uri="{FF2B5EF4-FFF2-40B4-BE49-F238E27FC236}">
                <a16:creationId xmlns:a16="http://schemas.microsoft.com/office/drawing/2014/main" id="{3BDE8800-7D43-0D06-238E-1FA0D202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</p:spPr>
      </p:pic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03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9819" y="0"/>
            <a:ext cx="46421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7008349" cy="3937000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33432" y="1509184"/>
            <a:ext cx="3826768" cy="2563821"/>
          </a:xfrm>
        </p:spPr>
        <p:txBody>
          <a:bodyPr lIns="0" anchor="t" anchorCtr="0">
            <a:normAutofit/>
          </a:bodyPr>
          <a:lstStyle>
            <a:lvl1pPr marL="380990" indent="-38099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9819" y="6153347"/>
            <a:ext cx="33330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8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3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89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13325"/>
            <a:ext cx="5280157" cy="3932859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43" y="1513325"/>
            <a:ext cx="5280157" cy="3932859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08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1511107"/>
            <a:ext cx="5280156" cy="815909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1" y="2506133"/>
            <a:ext cx="5280156" cy="294005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0045" y="1511107"/>
            <a:ext cx="5280156" cy="825500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045" y="2506133"/>
            <a:ext cx="5280156" cy="294005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7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4224867" cy="767788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509184"/>
            <a:ext cx="4224867" cy="393700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452671"/>
            <a:ext cx="6576483" cy="499351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698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4224867" cy="767788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057400"/>
            <a:ext cx="4224867" cy="338878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23925" y="452968"/>
            <a:ext cx="6336275" cy="4993217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17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594599"/>
            <a:ext cx="3839995" cy="508794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667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2" y="5445224"/>
            <a:ext cx="3839997" cy="473195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867" b="1" i="0">
                <a:solidFill>
                  <a:schemeClr val="accent2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3" y="5925608"/>
            <a:ext cx="3845244" cy="575733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+mn-lt"/>
              </a:defRPr>
            </a:lvl1pPr>
          </a:lstStyle>
          <a:p>
            <a:pPr lvl="0"/>
            <a:r>
              <a:rPr lang="de-DE"/>
              <a:t>Datum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6669" y="0"/>
            <a:ext cx="753533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22931" y="6539901"/>
            <a:ext cx="575011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2359533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3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7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7F392-FB14-4FCC-B8AD-646E1120D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0D8FFD-5D8B-4362-B337-DEF2102E4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F46F87-6166-4D14-AA6F-CD735FD5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D00E3C-FE06-449C-8E1C-8BD4A626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DE4009-B05C-49C0-BF70-8A9DE32D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48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293097"/>
            <a:ext cx="9217024" cy="1370460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32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563" y="5909458"/>
            <a:ext cx="7968885" cy="426173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3" y="5925278"/>
            <a:ext cx="1445409" cy="588605"/>
          </a:xfrm>
        </p:spPr>
        <p:txBody>
          <a:bodyPr>
            <a:normAutofit/>
          </a:bodyPr>
          <a:lstStyle>
            <a:lvl1pPr marL="0" indent="0">
              <a:buNone/>
              <a:defRPr sz="2133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03430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1509184"/>
            <a:ext cx="8256488" cy="3937001"/>
          </a:xfrm>
        </p:spPr>
        <p:txBody>
          <a:bodyPr lIns="0">
            <a:normAutofit/>
          </a:bodyPr>
          <a:lstStyle>
            <a:lvl1pPr marL="457189" indent="-575986">
              <a:lnSpc>
                <a:spcPct val="110000"/>
              </a:lnSpc>
              <a:spcBef>
                <a:spcPts val="2400"/>
              </a:spcBef>
              <a:buSzPct val="180000"/>
              <a:buFont typeface="+mj-lt"/>
              <a:buAutoNum type="arabicPlain"/>
              <a:defRPr sz="2667"/>
            </a:lvl1pPr>
            <a:lvl2pPr marL="106677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2pPr>
            <a:lvl3pPr marL="167635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3pPr>
            <a:lvl4pPr marL="228594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4pPr>
            <a:lvl5pPr marL="289552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7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1892830"/>
            <a:ext cx="10752765" cy="3264927"/>
          </a:xfrm>
        </p:spPr>
        <p:txBody>
          <a:bodyPr lIns="0" numCol="2" spcCol="180000"/>
          <a:lstStyle>
            <a:lvl1pPr marL="457189" indent="-457189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990575" indent="-38099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67635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228594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89552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25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7" y="3369986"/>
            <a:ext cx="5975781" cy="1307153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3733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6819" y="536624"/>
            <a:ext cx="6103277" cy="2451890"/>
          </a:xfrm>
        </p:spPr>
        <p:txBody>
          <a:bodyPr wrap="square" lIns="0">
            <a:spAutoFit/>
          </a:bodyPr>
          <a:lstStyle>
            <a:lvl1pPr marL="0" indent="0">
              <a:buNone/>
              <a:defRPr sz="15333">
                <a:solidFill>
                  <a:schemeClr val="accent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5334" y="0"/>
            <a:ext cx="4657063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5503702"/>
            <a:ext cx="2358852" cy="1093649"/>
          </a:xfrm>
          <a:prstGeom prst="rect">
            <a:avLst/>
          </a:prstGeom>
        </p:spPr>
      </p:pic>
      <p:sp>
        <p:nvSpPr>
          <p:cNvPr id="6" name="Datumsplatzhalter">
            <a:extLst>
              <a:ext uri="{FF2B5EF4-FFF2-40B4-BE49-F238E27FC236}">
                <a16:creationId xmlns:a16="http://schemas.microsoft.com/office/drawing/2014/main" id="{6F15DAC3-6FD9-0866-D987-4FF0DF5E7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44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396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3091"/>
            <a:ext cx="4559829" cy="1530158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09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8256488" cy="393700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B302F5-284F-3079-6EAC-C920CD7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033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>
            <a:extLst>
              <a:ext uri="{FF2B5EF4-FFF2-40B4-BE49-F238E27FC236}">
                <a16:creationId xmlns:a16="http://schemas.microsoft.com/office/drawing/2014/main" id="{3CB7C4BB-7B9F-D5C9-4EC5-58F8D7EE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8256488" cy="393700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839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09183"/>
            <a:ext cx="11328400" cy="391112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A38D8480-7034-8749-BB95-7BE05B39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5503702"/>
            <a:ext cx="2358852" cy="1093649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1CD44E76-E6FB-42D8-BBBB-9B9CDDFCE5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16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1219170" rtl="0" eaLnBrk="1" latinLnBrk="0" hangingPunct="1">
        <a:lnSpc>
          <a:spcPct val="110000"/>
        </a:lnSpc>
        <a:spcBef>
          <a:spcPct val="0"/>
        </a:spcBef>
        <a:buNone/>
        <a:defRPr lang="de-DE" sz="3467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600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573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560">
          <p15:clr>
            <a:srgbClr val="F26B43"/>
          </p15:clr>
        </p15:guide>
        <p15:guide id="8" pos="2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797E87-D1C2-4EE9-AF77-7F00CB841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3343564"/>
            <a:ext cx="9217024" cy="2319993"/>
          </a:xfrm>
        </p:spPr>
        <p:txBody>
          <a:bodyPr>
            <a:normAutofit/>
          </a:bodyPr>
          <a:lstStyle/>
          <a:p>
            <a:r>
              <a:rPr lang="de-DE" dirty="0"/>
              <a:t>Niobium-Oxides: The link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computing</a:t>
            </a:r>
            <a:r>
              <a:rPr lang="de-DE" dirty="0"/>
              <a:t> and </a:t>
            </a:r>
            <a:r>
              <a:rPr lang="de-DE" dirty="0" err="1"/>
              <a:t>mid</a:t>
            </a:r>
            <a:r>
              <a:rPr lang="de-DE" dirty="0"/>
              <a:t>-T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treatment</a:t>
            </a:r>
            <a:br>
              <a:rPr lang="de-DE" dirty="0"/>
            </a:br>
            <a:r>
              <a:rPr lang="de-DE" dirty="0" err="1"/>
              <a:t>or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Both </a:t>
            </a:r>
            <a:r>
              <a:rPr lang="de-DE" dirty="0" err="1"/>
              <a:t>ends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: high and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endParaRPr lang="de-DE" baseline="-25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F0A30A-20C6-4433-BCD8-FEE44B430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Marc Wenskat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010638-D9B1-4F98-8213-01FB24EC3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7.2.2024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9149483-2AE8-4651-AAD8-7E884916E93C}"/>
              </a:ext>
            </a:extLst>
          </p:cNvPr>
          <p:cNvSpPr/>
          <p:nvPr/>
        </p:nvSpPr>
        <p:spPr>
          <a:xfrm>
            <a:off x="424873" y="4673600"/>
            <a:ext cx="8497454" cy="1145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28C65C-E0D7-47C6-8185-D2D2F73C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70" dirty="0"/>
              <a:t>Encapsulating </a:t>
            </a:r>
            <a:r>
              <a:rPr lang="en-US" sz="3470" dirty="0" err="1"/>
              <a:t>Nb</a:t>
            </a:r>
            <a:r>
              <a:rPr lang="en-US" sz="3470" dirty="0"/>
              <a:t> based qubit improves coherence</a:t>
            </a:r>
            <a:br>
              <a:rPr lang="en-US" sz="3470" dirty="0"/>
            </a:br>
            <a:br>
              <a:rPr lang="en-US" sz="3470" dirty="0"/>
            </a:br>
            <a:endParaRPr lang="de-DE" sz="347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65E9D7-B1B8-4A08-B4F2-11F1E0CBB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3" t="50233" r="10364" b="13216"/>
          <a:stretch/>
        </p:blipFill>
        <p:spPr>
          <a:xfrm>
            <a:off x="1761790" y="1573488"/>
            <a:ext cx="8354205" cy="21405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D8B173-4B0F-47DA-A5C6-9419A62D6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0" t="25129" r="11101" b="43145"/>
          <a:stretch/>
        </p:blipFill>
        <p:spPr>
          <a:xfrm>
            <a:off x="1530796" y="3856087"/>
            <a:ext cx="8703096" cy="196428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232C6E8-0740-4CF9-8A68-BBB5CFB05E08}"/>
              </a:ext>
            </a:extLst>
          </p:cNvPr>
          <p:cNvSpPr/>
          <p:nvPr/>
        </p:nvSpPr>
        <p:spPr>
          <a:xfrm>
            <a:off x="431800" y="6520704"/>
            <a:ext cx="33805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de-DE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Bal</a:t>
            </a:r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Mustafa, et al., </a:t>
            </a:r>
            <a:r>
              <a:rPr lang="de-DE" sz="800" b="1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arXiv</a:t>
            </a:r>
            <a:r>
              <a:rPr lang="de-DE" sz="8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800" b="1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preprint</a:t>
            </a:r>
            <a:r>
              <a:rPr lang="de-DE" sz="8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arXiv:2304.13257</a:t>
            </a:r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(2023)]</a:t>
            </a:r>
          </a:p>
          <a:p>
            <a:endParaRPr lang="de-DE" sz="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3B55B6F-3B3A-4D4B-B822-9EF1C195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450AC0-5D43-4655-A111-02B0F6364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0" t="51044" r="20371" b="10656"/>
          <a:stretch/>
        </p:blipFill>
        <p:spPr>
          <a:xfrm>
            <a:off x="1761790" y="1220458"/>
            <a:ext cx="8354205" cy="26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446A17E-4CBD-4E1F-8D42-2CA9B1C9D0FF}"/>
              </a:ext>
            </a:extLst>
          </p:cNvPr>
          <p:cNvGrpSpPr/>
          <p:nvPr/>
        </p:nvGrpSpPr>
        <p:grpSpPr>
          <a:xfrm>
            <a:off x="6609334" y="3109557"/>
            <a:ext cx="5582666" cy="3409972"/>
            <a:chOff x="5389229" y="2651463"/>
            <a:chExt cx="5582666" cy="3409972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5650B2D-C079-4856-BDF8-61969F081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217" t="33820" r="27595" b="22994"/>
            <a:stretch/>
          </p:blipFill>
          <p:spPr>
            <a:xfrm>
              <a:off x="5389229" y="2651463"/>
              <a:ext cx="5582666" cy="3409972"/>
            </a:xfrm>
            <a:prstGeom prst="rect">
              <a:avLst/>
            </a:prstGeom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0D8B598-C76B-46B8-86F5-5BE5308D4248}"/>
                </a:ext>
              </a:extLst>
            </p:cNvPr>
            <p:cNvSpPr/>
            <p:nvPr/>
          </p:nvSpPr>
          <p:spPr>
            <a:xfrm>
              <a:off x="8506835" y="4285663"/>
              <a:ext cx="1856174" cy="1250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CD6470E-30E6-4204-9E5A-D04A6F92197D}"/>
                </a:ext>
              </a:extLst>
            </p:cNvPr>
            <p:cNvSpPr txBox="1"/>
            <p:nvPr/>
          </p:nvSpPr>
          <p:spPr>
            <a:xfrm>
              <a:off x="8767091" y="4372352"/>
              <a:ext cx="8266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dirty="0">
                  <a:latin typeface="TheSans UHH" panose="020B0502050302020203" pitchFamily="34" charset="77"/>
                </a:rPr>
                <a:t>Data</a:t>
              </a:r>
            </a:p>
            <a:p>
              <a:pPr algn="l"/>
              <a:r>
                <a:rPr lang="de-DE" sz="1600" dirty="0">
                  <a:solidFill>
                    <a:schemeClr val="tx2"/>
                  </a:solidFill>
                  <a:latin typeface="TheSans UHH" panose="020B0502050302020203" pitchFamily="34" charset="77"/>
                </a:rPr>
                <a:t>BCS</a:t>
              </a:r>
            </a:p>
            <a:p>
              <a:pPr algn="l"/>
              <a:r>
                <a:rPr lang="de-DE" sz="1600" dirty="0" err="1">
                  <a:solidFill>
                    <a:srgbClr val="00B050"/>
                  </a:solidFill>
                  <a:latin typeface="TheSans UHH" panose="020B0502050302020203" pitchFamily="34" charset="77"/>
                </a:rPr>
                <a:t>Dynes</a:t>
              </a:r>
              <a:endParaRPr lang="de-DE" sz="1600" dirty="0">
                <a:solidFill>
                  <a:srgbClr val="00B050"/>
                </a:solidFill>
                <a:latin typeface="TheSans UHH" panose="020B0502050302020203" pitchFamily="34" charset="77"/>
              </a:endParaRPr>
            </a:p>
            <a:p>
              <a:pPr algn="l"/>
              <a:r>
                <a:rPr lang="de-DE" sz="1600" dirty="0" err="1">
                  <a:solidFill>
                    <a:schemeClr val="accent1"/>
                  </a:solidFill>
                  <a:latin typeface="TheSans UHH" panose="020B0502050302020203" pitchFamily="34" charset="77"/>
                </a:rPr>
                <a:t>Shiba</a:t>
              </a:r>
              <a:r>
                <a:rPr lang="de-DE" sz="1600" dirty="0">
                  <a:latin typeface="TheSans UHH" panose="020B0502050302020203" pitchFamily="34" charset="77"/>
                </a:rPr>
                <a:t> 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E7AB22C-E71F-40DD-AAF6-5132ECDCCD1B}"/>
              </a:ext>
            </a:extLst>
          </p:cNvPr>
          <p:cNvGrpSpPr/>
          <p:nvPr/>
        </p:nvGrpSpPr>
        <p:grpSpPr>
          <a:xfrm>
            <a:off x="1083478" y="2427801"/>
            <a:ext cx="3393334" cy="3791465"/>
            <a:chOff x="1389109" y="2571512"/>
            <a:chExt cx="3393334" cy="379146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8953FC4-2CAE-4DA2-9A1E-3BC2F1434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97" t="18630" r="71029" b="18571"/>
            <a:stretch/>
          </p:blipFill>
          <p:spPr>
            <a:xfrm>
              <a:off x="2794043" y="2711640"/>
              <a:ext cx="1988400" cy="3651337"/>
            </a:xfrm>
            <a:prstGeom prst="rect">
              <a:avLst/>
            </a:prstGeom>
          </p:spPr>
        </p:pic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BECD4DEF-E3AF-44C3-B79D-394110B913CB}"/>
                </a:ext>
              </a:extLst>
            </p:cNvPr>
            <p:cNvSpPr/>
            <p:nvPr/>
          </p:nvSpPr>
          <p:spPr>
            <a:xfrm>
              <a:off x="2390460" y="3487117"/>
              <a:ext cx="403583" cy="38591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 UHH" panose="020B0502050302020203"/>
              </a:endParaRPr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89CFA2C0-5F27-4158-826B-8117C3B9C38F}"/>
                </a:ext>
              </a:extLst>
            </p:cNvPr>
            <p:cNvSpPr/>
            <p:nvPr/>
          </p:nvSpPr>
          <p:spPr>
            <a:xfrm>
              <a:off x="2390460" y="5153059"/>
              <a:ext cx="403583" cy="38591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 UHH" panose="020B0502050302020203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F319075-F065-4FD2-8686-E437C649AD00}"/>
                </a:ext>
              </a:extLst>
            </p:cNvPr>
            <p:cNvSpPr txBox="1"/>
            <p:nvPr/>
          </p:nvSpPr>
          <p:spPr>
            <a:xfrm>
              <a:off x="1477571" y="2711640"/>
              <a:ext cx="11022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 UHH" panose="020B0502050302020203"/>
                </a:rPr>
                <a:t>Cut-Outs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AC700CD6-A528-47A6-A4CD-9D36CCFB38FE}"/>
                </a:ext>
              </a:extLst>
            </p:cNvPr>
            <p:cNvSpPr txBox="1"/>
            <p:nvPr/>
          </p:nvSpPr>
          <p:spPr>
            <a:xfrm>
              <a:off x="1465240" y="3530634"/>
              <a:ext cx="1328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 UHH" panose="020B0502050302020203"/>
                </a:rPr>
                <a:t>Hot Spots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FB6ED92-052B-4DAA-8B85-A7D9448962B0}"/>
                </a:ext>
              </a:extLst>
            </p:cNvPr>
            <p:cNvSpPr txBox="1"/>
            <p:nvPr/>
          </p:nvSpPr>
          <p:spPr>
            <a:xfrm>
              <a:off x="1389109" y="5192127"/>
              <a:ext cx="1481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 UHH" panose="020B0502050302020203"/>
                </a:rPr>
                <a:t>Cold Spots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D121F65-79A1-4FF9-8741-3FCAC12A1DF7}"/>
                </a:ext>
              </a:extLst>
            </p:cNvPr>
            <p:cNvSpPr txBox="1"/>
            <p:nvPr/>
          </p:nvSpPr>
          <p:spPr>
            <a:xfrm>
              <a:off x="3405808" y="2571512"/>
              <a:ext cx="11022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 UHH" panose="020B0502050302020203"/>
                </a:rPr>
                <a:t>DOS / Gap</a:t>
              </a:r>
            </a:p>
          </p:txBody>
        </p:sp>
      </p:grp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E925B4-00C2-4618-90C2-F89F6D95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11510818" cy="393700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heSans UHH"/>
              </a:rPr>
              <a:t>Magnetic impurities are not new in SRF and correlation with RF behavior was shown already</a:t>
            </a:r>
          </a:p>
          <a:p>
            <a:r>
              <a:rPr lang="en-US" sz="1800" dirty="0">
                <a:latin typeface="TheSans UHH"/>
              </a:rPr>
              <a:t>Gap smearing described by Dynes-Parameter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TheSans UHH" panose="020B0502050302020203"/>
              <a:cs typeface="Arial" panose="020B0604020202020204" pitchFamily="34" charset="0"/>
            </a:endParaRPr>
          </a:p>
          <a:p>
            <a:r>
              <a:rPr lang="en-US" sz="1800" dirty="0">
                <a:latin typeface="TheSans UHH"/>
              </a:rPr>
              <a:t>Shiba-Model based on magnetic impurities describes DOS best</a:t>
            </a:r>
          </a:p>
          <a:p>
            <a:r>
              <a:rPr lang="en-US" sz="1800" dirty="0">
                <a:latin typeface="TheSans UHH"/>
              </a:rPr>
              <a:t>Some experimental observation: </a:t>
            </a:r>
          </a:p>
          <a:p>
            <a:pPr lvl="1"/>
            <a:r>
              <a:rPr lang="en-US" sz="1800" dirty="0">
                <a:latin typeface="TheSans UHH"/>
              </a:rPr>
              <a:t>FNAL: For Cavities with no oxides (in-situ mid-T) showed reduced </a:t>
            </a:r>
            <a:r>
              <a:rPr lang="en-US" sz="1800" dirty="0" err="1">
                <a:latin typeface="TheSans UHH"/>
              </a:rPr>
              <a:t>R</a:t>
            </a:r>
            <a:r>
              <a:rPr lang="en-US" sz="1800" baseline="-25000" dirty="0" err="1">
                <a:latin typeface="TheSans UHH"/>
              </a:rPr>
              <a:t>res</a:t>
            </a:r>
            <a:r>
              <a:rPr lang="en-US" sz="1800" dirty="0">
                <a:latin typeface="TheSans UHH"/>
              </a:rPr>
              <a:t> &lt; 1n</a:t>
            </a:r>
            <a:r>
              <a:rPr lang="el-GR" sz="1800" dirty="0">
                <a:latin typeface="TheSans UHH"/>
              </a:rPr>
              <a:t>Ω</a:t>
            </a:r>
            <a:r>
              <a:rPr lang="de-DE" sz="1800" dirty="0">
                <a:latin typeface="TheSans UHH"/>
              </a:rPr>
              <a:t> </a:t>
            </a:r>
          </a:p>
          <a:p>
            <a:pPr lvl="1"/>
            <a:r>
              <a:rPr lang="de-DE" sz="1800" dirty="0" err="1">
                <a:latin typeface="TheSans UHH"/>
              </a:rPr>
              <a:t>Proslier</a:t>
            </a:r>
            <a:r>
              <a:rPr lang="de-DE" sz="1800" dirty="0">
                <a:latin typeface="TheSans UHH"/>
              </a:rPr>
              <a:t>: strong </a:t>
            </a:r>
            <a:r>
              <a:rPr lang="de-DE" sz="1800" dirty="0" err="1">
                <a:latin typeface="TheSans UHH"/>
              </a:rPr>
              <a:t>evidence</a:t>
            </a:r>
            <a:r>
              <a:rPr lang="de-DE" sz="1800" dirty="0">
                <a:latin typeface="TheSans UHH"/>
              </a:rPr>
              <a:t> </a:t>
            </a:r>
            <a:r>
              <a:rPr lang="de-DE" sz="1800" dirty="0" err="1">
                <a:latin typeface="TheSans UHH"/>
              </a:rPr>
              <a:t>for</a:t>
            </a:r>
            <a:r>
              <a:rPr lang="de-DE" sz="1800" dirty="0">
                <a:latin typeface="TheSans UHH"/>
              </a:rPr>
              <a:t> </a:t>
            </a:r>
            <a:r>
              <a:rPr lang="de-DE" sz="1800" dirty="0" err="1">
                <a:latin typeface="TheSans UHH"/>
              </a:rPr>
              <a:t>Nb</a:t>
            </a:r>
            <a:r>
              <a:rPr lang="de-DE" sz="1800" dirty="0">
                <a:latin typeface="TheSans UHH"/>
              </a:rPr>
              <a:t>-oxides </a:t>
            </a:r>
            <a:r>
              <a:rPr lang="de-DE" sz="1800" dirty="0" err="1">
                <a:latin typeface="TheSans UHH"/>
              </a:rPr>
              <a:t>as</a:t>
            </a:r>
            <a:r>
              <a:rPr lang="de-DE" sz="1800" dirty="0">
                <a:latin typeface="TheSans UHH"/>
              </a:rPr>
              <a:t> „host“ </a:t>
            </a:r>
            <a:r>
              <a:rPr lang="de-DE" sz="1800" dirty="0" err="1">
                <a:latin typeface="TheSans UHH"/>
              </a:rPr>
              <a:t>for</a:t>
            </a:r>
            <a:r>
              <a:rPr lang="de-DE" sz="1800" dirty="0">
                <a:latin typeface="TheSans UHH"/>
              </a:rPr>
              <a:t> MI  </a:t>
            </a:r>
          </a:p>
          <a:p>
            <a:pPr lvl="1"/>
            <a:r>
              <a:rPr lang="de-DE" sz="1800" dirty="0">
                <a:latin typeface="TheSans UHH"/>
              </a:rPr>
              <a:t>Own MOKE </a:t>
            </a:r>
            <a:r>
              <a:rPr lang="de-DE" sz="1800" dirty="0" err="1">
                <a:latin typeface="TheSans UHH"/>
              </a:rPr>
              <a:t>measurements</a:t>
            </a:r>
            <a:r>
              <a:rPr lang="de-DE" sz="1800" dirty="0">
                <a:latin typeface="TheSans UHH"/>
              </a:rPr>
              <a:t> </a:t>
            </a:r>
            <a:r>
              <a:rPr lang="de-DE" sz="1800" dirty="0" err="1">
                <a:latin typeface="TheSans UHH"/>
              </a:rPr>
              <a:t>allow</a:t>
            </a:r>
            <a:r>
              <a:rPr lang="de-DE" sz="1800" dirty="0">
                <a:latin typeface="TheSans UHH"/>
              </a:rPr>
              <a:t> </a:t>
            </a:r>
            <a:r>
              <a:rPr lang="de-DE" sz="1800" dirty="0" err="1">
                <a:latin typeface="TheSans UHH"/>
              </a:rPr>
              <a:t>interpretation</a:t>
            </a:r>
            <a:r>
              <a:rPr lang="de-DE" sz="1800" dirty="0">
                <a:latin typeface="TheSans UHH"/>
              </a:rPr>
              <a:t> </a:t>
            </a:r>
            <a:r>
              <a:rPr lang="de-DE" sz="1800" dirty="0" err="1">
                <a:latin typeface="TheSans UHH"/>
              </a:rPr>
              <a:t>of</a:t>
            </a:r>
            <a:r>
              <a:rPr lang="de-DE" sz="1800" dirty="0">
                <a:latin typeface="TheSans UHH"/>
              </a:rPr>
              <a:t> </a:t>
            </a:r>
            <a:r>
              <a:rPr lang="de-DE" sz="1800" dirty="0" err="1">
                <a:latin typeface="TheSans UHH"/>
              </a:rPr>
              <a:t>interacting</a:t>
            </a:r>
            <a:r>
              <a:rPr lang="de-DE" sz="1800" dirty="0">
                <a:latin typeface="TheSans UHH"/>
              </a:rPr>
              <a:t> MI </a:t>
            </a:r>
            <a:r>
              <a:rPr lang="de-DE" sz="1800" dirty="0" err="1">
                <a:latin typeface="TheSans UHH"/>
              </a:rPr>
              <a:t>forming</a:t>
            </a:r>
            <a:r>
              <a:rPr lang="de-DE" sz="1800" dirty="0">
                <a:latin typeface="TheSans UHH"/>
              </a:rPr>
              <a:t> </a:t>
            </a:r>
            <a:r>
              <a:rPr lang="de-DE" sz="1800" dirty="0" err="1">
                <a:latin typeface="TheSans UHH"/>
              </a:rPr>
              <a:t>magnetic</a:t>
            </a:r>
            <a:r>
              <a:rPr lang="de-DE" sz="1800" dirty="0">
                <a:latin typeface="TheSans UHH"/>
              </a:rPr>
              <a:t> </a:t>
            </a:r>
            <a:r>
              <a:rPr lang="de-DE" sz="1800" dirty="0" err="1">
                <a:latin typeface="TheSans UHH"/>
              </a:rPr>
              <a:t>domanes</a:t>
            </a:r>
            <a:r>
              <a:rPr lang="de-DE" sz="1800" dirty="0">
                <a:latin typeface="TheSans UHH"/>
              </a:rPr>
              <a:t> in </a:t>
            </a:r>
            <a:r>
              <a:rPr lang="de-DE" sz="1800" dirty="0" err="1">
                <a:latin typeface="TheSans UHH"/>
              </a:rPr>
              <a:t>Nb</a:t>
            </a:r>
            <a:r>
              <a:rPr lang="de-DE" sz="1800" dirty="0">
                <a:latin typeface="TheSans UHH"/>
              </a:rPr>
              <a:t>-oxide</a:t>
            </a:r>
            <a:endParaRPr lang="en-US" sz="1800" dirty="0">
              <a:latin typeface="TheSans UHH"/>
            </a:endParaRPr>
          </a:p>
          <a:p>
            <a:endParaRPr lang="de-DE" sz="1800" dirty="0">
              <a:latin typeface="TheSans UHH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28C65C-E0D7-47C6-8185-D2D2F73C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 high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r>
              <a:rPr lang="de-DE" dirty="0"/>
              <a:t>: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impurities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C03875-54A3-4992-8303-C883EEAB4C60}"/>
              </a:ext>
            </a:extLst>
          </p:cNvPr>
          <p:cNvSpPr/>
          <p:nvPr/>
        </p:nvSpPr>
        <p:spPr>
          <a:xfrm>
            <a:off x="8048626" y="466519"/>
            <a:ext cx="4014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Proslier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Thomas, et al. IEEE Trans.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Appl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Supercond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21.3 (2011): 2619-2622.]</a:t>
            </a:r>
          </a:p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Groll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N. R., et al.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arXiv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preprint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arXiv:1805.06359 (2018).]</a:t>
            </a:r>
          </a:p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Shiba, Hiroyuki. Progress of Theoretical Physics 50.1 (1973): 50-73.]</a:t>
            </a:r>
            <a:endParaRPr lang="fr-FR" sz="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Weissmann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M., et al.,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Physica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B: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Condens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398.2 (2007): 179-183.]</a:t>
            </a:r>
          </a:p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Venkatesan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M., et al. Nature 430.7000 (2004): 630-630.]</a:t>
            </a:r>
          </a:p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[Hong, N.H., et al. Phys.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Rev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B 73.13 (2006): 132404.]</a:t>
            </a:r>
            <a:endParaRPr lang="de-DE" sz="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F8ECC62E-C306-4AAB-8405-3EE3B6BB435E}"/>
                  </a:ext>
                </a:extLst>
              </p:cNvPr>
              <p:cNvSpPr txBox="1"/>
              <p:nvPr/>
            </p:nvSpPr>
            <p:spPr>
              <a:xfrm>
                <a:off x="4963540" y="1971075"/>
                <a:ext cx="3280902" cy="558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𝛤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de-DE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de-DE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l-G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𝛤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𝛥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de-DE" sz="1400" i="1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F8ECC62E-C306-4AAB-8405-3EE3B6BB4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540" y="1971075"/>
                <a:ext cx="3280902" cy="558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32BD7F-B227-4A36-B73A-DACEE9F4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6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A6A806-663E-4A3B-8BBD-BE3E0F1C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10938164" cy="4500840"/>
          </a:xfrm>
        </p:spPr>
        <p:txBody>
          <a:bodyPr>
            <a:normAutofit/>
          </a:bodyPr>
          <a:lstStyle/>
          <a:p>
            <a:r>
              <a:rPr lang="de-DE" dirty="0">
                <a:latin typeface="TheSans UHH"/>
              </a:rPr>
              <a:t>Sub-</a:t>
            </a:r>
            <a:r>
              <a:rPr lang="de-DE" dirty="0" err="1">
                <a:latin typeface="TheSans UHH"/>
              </a:rPr>
              <a:t>gap</a:t>
            </a:r>
            <a:r>
              <a:rPr lang="de-DE" dirty="0">
                <a:latin typeface="TheSans UHH"/>
              </a:rPr>
              <a:t> </a:t>
            </a:r>
            <a:r>
              <a:rPr lang="de-DE" dirty="0" err="1">
                <a:latin typeface="TheSans UHH"/>
              </a:rPr>
              <a:t>states</a:t>
            </a:r>
            <a:r>
              <a:rPr lang="de-DE" dirty="0">
                <a:latin typeface="TheSans UHH"/>
              </a:rPr>
              <a:t> </a:t>
            </a:r>
            <a:r>
              <a:rPr lang="de-DE" dirty="0" err="1">
                <a:latin typeface="TheSans UHH"/>
              </a:rPr>
              <a:t>create</a:t>
            </a:r>
            <a:r>
              <a:rPr lang="de-DE" dirty="0">
                <a:latin typeface="TheSans UHH"/>
              </a:rPr>
              <a:t> „</a:t>
            </a:r>
            <a:r>
              <a:rPr lang="de-DE" dirty="0" err="1">
                <a:latin typeface="TheSans UHH"/>
              </a:rPr>
              <a:t>intrinsic</a:t>
            </a:r>
            <a:r>
              <a:rPr lang="de-DE" dirty="0">
                <a:latin typeface="TheSans UHH"/>
              </a:rPr>
              <a:t>“ </a:t>
            </a:r>
            <a:r>
              <a:rPr lang="de-DE" dirty="0" err="1">
                <a:latin typeface="TheSans UHH"/>
              </a:rPr>
              <a:t>R</a:t>
            </a:r>
            <a:r>
              <a:rPr lang="de-DE" baseline="-25000" dirty="0" err="1">
                <a:latin typeface="TheSans UHH"/>
              </a:rPr>
              <a:t>res</a:t>
            </a:r>
            <a:endParaRPr lang="de-DE" baseline="-25000" dirty="0">
              <a:latin typeface="TheSans UHH"/>
            </a:endParaRPr>
          </a:p>
          <a:p>
            <a:r>
              <a:rPr lang="de-DE" dirty="0">
                <a:latin typeface="TheSans UHH"/>
              </a:rPr>
              <a:t>DOS </a:t>
            </a:r>
            <a:r>
              <a:rPr lang="de-DE" dirty="0" err="1">
                <a:latin typeface="TheSans UHH"/>
              </a:rPr>
              <a:t>shape</a:t>
            </a:r>
            <a:r>
              <a:rPr lang="de-DE" dirty="0">
                <a:latin typeface="TheSans UHH"/>
              </a:rPr>
              <a:t> </a:t>
            </a:r>
            <a:r>
              <a:rPr lang="de-DE" dirty="0" err="1">
                <a:latin typeface="TheSans UHH"/>
              </a:rPr>
              <a:t>creates</a:t>
            </a:r>
            <a:r>
              <a:rPr lang="de-DE" dirty="0">
                <a:latin typeface="TheSans UHH"/>
              </a:rPr>
              <a:t> anti-Q-</a:t>
            </a:r>
            <a:r>
              <a:rPr lang="de-DE" dirty="0" err="1">
                <a:latin typeface="TheSans UHH"/>
              </a:rPr>
              <a:t>slope</a:t>
            </a:r>
            <a:endParaRPr lang="de-DE" dirty="0">
              <a:latin typeface="TheSans UHH"/>
            </a:endParaRPr>
          </a:p>
          <a:p>
            <a:r>
              <a:rPr lang="de-DE" dirty="0">
                <a:latin typeface="TheSans UHH"/>
              </a:rPr>
              <a:t>Dip in </a:t>
            </a:r>
            <a:r>
              <a:rPr lang="de-DE" dirty="0" err="1">
                <a:latin typeface="TheSans UHH"/>
              </a:rPr>
              <a:t>fvT</a:t>
            </a:r>
            <a:r>
              <a:rPr lang="de-DE" dirty="0">
                <a:latin typeface="TheSans UHH"/>
              </a:rPr>
              <a:t> also </a:t>
            </a:r>
            <a:r>
              <a:rPr lang="de-DE" dirty="0" err="1">
                <a:latin typeface="TheSans UHH"/>
              </a:rPr>
              <a:t>depends</a:t>
            </a:r>
            <a:r>
              <a:rPr lang="de-DE" dirty="0">
                <a:latin typeface="TheSans UHH"/>
              </a:rPr>
              <a:t> </a:t>
            </a:r>
            <a:r>
              <a:rPr lang="el-GR" dirty="0">
                <a:latin typeface="TheSans UHH"/>
              </a:rPr>
              <a:t>Δ</a:t>
            </a:r>
            <a:r>
              <a:rPr lang="de-DE" dirty="0">
                <a:latin typeface="TheSans UHH"/>
              </a:rPr>
              <a:t>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dirty="0" err="1">
                <a:latin typeface="TheSans UHH" panose="020B0502050302020203"/>
                <a:cs typeface="Arial" panose="020B0604020202020204" pitchFamily="34" charset="0"/>
              </a:rPr>
              <a:t>first</a:t>
            </a:r>
            <a:r>
              <a:rPr lang="de-DE" dirty="0">
                <a:latin typeface="TheSans UHH" panose="020B0502050302020203"/>
                <a:cs typeface="Arial" panose="020B0604020202020204" pitchFamily="34" charset="0"/>
              </a:rPr>
              <a:t> </a:t>
            </a:r>
            <a:r>
              <a:rPr lang="de-DE" dirty="0" err="1">
                <a:latin typeface="TheSans UHH" panose="020B0502050302020203"/>
                <a:cs typeface="Arial" panose="020B0604020202020204" pitchFamily="34" charset="0"/>
              </a:rPr>
              <a:t>analysis</a:t>
            </a:r>
            <a:r>
              <a:rPr lang="de-DE" dirty="0">
                <a:latin typeface="TheSans UHH" panose="020B0502050302020203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TheSans UHH" panose="020B0502050302020203"/>
                <a:cs typeface="Arial" panose="020B0604020202020204" pitchFamily="34" charset="0"/>
              </a:rPr>
              <a:t>BSc</a:t>
            </a:r>
            <a:r>
              <a:rPr lang="de-DE" dirty="0">
                <a:latin typeface="TheSans UHH" panose="020B0502050302020203"/>
                <a:cs typeface="Arial" panose="020B0604020202020204" pitchFamily="34" charset="0"/>
              </a:rPr>
              <a:t> Thesis T. Meyer  </a:t>
            </a:r>
          </a:p>
          <a:p>
            <a:endParaRPr lang="de-DE" dirty="0">
              <a:latin typeface="TheSans UHH" panose="020B0502050302020203"/>
              <a:cs typeface="Arial" panose="020B0604020202020204" pitchFamily="34" charset="0"/>
            </a:endParaRPr>
          </a:p>
          <a:p>
            <a:endParaRPr lang="de-DE" dirty="0">
              <a:latin typeface="TheSans UHH" panose="020B0502050302020203"/>
              <a:cs typeface="Arial" panose="020B0604020202020204" pitchFamily="34" charset="0"/>
            </a:endParaRPr>
          </a:p>
          <a:p>
            <a:endParaRPr lang="de-DE" dirty="0">
              <a:latin typeface="TheSans UHH" panose="020B0502050302020203"/>
              <a:cs typeface="Arial" panose="020B0604020202020204" pitchFamily="34" charset="0"/>
            </a:endParaRPr>
          </a:p>
          <a:p>
            <a:endParaRPr lang="de-DE" dirty="0">
              <a:latin typeface="TheSans UHH" panose="020B0502050302020203"/>
              <a:cs typeface="Arial" panose="020B0604020202020204" pitchFamily="34" charset="0"/>
            </a:endParaRPr>
          </a:p>
          <a:p>
            <a:endParaRPr lang="de-DE" baseline="-25000" dirty="0">
              <a:latin typeface="TheSans UHH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28C65C-E0D7-47C6-8185-D2D2F73C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 on </a:t>
            </a:r>
            <a:r>
              <a:rPr lang="de-DE" dirty="0" err="1"/>
              <a:t>R</a:t>
            </a:r>
            <a:r>
              <a:rPr lang="de-DE" baseline="-25000" dirty="0" err="1"/>
              <a:t>res</a:t>
            </a:r>
            <a:r>
              <a:rPr lang="de-DE" dirty="0"/>
              <a:t>, </a:t>
            </a:r>
            <a:r>
              <a:rPr lang="de-DE" dirty="0" err="1"/>
              <a:t>dQ</a:t>
            </a:r>
            <a:r>
              <a:rPr lang="de-DE" dirty="0"/>
              <a:t>/</a:t>
            </a:r>
            <a:r>
              <a:rPr lang="de-DE" dirty="0" err="1"/>
              <a:t>dE</a:t>
            </a:r>
            <a:r>
              <a:rPr lang="de-DE" dirty="0"/>
              <a:t>, </a:t>
            </a:r>
            <a:r>
              <a:rPr lang="de-DE" dirty="0" err="1"/>
              <a:t>fvT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FA7BFC-B29C-40B3-9347-C070D06C00C9}"/>
              </a:ext>
            </a:extLst>
          </p:cNvPr>
          <p:cNvSpPr/>
          <p:nvPr/>
        </p:nvSpPr>
        <p:spPr>
          <a:xfrm>
            <a:off x="8903854" y="266351"/>
            <a:ext cx="3087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de-DE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Kharitonov</a:t>
            </a:r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al., PRB 86, 024514 (2012).]</a:t>
            </a:r>
          </a:p>
          <a:p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Kubo and 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Gurevich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PRB 100, 064522 (2019)]</a:t>
            </a:r>
          </a:p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Gurevich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A.,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Supercond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Sci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Technol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30 (2017) 034004]</a:t>
            </a:r>
          </a:p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Gurevich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PRL 113, 087001 (2014)]</a:t>
            </a:r>
          </a:p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Gurevich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Kubo, PRB 96, 184515 (2017)]</a:t>
            </a:r>
          </a:p>
          <a:p>
            <a:r>
              <a:rPr lang="da-DK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[Herman, F. et al., Phys. Rev. B 104, 094519 (2021)]</a:t>
            </a:r>
          </a:p>
          <a:p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Kubo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T. et al., Phys.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Rev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fr-FR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Appl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17, 014018 (2022)]</a:t>
            </a:r>
            <a:endParaRPr lang="de-DE" sz="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A711FB-45D4-442A-9FFD-2629ABBC20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3" t="16444" r="52188" b="30725"/>
          <a:stretch/>
        </p:blipFill>
        <p:spPr>
          <a:xfrm>
            <a:off x="973296" y="3018932"/>
            <a:ext cx="3282669" cy="31104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5A25C0-A755-4482-817A-170CE693F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27" t="26532" r="59596" b="28711"/>
          <a:stretch/>
        </p:blipFill>
        <p:spPr>
          <a:xfrm>
            <a:off x="4238208" y="3018932"/>
            <a:ext cx="3186545" cy="303423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1262D2-BED9-49FD-BCE9-CF5732DC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7E617A-0F36-4FD6-98AD-57B1370A13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6" t="20471" r="51011" b="26330"/>
          <a:stretch/>
        </p:blipFill>
        <p:spPr>
          <a:xfrm>
            <a:off x="7520877" y="3018932"/>
            <a:ext cx="3372015" cy="29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E925B4-00C2-4618-90C2-F89F6D95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509184"/>
            <a:ext cx="11566237" cy="3937001"/>
          </a:xfrm>
        </p:spPr>
        <p:txBody>
          <a:bodyPr>
            <a:normAutofit/>
          </a:bodyPr>
          <a:lstStyle/>
          <a:p>
            <a:r>
              <a:rPr lang="en-US" dirty="0">
                <a:latin typeface="TheSans UHH"/>
              </a:rPr>
              <a:t>How do various treatments affect Q-saturation?</a:t>
            </a:r>
          </a:p>
          <a:p>
            <a:pPr lvl="1"/>
            <a:r>
              <a:rPr lang="en-US" dirty="0">
                <a:latin typeface="TheSans UHH"/>
              </a:rPr>
              <a:t>Mid-T w. oxide, coating, coating + annealing</a:t>
            </a:r>
          </a:p>
          <a:p>
            <a:pPr lvl="1"/>
            <a:r>
              <a:rPr lang="en-US" dirty="0">
                <a:latin typeface="TheSans UHH"/>
              </a:rPr>
              <a:t>Coating with Al</a:t>
            </a:r>
            <a:r>
              <a:rPr lang="en-US" baseline="-25000" dirty="0">
                <a:latin typeface="TheSans UHH"/>
              </a:rPr>
              <a:t>2</a:t>
            </a:r>
            <a:r>
              <a:rPr lang="en-US" dirty="0">
                <a:latin typeface="TheSans UHH"/>
              </a:rPr>
              <a:t>O</a:t>
            </a:r>
            <a:r>
              <a:rPr lang="en-US" baseline="-25000" dirty="0">
                <a:latin typeface="TheSans UHH"/>
              </a:rPr>
              <a:t>3</a:t>
            </a:r>
            <a:r>
              <a:rPr lang="en-US" dirty="0">
                <a:latin typeface="TheSans UHH"/>
              </a:rPr>
              <a:t> </a:t>
            </a:r>
            <a:r>
              <a:rPr lang="en-US" sz="1400" dirty="0">
                <a:latin typeface="TheSans UHH"/>
              </a:rPr>
              <a:t>(1DE18/1DE10)</a:t>
            </a:r>
            <a:r>
              <a:rPr lang="en-US" dirty="0">
                <a:latin typeface="TheSans UHH"/>
              </a:rPr>
              <a:t>, Ta</a:t>
            </a:r>
            <a:r>
              <a:rPr lang="en-US" baseline="-25000" dirty="0">
                <a:latin typeface="TheSans UHH"/>
              </a:rPr>
              <a:t>2</a:t>
            </a:r>
            <a:r>
              <a:rPr lang="en-US" dirty="0">
                <a:latin typeface="TheSans UHH"/>
              </a:rPr>
              <a:t>O</a:t>
            </a:r>
            <a:r>
              <a:rPr lang="en-US" baseline="-25000" dirty="0">
                <a:latin typeface="TheSans UHH"/>
              </a:rPr>
              <a:t>5 </a:t>
            </a:r>
            <a:r>
              <a:rPr lang="en-US" sz="1400" dirty="0">
                <a:latin typeface="TheSans UHH"/>
              </a:rPr>
              <a:t>(MSc. M. </a:t>
            </a:r>
            <a:r>
              <a:rPr lang="en-US" sz="1400" dirty="0" err="1">
                <a:latin typeface="TheSans UHH"/>
              </a:rPr>
              <a:t>Voige</a:t>
            </a:r>
            <a:r>
              <a:rPr lang="en-US" sz="1400" dirty="0">
                <a:latin typeface="TheSans UHH"/>
              </a:rPr>
              <a:t>)</a:t>
            </a:r>
            <a:r>
              <a:rPr lang="en-US" dirty="0">
                <a:latin typeface="TheSans UHH"/>
              </a:rPr>
              <a:t>, PEALD Al</a:t>
            </a:r>
            <a:r>
              <a:rPr lang="en-US" baseline="-25000" dirty="0">
                <a:latin typeface="TheSans UHH"/>
              </a:rPr>
              <a:t>2</a:t>
            </a:r>
            <a:r>
              <a:rPr lang="en-US" dirty="0">
                <a:latin typeface="TheSans UHH"/>
              </a:rPr>
              <a:t>O</a:t>
            </a:r>
            <a:r>
              <a:rPr lang="en-US" baseline="-25000" dirty="0">
                <a:latin typeface="TheSans UHH"/>
              </a:rPr>
              <a:t>3 </a:t>
            </a:r>
            <a:r>
              <a:rPr lang="en-US" dirty="0">
                <a:latin typeface="TheSans UHH"/>
              </a:rPr>
              <a:t>/</a:t>
            </a:r>
            <a:r>
              <a:rPr lang="en-US" dirty="0" err="1">
                <a:latin typeface="TheSans UHH"/>
              </a:rPr>
              <a:t>TiN</a:t>
            </a:r>
            <a:r>
              <a:rPr lang="en-US" dirty="0">
                <a:latin typeface="TheSans UHH"/>
              </a:rPr>
              <a:t>/NbTiN</a:t>
            </a:r>
            <a:endParaRPr lang="en-US" baseline="-25000" dirty="0">
              <a:latin typeface="TheSans UHH"/>
            </a:endParaRPr>
          </a:p>
          <a:p>
            <a:r>
              <a:rPr lang="en-US" dirty="0">
                <a:latin typeface="TheSans UHH"/>
              </a:rPr>
              <a:t>Single-species of TLS, not interacting? TLS more “glassy” or “atomic”?</a:t>
            </a:r>
          </a:p>
          <a:p>
            <a:pPr lvl="1"/>
            <a:r>
              <a:rPr lang="en-US" dirty="0">
                <a:latin typeface="TheSans UHH"/>
              </a:rPr>
              <a:t>Apply different models and discuss them</a:t>
            </a:r>
          </a:p>
          <a:p>
            <a:r>
              <a:rPr lang="en-US" dirty="0">
                <a:latin typeface="TheSans UHH"/>
              </a:rPr>
              <a:t>Do we see correlations with </a:t>
            </a:r>
            <a:r>
              <a:rPr lang="en-US" dirty="0" err="1">
                <a:latin typeface="TheSans UHH"/>
              </a:rPr>
              <a:t>R</a:t>
            </a:r>
            <a:r>
              <a:rPr lang="en-US" baseline="-25000" dirty="0" err="1">
                <a:latin typeface="TheSans UHH"/>
              </a:rPr>
              <a:t>res</a:t>
            </a:r>
            <a:r>
              <a:rPr lang="en-US" dirty="0">
                <a:latin typeface="TheSans UHH"/>
              </a:rPr>
              <a:t>, </a:t>
            </a:r>
            <a:r>
              <a:rPr lang="en-US" dirty="0" err="1">
                <a:latin typeface="TheSans UHH"/>
              </a:rPr>
              <a:t>dQ</a:t>
            </a:r>
            <a:r>
              <a:rPr lang="en-US" dirty="0">
                <a:latin typeface="TheSans UHH"/>
              </a:rPr>
              <a:t>/</a:t>
            </a:r>
            <a:r>
              <a:rPr lang="en-US" dirty="0" err="1">
                <a:latin typeface="TheSans UHH"/>
              </a:rPr>
              <a:t>dE</a:t>
            </a:r>
            <a:r>
              <a:rPr lang="en-US" baseline="-25000" dirty="0" err="1">
                <a:latin typeface="TheSans UHH"/>
              </a:rPr>
              <a:t>acc</a:t>
            </a:r>
            <a:r>
              <a:rPr lang="en-US" dirty="0">
                <a:latin typeface="TheSans UHH"/>
              </a:rPr>
              <a:t>, dip-properties? </a:t>
            </a:r>
          </a:p>
          <a:p>
            <a:pPr lvl="1"/>
            <a:r>
              <a:rPr lang="en-US" dirty="0">
                <a:latin typeface="TheSans UHH"/>
              </a:rPr>
              <a:t>Learn about the common origin – might help to understand mid-T better</a:t>
            </a:r>
          </a:p>
          <a:p>
            <a:r>
              <a:rPr lang="en-US" dirty="0">
                <a:latin typeface="TheSans UHH"/>
              </a:rPr>
              <a:t>We need 1.5K and at least 10 kV/m, better 1 kV/m resolution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28C65C-E0D7-47C6-8185-D2D2F73C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/>
              <a:t> E</a:t>
            </a:r>
            <a:r>
              <a:rPr lang="de-DE" baseline="-25000"/>
              <a:t>acc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5AA51A-2DDA-424E-8797-A8D8604D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0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71C0B9-E99F-4C29-B7C1-74660D81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14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0C7DEC-4717-4234-B538-A638EBAC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B9A7EF-BCB9-4C43-9C62-C720EE8CC23E}"/>
              </a:ext>
            </a:extLst>
          </p:cNvPr>
          <p:cNvSpPr txBox="1"/>
          <p:nvPr/>
        </p:nvSpPr>
        <p:spPr>
          <a:xfrm>
            <a:off x="5268932" y="1577285"/>
            <a:ext cx="1318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>
                <a:latin typeface="Cooper Black" panose="0208090404030B020404" pitchFamily="18" charset="0"/>
              </a:rPr>
              <a:t>Questions</a:t>
            </a:r>
            <a:r>
              <a:rPr lang="de-DE" sz="1600" dirty="0">
                <a:latin typeface="Cooper Black" panose="0208090404030B020404" pitchFamily="18" charset="0"/>
              </a:rPr>
              <a:t>?</a:t>
            </a:r>
          </a:p>
        </p:txBody>
      </p:sp>
      <p:pic>
        <p:nvPicPr>
          <p:cNvPr id="6" name="Picture 4" descr="https://i.pinimg.com/originals/de/6a/0e/de6a0eec4cb6d8e56ec1d59687e6b418.gif">
            <a:extLst>
              <a:ext uri="{FF2B5EF4-FFF2-40B4-BE49-F238E27FC236}">
                <a16:creationId xmlns:a16="http://schemas.microsoft.com/office/drawing/2014/main" id="{4C5E611E-4831-4BAF-91A3-12AEBA604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65" y="1961346"/>
            <a:ext cx="45339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8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28C65C-E0D7-47C6-8185-D2D2F73C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at FNAL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534E8F-3B4C-40FD-A7FA-11ADD162B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0" t="23434" r="27357" b="27812"/>
          <a:stretch/>
        </p:blipFill>
        <p:spPr>
          <a:xfrm>
            <a:off x="3176154" y="1618439"/>
            <a:ext cx="5839691" cy="41369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2862073-6C26-4B75-96C8-1535AE998EC6}"/>
              </a:ext>
            </a:extLst>
          </p:cNvPr>
          <p:cNvSpPr/>
          <p:nvPr/>
        </p:nvSpPr>
        <p:spPr>
          <a:xfrm>
            <a:off x="431800" y="6539177"/>
            <a:ext cx="42325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Romanenko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A., et al. Physical Review Applied 13.3 (2020): 034032.</a:t>
            </a:r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]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1C87545-BD16-470A-8F95-C31B85D7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96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37E560-56E0-4034-9DF3-AE09B101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Nb</a:t>
            </a:r>
            <a:r>
              <a:rPr lang="de-DE" dirty="0"/>
              <a:t>-oxides?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complicated</a:t>
            </a:r>
            <a:r>
              <a:rPr lang="de-DE" dirty="0"/>
              <a:t>!</a:t>
            </a:r>
          </a:p>
        </p:txBody>
      </p:sp>
      <p:grpSp>
        <p:nvGrpSpPr>
          <p:cNvPr id="7" name="Group 85">
            <a:extLst>
              <a:ext uri="{FF2B5EF4-FFF2-40B4-BE49-F238E27FC236}">
                <a16:creationId xmlns:a16="http://schemas.microsoft.com/office/drawing/2014/main" id="{26593029-4B0A-43F4-B94E-70F14B493EDD}"/>
              </a:ext>
            </a:extLst>
          </p:cNvPr>
          <p:cNvGrpSpPr/>
          <p:nvPr/>
        </p:nvGrpSpPr>
        <p:grpSpPr>
          <a:xfrm>
            <a:off x="431800" y="1370638"/>
            <a:ext cx="2946265" cy="4734598"/>
            <a:chOff x="725171" y="810943"/>
            <a:chExt cx="1513574" cy="2409507"/>
          </a:xfrm>
        </p:grpSpPr>
        <p:pic>
          <p:nvPicPr>
            <p:cNvPr id="8" name="Picture 86">
              <a:extLst>
                <a:ext uri="{FF2B5EF4-FFF2-40B4-BE49-F238E27FC236}">
                  <a16:creationId xmlns:a16="http://schemas.microsoft.com/office/drawing/2014/main" id="{585432CC-33A6-42EF-8511-23FD6FB40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7" t="22925" r="76608" b="13215"/>
            <a:stretch/>
          </p:blipFill>
          <p:spPr>
            <a:xfrm>
              <a:off x="1007513" y="810943"/>
              <a:ext cx="1231232" cy="24095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7">
                  <a:extLst>
                    <a:ext uri="{FF2B5EF4-FFF2-40B4-BE49-F238E27FC236}">
                      <a16:creationId xmlns:a16="http://schemas.microsoft.com/office/drawing/2014/main" id="{53580745-E5EE-49B5-A5E4-0A03960FD401}"/>
                    </a:ext>
                  </a:extLst>
                </p:cNvPr>
                <p:cNvSpPr txBox="1"/>
                <p:nvPr/>
              </p:nvSpPr>
              <p:spPr>
                <a:xfrm>
                  <a:off x="1109726" y="923378"/>
                  <a:ext cx="877752" cy="187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𝐍𝐛</m:t>
                            </m:r>
                          </m:e>
                          <m:sub>
                            <m:r>
                              <a:rPr lang="en-US" b="1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b="1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de-DE" b="1" dirty="0"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7">
                  <a:extLst>
                    <a:ext uri="{FF2B5EF4-FFF2-40B4-BE49-F238E27FC236}">
                      <a16:creationId xmlns:a16="http://schemas.microsoft.com/office/drawing/2014/main" id="{53580745-E5EE-49B5-A5E4-0A03960FD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726" y="923378"/>
                  <a:ext cx="877752" cy="18795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88">
                  <a:extLst>
                    <a:ext uri="{FF2B5EF4-FFF2-40B4-BE49-F238E27FC236}">
                      <a16:creationId xmlns:a16="http://schemas.microsoft.com/office/drawing/2014/main" id="{305C6384-93C6-4431-988C-B67FA022504B}"/>
                    </a:ext>
                  </a:extLst>
                </p:cNvPr>
                <p:cNvSpPr txBox="1"/>
                <p:nvPr/>
              </p:nvSpPr>
              <p:spPr>
                <a:xfrm>
                  <a:off x="1342364" y="1526182"/>
                  <a:ext cx="457633" cy="187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𝐍𝐛</m:t>
                        </m:r>
                      </m:oMath>
                    </m:oMathPara>
                  </a14:m>
                  <a:endParaRPr lang="de-DE" b="1" dirty="0"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88">
                  <a:extLst>
                    <a:ext uri="{FF2B5EF4-FFF2-40B4-BE49-F238E27FC236}">
                      <a16:creationId xmlns:a16="http://schemas.microsoft.com/office/drawing/2014/main" id="{305C6384-93C6-4431-988C-B67FA0225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2364" y="1526182"/>
                  <a:ext cx="457633" cy="18795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89">
                  <a:extLst>
                    <a:ext uri="{FF2B5EF4-FFF2-40B4-BE49-F238E27FC236}">
                      <a16:creationId xmlns:a16="http://schemas.microsoft.com/office/drawing/2014/main" id="{761DEB68-0FBF-4D7A-9CCC-91E8D5360B57}"/>
                    </a:ext>
                  </a:extLst>
                </p:cNvPr>
                <p:cNvSpPr txBox="1"/>
                <p:nvPr/>
              </p:nvSpPr>
              <p:spPr>
                <a:xfrm rot="619253">
                  <a:off x="1012077" y="1310928"/>
                  <a:ext cx="1103621" cy="1096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𝐍𝐛𝐎</m:t>
                        </m:r>
                        <m:r>
                          <a:rPr lang="de-DE" sz="1400" b="1" i="0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de-DE" sz="1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1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𝐍𝐛𝐎</m:t>
                        </m:r>
                        <m:r>
                          <a:rPr lang="de-DE" sz="1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𝐍𝐛𝐎𝐱</m:t>
                        </m:r>
                      </m:oMath>
                    </m:oMathPara>
                  </a14:m>
                  <a:endParaRPr lang="de-DE" sz="1400" b="1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89">
                  <a:extLst>
                    <a:ext uri="{FF2B5EF4-FFF2-40B4-BE49-F238E27FC236}">
                      <a16:creationId xmlns:a16="http://schemas.microsoft.com/office/drawing/2014/main" id="{761DEB68-0FBF-4D7A-9CCC-91E8D5360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19253">
                  <a:off x="1012077" y="1310928"/>
                  <a:ext cx="1103621" cy="1096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90">
              <a:extLst>
                <a:ext uri="{FF2B5EF4-FFF2-40B4-BE49-F238E27FC236}">
                  <a16:creationId xmlns:a16="http://schemas.microsoft.com/office/drawing/2014/main" id="{68851328-9E42-4350-9744-C9121A971479}"/>
                </a:ext>
              </a:extLst>
            </p:cNvPr>
            <p:cNvGrpSpPr/>
            <p:nvPr/>
          </p:nvGrpSpPr>
          <p:grpSpPr>
            <a:xfrm>
              <a:off x="725171" y="838383"/>
              <a:ext cx="189736" cy="685357"/>
              <a:chOff x="725171" y="564054"/>
              <a:chExt cx="189736" cy="685357"/>
            </a:xfrm>
          </p:grpSpPr>
          <p:cxnSp>
            <p:nvCxnSpPr>
              <p:cNvPr id="13" name="Straight Arrow Connector 91">
                <a:extLst>
                  <a:ext uri="{FF2B5EF4-FFF2-40B4-BE49-F238E27FC236}">
                    <a16:creationId xmlns:a16="http://schemas.microsoft.com/office/drawing/2014/main" id="{ACDAC84E-97FC-48C1-AE97-2E32BE5A8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968" y="564054"/>
                <a:ext cx="0" cy="685357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45">
                <a:extLst>
                  <a:ext uri="{FF2B5EF4-FFF2-40B4-BE49-F238E27FC236}">
                    <a16:creationId xmlns:a16="http://schemas.microsoft.com/office/drawing/2014/main" id="{0DDB94B9-5B80-458E-86C9-A677F50A956B}"/>
                  </a:ext>
                </a:extLst>
              </p:cNvPr>
              <p:cNvSpPr txBox="1"/>
              <p:nvPr/>
            </p:nvSpPr>
            <p:spPr>
              <a:xfrm rot="16200000" flipH="1">
                <a:off x="492341" y="813870"/>
                <a:ext cx="655396" cy="18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~5 nm</a:t>
                </a:r>
              </a:p>
            </p:txBody>
          </p:sp>
        </p:grp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03957B7E-49F1-48E3-B99D-F3F5530A75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90" t="26667" r="22980" b="45454"/>
          <a:stretch/>
        </p:blipFill>
        <p:spPr>
          <a:xfrm>
            <a:off x="3740727" y="1363967"/>
            <a:ext cx="4710546" cy="1911927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1DC5B27-2F37-4259-8E10-A1CE1ADE7BF0}"/>
              </a:ext>
            </a:extLst>
          </p:cNvPr>
          <p:cNvSpPr/>
          <p:nvPr/>
        </p:nvSpPr>
        <p:spPr>
          <a:xfrm>
            <a:off x="2524015" y="1591569"/>
            <a:ext cx="727605" cy="369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28E648B-0D43-4D0A-8F47-35E741FF6F47}"/>
              </a:ext>
            </a:extLst>
          </p:cNvPr>
          <p:cNvSpPr/>
          <p:nvPr/>
        </p:nvSpPr>
        <p:spPr>
          <a:xfrm>
            <a:off x="3614282" y="1363967"/>
            <a:ext cx="4947827" cy="19119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3369268-94DA-4830-9B27-BD1431339D86}"/>
              </a:ext>
            </a:extLst>
          </p:cNvPr>
          <p:cNvCxnSpPr/>
          <p:nvPr/>
        </p:nvCxnSpPr>
        <p:spPr>
          <a:xfrm flipV="1">
            <a:off x="2524015" y="1363967"/>
            <a:ext cx="1090267" cy="22760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DC1DD30-D47E-4FF5-BC55-D03FDCA75B28}"/>
              </a:ext>
            </a:extLst>
          </p:cNvPr>
          <p:cNvCxnSpPr>
            <a:cxnSpLocks/>
          </p:cNvCxnSpPr>
          <p:nvPr/>
        </p:nvCxnSpPr>
        <p:spPr>
          <a:xfrm>
            <a:off x="2524015" y="1960903"/>
            <a:ext cx="1090267" cy="131499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D5A8938C-E846-412A-8DDC-9520600E33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047" t="15219" r="25230" b="15744"/>
          <a:stretch/>
        </p:blipFill>
        <p:spPr>
          <a:xfrm>
            <a:off x="4221019" y="3582106"/>
            <a:ext cx="3905623" cy="273030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698560D7-1DCA-40B1-8B63-E252F1D6FD4F}"/>
              </a:ext>
            </a:extLst>
          </p:cNvPr>
          <p:cNvSpPr txBox="1"/>
          <p:nvPr/>
        </p:nvSpPr>
        <p:spPr>
          <a:xfrm>
            <a:off x="8688554" y="2186485"/>
            <a:ext cx="325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>
                <a:latin typeface="TheSans UHH" panose="020B0502050302020203" pitchFamily="34" charset="77"/>
              </a:rPr>
              <a:t>Periodic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Lattice</a:t>
            </a:r>
            <a:endParaRPr lang="de-DE" sz="1600" dirty="0">
              <a:latin typeface="TheSans UHH" panose="020B0502050302020203" pitchFamily="34" charset="77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7DE1256-64CD-4E27-AC5C-2DCB174FB41E}"/>
              </a:ext>
            </a:extLst>
          </p:cNvPr>
          <p:cNvSpPr txBox="1"/>
          <p:nvPr/>
        </p:nvSpPr>
        <p:spPr>
          <a:xfrm>
            <a:off x="8808626" y="4859378"/>
            <a:ext cx="32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TheSans UHH" panose="020B0502050302020203" pitchFamily="34" charset="77"/>
              </a:rPr>
              <a:t>Reality: Energetically not favored at RT, not “our” Nb</a:t>
            </a:r>
            <a:r>
              <a:rPr lang="en-US" sz="1600" baseline="-25000" dirty="0">
                <a:latin typeface="TheSans UHH" panose="020B0502050302020203" pitchFamily="34" charset="77"/>
              </a:rPr>
              <a:t>2</a:t>
            </a:r>
            <a:r>
              <a:rPr lang="en-US" sz="1600" dirty="0">
                <a:latin typeface="TheSans UHH" panose="020B0502050302020203" pitchFamily="34" charset="77"/>
              </a:rPr>
              <a:t>O</a:t>
            </a:r>
            <a:r>
              <a:rPr lang="en-US" sz="1600" baseline="-25000" dirty="0">
                <a:latin typeface="TheSans UHH" panose="020B0502050302020203" pitchFamily="34" charset="77"/>
              </a:rPr>
              <a:t>5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8ECE900-2630-4EBC-908A-E44121AFDB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751" t="17796" r="14647" b="14479"/>
          <a:stretch/>
        </p:blipFill>
        <p:spPr>
          <a:xfrm>
            <a:off x="8783890" y="1437091"/>
            <a:ext cx="2041237" cy="464463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A1EDEE2-B19D-40D4-90BC-3638C4241D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709" t="26992" r="33333" b="41010"/>
          <a:stretch/>
        </p:blipFill>
        <p:spPr>
          <a:xfrm>
            <a:off x="3629891" y="1388299"/>
            <a:ext cx="4932218" cy="1888172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DDC660F4-19CB-46FF-B48E-89D58EA9D99F}"/>
              </a:ext>
            </a:extLst>
          </p:cNvPr>
          <p:cNvSpPr txBox="1"/>
          <p:nvPr/>
        </p:nvSpPr>
        <p:spPr>
          <a:xfrm>
            <a:off x="3614282" y="3582106"/>
            <a:ext cx="4836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i="1" dirty="0">
                <a:latin typeface="TheSans UHH" panose="020B0502050302020203" pitchFamily="34" charset="77"/>
              </a:rPr>
              <a:t>Off-</a:t>
            </a:r>
            <a:r>
              <a:rPr lang="de-DE" sz="1600" b="1" i="1" dirty="0" err="1">
                <a:latin typeface="TheSans UHH" panose="020B0502050302020203" pitchFamily="34" charset="77"/>
              </a:rPr>
              <a:t>stochiometric</a:t>
            </a:r>
            <a:r>
              <a:rPr lang="de-DE" sz="1600" b="1" i="1" dirty="0">
                <a:latin typeface="TheSans UHH" panose="020B0502050302020203" pitchFamily="34" charset="77"/>
              </a:rPr>
              <a:t> </a:t>
            </a:r>
            <a:r>
              <a:rPr lang="de-DE" sz="1600" b="1" i="1" dirty="0" err="1">
                <a:latin typeface="TheSans UHH" panose="020B0502050302020203" pitchFamily="34" charset="77"/>
              </a:rPr>
              <a:t>phase</a:t>
            </a:r>
            <a:endParaRPr lang="de-DE" sz="1600" b="1" i="1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>
                <a:latin typeface="TheSans UHH" panose="020B0502050302020203" pitchFamily="34" charset="77"/>
              </a:rPr>
              <a:t>Globaly</a:t>
            </a:r>
            <a:r>
              <a:rPr lang="de-DE" sz="1600" dirty="0">
                <a:latin typeface="TheSans UHH" panose="020B0502050302020203" pitchFamily="34" charset="77"/>
              </a:rPr>
              <a:t>, </a:t>
            </a:r>
            <a:r>
              <a:rPr lang="de-DE" sz="1600" dirty="0" err="1">
                <a:latin typeface="TheSans UHH" panose="020B0502050302020203" pitchFamily="34" charset="77"/>
              </a:rPr>
              <a:t>the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ratio</a:t>
            </a:r>
            <a:r>
              <a:rPr lang="de-DE" sz="1600" dirty="0">
                <a:latin typeface="TheSans UHH" panose="020B0502050302020203" pitchFamily="34" charset="77"/>
              </a:rPr>
              <a:t> 2 </a:t>
            </a:r>
            <a:r>
              <a:rPr lang="de-DE" sz="1600" dirty="0" err="1">
                <a:latin typeface="TheSans UHH" panose="020B0502050302020203" pitchFamily="34" charset="77"/>
              </a:rPr>
              <a:t>Nb</a:t>
            </a:r>
            <a:r>
              <a:rPr lang="de-DE" sz="1600" dirty="0">
                <a:latin typeface="TheSans UHH" panose="020B0502050302020203" pitchFamily="34" charset="77"/>
              </a:rPr>
              <a:t> : 5 O </a:t>
            </a:r>
            <a:r>
              <a:rPr lang="de-DE" sz="1600" dirty="0" err="1">
                <a:latin typeface="TheSans UHH" panose="020B0502050302020203" pitchFamily="34" charset="77"/>
              </a:rPr>
              <a:t>is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achieved</a:t>
            </a: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>
                <a:latin typeface="TheSans UHH" panose="020B0502050302020203" pitchFamily="34" charset="77"/>
              </a:rPr>
              <a:t>Locally</a:t>
            </a:r>
            <a:r>
              <a:rPr lang="de-DE" sz="1600" dirty="0">
                <a:latin typeface="TheSans UHH" panose="020B0502050302020203" pitchFamily="34" charset="77"/>
              </a:rPr>
              <a:t>, </a:t>
            </a:r>
            <a:r>
              <a:rPr lang="de-DE" sz="1600" dirty="0" err="1">
                <a:latin typeface="TheSans UHH" panose="020B0502050302020203" pitchFamily="34" charset="77"/>
              </a:rPr>
              <a:t>maybe</a:t>
            </a:r>
            <a:r>
              <a:rPr lang="de-DE" sz="1600" dirty="0">
                <a:latin typeface="TheSans UHH" panose="020B0502050302020203" pitchFamily="34" charset="77"/>
              </a:rPr>
              <a:t> Nb</a:t>
            </a:r>
            <a:r>
              <a:rPr lang="de-DE" sz="1600" baseline="-25000" dirty="0">
                <a:latin typeface="TheSans UHH" panose="020B0502050302020203" pitchFamily="34" charset="77"/>
              </a:rPr>
              <a:t>10</a:t>
            </a:r>
            <a:r>
              <a:rPr lang="de-DE" sz="1600" dirty="0">
                <a:latin typeface="TheSans UHH" panose="020B0502050302020203" pitchFamily="34" charset="77"/>
              </a:rPr>
              <a:t>O</a:t>
            </a:r>
            <a:r>
              <a:rPr lang="de-DE" sz="1600" baseline="-25000" dirty="0">
                <a:latin typeface="TheSans UHH" panose="020B0502050302020203" pitchFamily="34" charset="77"/>
              </a:rPr>
              <a:t>23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1600" dirty="0">
                <a:latin typeface="TheSans UHH" panose="020B0502050302020203"/>
                <a:cs typeface="Arial" panose="020B0604020202020204" pitchFamily="34" charset="0"/>
              </a:rPr>
              <a:t>O-</a:t>
            </a:r>
            <a:r>
              <a:rPr lang="de-DE" sz="1600" dirty="0" err="1">
                <a:latin typeface="TheSans UHH" panose="020B0502050302020203"/>
                <a:cs typeface="Arial" panose="020B0604020202020204" pitchFamily="34" charset="0"/>
              </a:rPr>
              <a:t>depletion</a:t>
            </a:r>
            <a:endParaRPr lang="de-DE" sz="1600" baseline="-25000" dirty="0">
              <a:latin typeface="TheSans UHH" panose="020B0502050302020203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TheSans UHH" panose="020B0502050302020203" pitchFamily="34" charset="77"/>
              </a:rPr>
              <a:t>Not </a:t>
            </a:r>
            <a:r>
              <a:rPr lang="de-DE" sz="1600" dirty="0" err="1">
                <a:latin typeface="TheSans UHH" panose="020B0502050302020203" pitchFamily="34" charset="77"/>
              </a:rPr>
              <a:t>vacancies</a:t>
            </a:r>
            <a:r>
              <a:rPr lang="de-DE" sz="1600" dirty="0">
                <a:latin typeface="TheSans UHH" panose="020B0502050302020203" pitchFamily="34" charset="77"/>
              </a:rPr>
              <a:t> in a </a:t>
            </a:r>
            <a:r>
              <a:rPr lang="de-DE" sz="1600" dirty="0" err="1">
                <a:latin typeface="TheSans UHH" panose="020B0502050302020203" pitchFamily="34" charset="77"/>
              </a:rPr>
              <a:t>lattice</a:t>
            </a:r>
            <a:r>
              <a:rPr lang="de-DE" sz="1600" dirty="0">
                <a:latin typeface="TheSans UHH" panose="020B0502050302020203" pitchFamily="34" charset="77"/>
              </a:rPr>
              <a:t>, </a:t>
            </a:r>
            <a:r>
              <a:rPr lang="de-DE" sz="1600" dirty="0" err="1">
                <a:latin typeface="TheSans UHH" panose="020B0502050302020203" pitchFamily="34" charset="77"/>
              </a:rPr>
              <a:t>simply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bad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matching</a:t>
            </a: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TheSans UHH" panose="020B0502050302020203" pitchFamily="34" charset="77"/>
              </a:rPr>
              <a:t>„</a:t>
            </a:r>
            <a:r>
              <a:rPr lang="de-DE" sz="1600" dirty="0" err="1">
                <a:latin typeface="TheSans UHH" panose="020B0502050302020203" pitchFamily="34" charset="77"/>
              </a:rPr>
              <a:t>Unbound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binding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electrons</a:t>
            </a:r>
            <a:r>
              <a:rPr lang="de-DE" sz="1600" dirty="0">
                <a:latin typeface="TheSans UHH" panose="020B0502050302020203" pitchFamily="34" charset="77"/>
              </a:rPr>
              <a:t>“ </a:t>
            </a:r>
            <a:r>
              <a:rPr lang="de-DE" sz="1600" dirty="0" err="1">
                <a:latin typeface="TheSans UHH" panose="020B0502050302020203" pitchFamily="34" charset="77"/>
              </a:rPr>
              <a:t>of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Nb</a:t>
            </a:r>
            <a:r>
              <a:rPr lang="de-DE" sz="1600" dirty="0">
                <a:latin typeface="TheSans UHH" panose="020B0502050302020203" pitchFamily="34" charset="77"/>
              </a:rPr>
              <a:t> = </a:t>
            </a:r>
            <a:r>
              <a:rPr lang="de-DE" sz="1600" i="1" dirty="0" err="1">
                <a:latin typeface="TheSans UHH" panose="020B0502050302020203" pitchFamily="34" charset="77"/>
              </a:rPr>
              <a:t>dangling</a:t>
            </a:r>
            <a:r>
              <a:rPr lang="de-DE" sz="1600" i="1" dirty="0">
                <a:latin typeface="TheSans UHH" panose="020B0502050302020203" pitchFamily="34" charset="77"/>
              </a:rPr>
              <a:t> </a:t>
            </a:r>
            <a:r>
              <a:rPr lang="de-DE" sz="1600" i="1" dirty="0" err="1">
                <a:latin typeface="TheSans UHH" panose="020B0502050302020203" pitchFamily="34" charset="77"/>
              </a:rPr>
              <a:t>bonds</a:t>
            </a:r>
            <a:endParaRPr lang="de-DE" sz="1600" i="1" dirty="0">
              <a:latin typeface="TheSans UHH" panose="020B0502050302020203" pitchFamily="34" charset="77"/>
            </a:endParaRPr>
          </a:p>
          <a:p>
            <a:pPr algn="l"/>
            <a:endParaRPr lang="de-DE" sz="1600" dirty="0">
              <a:latin typeface="TheSans UHH" panose="020B0502050302020203" pitchFamily="34" charset="77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43E1339-B010-4007-8619-66780E6BD642}"/>
              </a:ext>
            </a:extLst>
          </p:cNvPr>
          <p:cNvSpPr/>
          <p:nvPr/>
        </p:nvSpPr>
        <p:spPr>
          <a:xfrm>
            <a:off x="5052291" y="3126919"/>
            <a:ext cx="1930400" cy="130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CC489D5-C75E-4BBA-BC68-CECA44992647}"/>
              </a:ext>
            </a:extLst>
          </p:cNvPr>
          <p:cNvSpPr/>
          <p:nvPr/>
        </p:nvSpPr>
        <p:spPr>
          <a:xfrm>
            <a:off x="3979225" y="1388298"/>
            <a:ext cx="3308266" cy="317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760932FC-1795-4BE4-9122-D6858891DD14}"/>
              </a:ext>
            </a:extLst>
          </p:cNvPr>
          <p:cNvSpPr/>
          <p:nvPr/>
        </p:nvSpPr>
        <p:spPr>
          <a:xfrm>
            <a:off x="325356" y="6367046"/>
            <a:ext cx="4836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[Sheridan, Evan, et al., </a:t>
            </a:r>
            <a:r>
              <a:rPr lang="de-DE" sz="700" b="1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arXiv</a:t>
            </a:r>
            <a:r>
              <a:rPr lang="de-DE" sz="7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700" b="1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preprint</a:t>
            </a:r>
            <a:r>
              <a:rPr lang="de-DE" sz="7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arXiv:2111.11684 (2021)</a:t>
            </a:r>
            <a:r>
              <a:rPr lang="de-DE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]</a:t>
            </a:r>
          </a:p>
          <a:p>
            <a:r>
              <a:rPr lang="de-DE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de-DE" sz="7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Harrelson</a:t>
            </a:r>
            <a:r>
              <a:rPr lang="de-DE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Thomas, et al., </a:t>
            </a:r>
            <a:r>
              <a:rPr lang="de-DE" sz="700" b="1" i="1" dirty="0" err="1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de-DE" sz="7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b="1" i="1" dirty="0" err="1">
                <a:solidFill>
                  <a:schemeClr val="bg1">
                    <a:lumMod val="50000"/>
                  </a:schemeClr>
                </a:solidFill>
              </a:rPr>
              <a:t>preprint</a:t>
            </a:r>
            <a:r>
              <a:rPr lang="de-DE" sz="700" b="1" i="1" dirty="0">
                <a:solidFill>
                  <a:schemeClr val="bg1">
                    <a:lumMod val="50000"/>
                  </a:schemeClr>
                </a:solidFill>
              </a:rPr>
              <a:t> arXiv:2111.11590 (2021)</a:t>
            </a:r>
            <a:r>
              <a:rPr lang="de-DE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]</a:t>
            </a:r>
          </a:p>
          <a:p>
            <a:r>
              <a:rPr lang="de-DE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Murthy, </a:t>
            </a:r>
            <a:r>
              <a:rPr lang="en-US" sz="7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Akshay</a:t>
            </a: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A., et al. ACS </a:t>
            </a:r>
            <a:r>
              <a:rPr lang="en-US" sz="7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nano</a:t>
            </a: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16.10 (2022): 17257-17262.]</a:t>
            </a:r>
            <a:endParaRPr lang="de-DE" sz="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de-DE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7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Herval</a:t>
            </a: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7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Leonilson</a:t>
            </a: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KS, et al. Journal of Alloys and Compounds 653 (2015): 358-362.]</a:t>
            </a:r>
            <a:endParaRPr lang="de-DE" sz="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69EB21-19D5-40E7-8BFC-42AB9F0D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5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1" grpId="0"/>
      <p:bldP spid="31" grpId="1"/>
      <p:bldP spid="32" grpId="0"/>
      <p:bldP spid="32" grpId="1"/>
      <p:bldP spid="35" grpId="0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0B2FAD2-26BE-4F58-B9C0-2EB3DD7D9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11328400" cy="4614525"/>
          </a:xfrm>
        </p:spPr>
        <p:txBody>
          <a:bodyPr>
            <a:normAutofit/>
          </a:bodyPr>
          <a:lstStyle/>
          <a:p>
            <a:r>
              <a:rPr lang="en-US" dirty="0"/>
              <a:t>The same microscopic situation is described / modelled / labelled different, depending on the amplitude of the applied field because different effects dominate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both regimes are linked by the same microscopic origin: if we measure one, we might learn about the other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33BB8A-2BBD-452B-AB7E-0758429C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matter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Nb</a:t>
            </a:r>
            <a:r>
              <a:rPr lang="de-DE" dirty="0"/>
              <a:t>-oxide </a:t>
            </a:r>
            <a:r>
              <a:rPr lang="de-DE" dirty="0" err="1"/>
              <a:t>is</a:t>
            </a:r>
            <a:r>
              <a:rPr lang="de-DE" dirty="0"/>
              <a:t> O-</a:t>
            </a:r>
            <a:r>
              <a:rPr lang="de-DE" dirty="0" err="1"/>
              <a:t>depleted</a:t>
            </a:r>
            <a:r>
              <a:rPr lang="de-DE" dirty="0"/>
              <a:t>?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5B016D7-5E19-4BC5-A235-7AD4938420A3}"/>
              </a:ext>
            </a:extLst>
          </p:cNvPr>
          <p:cNvGrpSpPr/>
          <p:nvPr/>
        </p:nvGrpSpPr>
        <p:grpSpPr>
          <a:xfrm>
            <a:off x="1902691" y="2394527"/>
            <a:ext cx="8386618" cy="767788"/>
            <a:chOff x="1754909" y="3918527"/>
            <a:chExt cx="8386618" cy="767788"/>
          </a:xfrm>
        </p:grpSpPr>
        <p:sp>
          <p:nvSpPr>
            <p:cNvPr id="2" name="Pfeil: nach links und rechts 1">
              <a:extLst>
                <a:ext uri="{FF2B5EF4-FFF2-40B4-BE49-F238E27FC236}">
                  <a16:creationId xmlns:a16="http://schemas.microsoft.com/office/drawing/2014/main" id="{936AEEDB-8489-440F-BF7F-27DAA6CFE2E2}"/>
                </a:ext>
              </a:extLst>
            </p:cNvPr>
            <p:cNvSpPr/>
            <p:nvPr/>
          </p:nvSpPr>
          <p:spPr>
            <a:xfrm>
              <a:off x="1754909" y="3918527"/>
              <a:ext cx="8386618" cy="767788"/>
            </a:xfrm>
            <a:prstGeom prst="left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i="1" dirty="0" err="1">
                  <a:solidFill>
                    <a:schemeClr val="bg1"/>
                  </a:solidFill>
                </a:rPr>
                <a:t>E</a:t>
              </a:r>
              <a:r>
                <a:rPr lang="de-DE" sz="2400" b="1" i="1" baseline="-25000" dirty="0" err="1">
                  <a:solidFill>
                    <a:schemeClr val="bg1"/>
                  </a:solidFill>
                </a:rPr>
                <a:t>acc</a:t>
              </a:r>
              <a:r>
                <a:rPr lang="de-DE" sz="2400" b="1" baseline="-25000" dirty="0">
                  <a:solidFill>
                    <a:schemeClr val="bg1"/>
                  </a:solidFill>
                </a:rPr>
                <a:t> </a:t>
              </a:r>
              <a:r>
                <a:rPr lang="de-DE" sz="1000" dirty="0">
                  <a:solidFill>
                    <a:schemeClr val="bg1"/>
                  </a:solidFill>
                </a:rPr>
                <a:t>(</a:t>
              </a:r>
              <a:r>
                <a:rPr lang="de-DE" sz="1000" dirty="0" err="1">
                  <a:solidFill>
                    <a:schemeClr val="bg1"/>
                  </a:solidFill>
                </a:rPr>
                <a:t>number</a:t>
              </a:r>
              <a:r>
                <a:rPr lang="de-DE" sz="1000" dirty="0">
                  <a:solidFill>
                    <a:schemeClr val="bg1"/>
                  </a:solidFill>
                </a:rPr>
                <a:t> </a:t>
              </a:r>
              <a:r>
                <a:rPr lang="de-DE" sz="1000" dirty="0" err="1">
                  <a:solidFill>
                    <a:schemeClr val="bg1"/>
                  </a:solidFill>
                </a:rPr>
                <a:t>of</a:t>
              </a:r>
              <a:r>
                <a:rPr lang="de-DE" sz="1000" dirty="0">
                  <a:solidFill>
                    <a:schemeClr val="bg1"/>
                  </a:solidFill>
                </a:rPr>
                <a:t> </a:t>
              </a:r>
              <a:r>
                <a:rPr lang="de-DE" sz="1000" dirty="0" err="1">
                  <a:solidFill>
                    <a:schemeClr val="bg1"/>
                  </a:solidFill>
                </a:rPr>
                <a:t>photons</a:t>
              </a:r>
              <a:r>
                <a:rPr lang="de-DE" sz="1000" dirty="0">
                  <a:solidFill>
                    <a:schemeClr val="bg1"/>
                  </a:solidFill>
                </a:rPr>
                <a:t>)</a:t>
              </a:r>
              <a:endParaRPr lang="de-DE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BB11FFE-CA4A-4C5B-A9B4-CEFAF27802FB}"/>
                </a:ext>
              </a:extLst>
            </p:cNvPr>
            <p:cNvSpPr txBox="1"/>
            <p:nvPr/>
          </p:nvSpPr>
          <p:spPr>
            <a:xfrm>
              <a:off x="2050472" y="4130963"/>
              <a:ext cx="692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dirty="0" err="1">
                  <a:solidFill>
                    <a:schemeClr val="bg1"/>
                  </a:solidFill>
                  <a:latin typeface="TheSans UHH" panose="020B0502050302020203" pitchFamily="34" charset="77"/>
                </a:rPr>
                <a:t>low</a:t>
              </a:r>
              <a:endParaRPr lang="de-DE" sz="1600" dirty="0">
                <a:solidFill>
                  <a:schemeClr val="bg1"/>
                </a:solidFill>
                <a:latin typeface="TheSans UHH" panose="020B0502050302020203" pitchFamily="34" charset="77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D8F9A7F-216F-4A0B-9AF3-6DFB9493D0C8}"/>
                </a:ext>
              </a:extLst>
            </p:cNvPr>
            <p:cNvSpPr txBox="1"/>
            <p:nvPr/>
          </p:nvSpPr>
          <p:spPr>
            <a:xfrm>
              <a:off x="9287163" y="4130963"/>
              <a:ext cx="692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dirty="0">
                  <a:solidFill>
                    <a:schemeClr val="bg1"/>
                  </a:solidFill>
                  <a:latin typeface="TheSans UHH" panose="020B0502050302020203" pitchFamily="34" charset="77"/>
                </a:rPr>
                <a:t>high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6ECC1E94-22CF-4B62-9D79-0515743CAD7C}"/>
              </a:ext>
            </a:extLst>
          </p:cNvPr>
          <p:cNvSpPr txBox="1"/>
          <p:nvPr/>
        </p:nvSpPr>
        <p:spPr>
          <a:xfrm>
            <a:off x="447963" y="3234243"/>
            <a:ext cx="450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>
                <a:latin typeface="TheSans UHH" panose="020B0502050302020203" pitchFamily="34" charset="77"/>
              </a:rPr>
              <a:t>Electron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spins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alignment</a:t>
            </a:r>
            <a:r>
              <a:rPr lang="de-DE" sz="1600" dirty="0">
                <a:latin typeface="TheSans UHH" panose="020B0502050302020203" pitchFamily="34" charset="77"/>
              </a:rPr>
              <a:t> (</a:t>
            </a:r>
            <a:r>
              <a:rPr lang="de-DE" sz="1600" dirty="0" err="1">
                <a:latin typeface="TheSans UHH" panose="020B0502050302020203" pitchFamily="34" charset="77"/>
              </a:rPr>
              <a:t>dangling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bond</a:t>
            </a:r>
            <a:r>
              <a:rPr lang="de-DE" sz="1600" dirty="0">
                <a:latin typeface="TheSans UHH" panose="020B0502050302020203" pitchFamily="34" charset="77"/>
              </a:rPr>
              <a:t>) </a:t>
            </a:r>
            <a:r>
              <a:rPr lang="de-DE" sz="1600" dirty="0" err="1">
                <a:latin typeface="TheSans UHH" panose="020B0502050302020203" pitchFamily="34" charset="77"/>
              </a:rPr>
              <a:t>can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be</a:t>
            </a:r>
            <a:r>
              <a:rPr lang="de-DE" sz="1600" dirty="0">
                <a:latin typeface="TheSans UHH" panose="020B0502050302020203" pitchFamily="34" charset="77"/>
              </a:rPr>
              <a:t> in </a:t>
            </a:r>
            <a:r>
              <a:rPr lang="de-DE" sz="1600" dirty="0" err="1">
                <a:latin typeface="TheSans UHH" panose="020B0502050302020203" pitchFamily="34" charset="77"/>
              </a:rPr>
              <a:t>two</a:t>
            </a:r>
            <a:r>
              <a:rPr lang="de-DE" sz="1600" dirty="0">
                <a:latin typeface="TheSans UHH" panose="020B0502050302020203" pitchFamily="34" charset="77"/>
              </a:rPr>
              <a:t> different </a:t>
            </a:r>
            <a:r>
              <a:rPr lang="de-DE" sz="1600" dirty="0" err="1">
                <a:latin typeface="TheSans UHH" panose="020B0502050302020203" pitchFamily="34" charset="77"/>
              </a:rPr>
              <a:t>configuration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1600" b="1" dirty="0" err="1">
                <a:latin typeface="TheSans UHH" panose="020B0502050302020203" pitchFamily="34" charset="77"/>
              </a:rPr>
              <a:t>Two</a:t>
            </a:r>
            <a:r>
              <a:rPr lang="de-DE" sz="1600" b="1" dirty="0">
                <a:latin typeface="TheSans UHH" panose="020B0502050302020203" pitchFamily="34" charset="77"/>
              </a:rPr>
              <a:t>-Level System</a:t>
            </a:r>
          </a:p>
          <a:p>
            <a:pPr algn="l"/>
            <a:r>
              <a:rPr lang="de-DE" sz="1600" b="1" dirty="0" err="1">
                <a:latin typeface="TheSans UHH" panose="020B0502050302020203" pitchFamily="34" charset="77"/>
              </a:rPr>
              <a:t>Application</a:t>
            </a:r>
            <a:r>
              <a:rPr lang="de-DE" sz="1600" b="1" dirty="0">
                <a:latin typeface="TheSans UHH" panose="020B0502050302020203" pitchFamily="34" charset="77"/>
              </a:rPr>
              <a:t>: Quantum </a:t>
            </a:r>
            <a:r>
              <a:rPr lang="de-DE" sz="1600" b="1" dirty="0" err="1">
                <a:latin typeface="TheSans UHH" panose="020B0502050302020203" pitchFamily="34" charset="77"/>
              </a:rPr>
              <a:t>computing</a:t>
            </a:r>
            <a:endParaRPr lang="de-DE" sz="1600" b="1" dirty="0">
              <a:latin typeface="TheSans UHH" panose="020B0502050302020203" pitchFamily="34" charset="77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1E80E4-2274-4876-8764-D035A183F113}"/>
              </a:ext>
            </a:extLst>
          </p:cNvPr>
          <p:cNvSpPr txBox="1"/>
          <p:nvPr/>
        </p:nvSpPr>
        <p:spPr>
          <a:xfrm>
            <a:off x="6724073" y="3234243"/>
            <a:ext cx="51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>
                <a:latin typeface="TheSans UHH" panose="020B0502050302020203" pitchFamily="34" charset="77"/>
              </a:rPr>
              <a:t>Magnetic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moment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of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unbound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spin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act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as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magnetic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scattering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site</a:t>
            </a:r>
            <a:r>
              <a:rPr lang="de-DE" sz="1600" dirty="0">
                <a:latin typeface="TheSans UHH" panose="020B0502050302020203" pitchFamily="34" charset="77"/>
              </a:rPr>
              <a:t>, </a:t>
            </a:r>
            <a:r>
              <a:rPr lang="de-DE" sz="1600" dirty="0" err="1">
                <a:latin typeface="TheSans UHH" panose="020B0502050302020203" pitchFamily="34" charset="77"/>
              </a:rPr>
              <a:t>causes</a:t>
            </a:r>
            <a:r>
              <a:rPr lang="de-DE" sz="1600" dirty="0">
                <a:latin typeface="TheSans UHH" panose="020B0502050302020203" pitchFamily="34" charset="77"/>
              </a:rPr>
              <a:t> pair </a:t>
            </a:r>
            <a:r>
              <a:rPr lang="de-DE" sz="1600" dirty="0" err="1">
                <a:latin typeface="TheSans UHH" panose="020B0502050302020203" pitchFamily="34" charset="77"/>
              </a:rPr>
              <a:t>breaking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1600" b="1" dirty="0" err="1">
                <a:latin typeface="TheSans UHH" panose="020B0502050302020203" pitchFamily="34" charset="77"/>
              </a:rPr>
              <a:t>Magnetic</a:t>
            </a:r>
            <a:r>
              <a:rPr lang="de-DE" sz="1600" b="1" dirty="0">
                <a:latin typeface="TheSans UHH" panose="020B0502050302020203" pitchFamily="34" charset="77"/>
              </a:rPr>
              <a:t> </a:t>
            </a:r>
            <a:r>
              <a:rPr lang="de-DE" sz="1600" b="1" dirty="0" err="1">
                <a:latin typeface="TheSans UHH" panose="020B0502050302020203" pitchFamily="34" charset="77"/>
              </a:rPr>
              <a:t>impurities</a:t>
            </a:r>
            <a:endParaRPr lang="de-DE" sz="1600" b="1" dirty="0">
              <a:latin typeface="TheSans UHH" panose="020B0502050302020203" pitchFamily="34" charset="77"/>
            </a:endParaRPr>
          </a:p>
          <a:p>
            <a:pPr algn="l"/>
            <a:r>
              <a:rPr lang="de-DE" sz="1600" b="1" dirty="0" err="1">
                <a:latin typeface="TheSans UHH" panose="020B0502050302020203" pitchFamily="34" charset="77"/>
              </a:rPr>
              <a:t>Application</a:t>
            </a:r>
            <a:r>
              <a:rPr lang="de-DE" sz="1600" b="1" dirty="0">
                <a:latin typeface="TheSans UHH" panose="020B0502050302020203" pitchFamily="34" charset="77"/>
              </a:rPr>
              <a:t>: </a:t>
            </a:r>
            <a:r>
              <a:rPr lang="de-DE" sz="1600" b="1" dirty="0" err="1">
                <a:latin typeface="TheSans UHH" panose="020B0502050302020203" pitchFamily="34" charset="77"/>
              </a:rPr>
              <a:t>Accelerators</a:t>
            </a:r>
            <a:endParaRPr lang="de-DE" sz="1600" b="1" dirty="0">
              <a:latin typeface="TheSans UHH" panose="020B0502050302020203" pitchFamily="34" charset="77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3F19FA-50C0-4259-BDF8-670118A7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5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64B482-6EAF-413A-AFDF-4217721DA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TLS can exist in one of two energetically similar configurations.</a:t>
            </a:r>
          </a:p>
          <a:p>
            <a:r>
              <a:rPr lang="en-US" dirty="0"/>
              <a:t>These configurations are modelled as two minima in a double-well potential which are separated by a barrier.</a:t>
            </a:r>
          </a:p>
          <a:p>
            <a:r>
              <a:rPr lang="en-US" dirty="0"/>
              <a:t>At sufficiently low temperatures, thermal activation over the barrier is suppressed and the dynamics are governed by quantum tunneling through the barrier.</a:t>
            </a:r>
          </a:p>
          <a:p>
            <a:r>
              <a:rPr lang="en-US" dirty="0"/>
              <a:t>In general, the system couples to applied electric fields in such a way that transitions can be driven between the states.</a:t>
            </a:r>
          </a:p>
          <a:p>
            <a:r>
              <a:rPr lang="en-US" dirty="0"/>
              <a:t>Due to the multiple/random arrangements, an ensemble of TLS is characterized by a wide distribution of potential barrier heights and thus spans a large range of switching rates and </a:t>
            </a:r>
            <a:r>
              <a:rPr lang="en-US" dirty="0" err="1"/>
              <a:t>eigenenergies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4C7A36-C90B-41BA-90F3-AB4B549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-Level System: </a:t>
            </a:r>
            <a:r>
              <a:rPr lang="de-DE" dirty="0" err="1"/>
              <a:t>Assumptions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155F92-C108-47D6-A16D-4CF3B5A12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6" t="36094" r="38973" b="10707"/>
          <a:stretch/>
        </p:blipFill>
        <p:spPr>
          <a:xfrm>
            <a:off x="8688288" y="1509184"/>
            <a:ext cx="3382334" cy="302952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204FCB-1FE6-43AA-A5E6-CAF91606B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" t="20586" r="34175" b="18519"/>
          <a:stretch/>
        </p:blipFill>
        <p:spPr>
          <a:xfrm>
            <a:off x="357090" y="1517550"/>
            <a:ext cx="8331198" cy="521734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55778FE-2823-40AD-A7E0-9F009FD7D674}"/>
              </a:ext>
            </a:extLst>
          </p:cNvPr>
          <p:cNvSpPr/>
          <p:nvPr/>
        </p:nvSpPr>
        <p:spPr>
          <a:xfrm>
            <a:off x="344406" y="6519446"/>
            <a:ext cx="64535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[Müller, Clemens, Jared H. Cole, and Jürgen </a:t>
            </a:r>
            <a:r>
              <a:rPr lang="de-DE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Lisenfeld</a:t>
            </a:r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Reports on Progress in Physics 82.12 (2019): 124501.]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5052DE-9704-4146-A50E-8FD5FEE8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1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64B482-6EAF-413A-AFDF-4217721D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11492345" cy="3937001"/>
          </a:xfrm>
        </p:spPr>
        <p:txBody>
          <a:bodyPr/>
          <a:lstStyle/>
          <a:p>
            <a:r>
              <a:rPr lang="en-US" dirty="0"/>
              <a:t>When TLS couple through an electric dipole moment </a:t>
            </a:r>
            <a:r>
              <a:rPr lang="en-US" i="1" dirty="0"/>
              <a:t>d</a:t>
            </a:r>
            <a:r>
              <a:rPr lang="en-US" dirty="0"/>
              <a:t> to oscillating electric fields, they can resonantly absorb energy </a:t>
            </a:r>
            <a:r>
              <a:rPr lang="en-US" sz="1200" dirty="0"/>
              <a:t>(and give rise to dielectric loss)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4C7A36-C90B-41BA-90F3-AB4B549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Rabi-</a:t>
            </a:r>
            <a:r>
              <a:rPr lang="de-DE" dirty="0" err="1"/>
              <a:t>Oscillation</a:t>
            </a:r>
            <a:endParaRPr lang="de-DE" dirty="0"/>
          </a:p>
        </p:txBody>
      </p:sp>
      <p:pic>
        <p:nvPicPr>
          <p:cNvPr id="1030" name="Picture 6" descr="https://upload.wikimedia.org/wikipedia/commons/thumb/0/0a/Ts_atomspectrum.svg/206px-Ts_atomspectrum.svg.png">
            <a:extLst>
              <a:ext uri="{FF2B5EF4-FFF2-40B4-BE49-F238E27FC236}">
                <a16:creationId xmlns:a16="http://schemas.microsoft.com/office/drawing/2014/main" id="{E2CB6DA9-6B53-4873-9A84-D1B3595D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86025"/>
            <a:ext cx="2953134" cy="30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F3BA96B-AC6A-48AF-BCDC-701B33A17E98}"/>
              </a:ext>
            </a:extLst>
          </p:cNvPr>
          <p:cNvSpPr txBox="1"/>
          <p:nvPr/>
        </p:nvSpPr>
        <p:spPr>
          <a:xfrm>
            <a:off x="3475182" y="2678545"/>
            <a:ext cx="8285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>
                <a:latin typeface="TheSans UHH" panose="020B0502050302020203" pitchFamily="34" charset="77"/>
              </a:rPr>
              <a:t>Probability</a:t>
            </a:r>
            <a:r>
              <a:rPr lang="de-DE" sz="1600" dirty="0">
                <a:latin typeface="TheSans UHH" panose="020B0502050302020203" pitchFamily="34" charset="77"/>
              </a:rPr>
              <a:t> P </a:t>
            </a:r>
            <a:r>
              <a:rPr lang="de-DE" sz="1600" dirty="0" err="1">
                <a:latin typeface="TheSans UHH" panose="020B0502050302020203" pitchFamily="34" charset="77"/>
              </a:rPr>
              <a:t>to</a:t>
            </a:r>
            <a:r>
              <a:rPr lang="de-DE" sz="1600" dirty="0">
                <a:latin typeface="TheSans UHH" panose="020B0502050302020203" pitchFamily="34" charset="77"/>
              </a:rPr>
              <a:t> find TLS in </a:t>
            </a:r>
            <a:r>
              <a:rPr lang="de-DE" sz="1600" dirty="0" err="1">
                <a:latin typeface="TheSans UHH" panose="020B0502050302020203" pitchFamily="34" charset="77"/>
              </a:rPr>
              <a:t>excited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state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is</a:t>
            </a:r>
            <a:r>
              <a:rPr lang="de-DE" sz="1600" dirty="0">
                <a:latin typeface="TheSans UHH" panose="020B0502050302020203" pitchFamily="34" charset="77"/>
              </a:rPr>
              <a:t> proportional </a:t>
            </a:r>
            <a:r>
              <a:rPr lang="de-DE" sz="1600" dirty="0" err="1">
                <a:latin typeface="TheSans UHH" panose="020B0502050302020203" pitchFamily="34" charset="77"/>
              </a:rPr>
              <a:t>to</a:t>
            </a:r>
            <a:r>
              <a:rPr lang="de-DE" sz="1600" dirty="0">
                <a:latin typeface="TheSans UHH" panose="020B0502050302020203" pitchFamily="34" charset="77"/>
              </a:rPr>
              <a:t> sin²(</a:t>
            </a:r>
            <a:r>
              <a:rPr lang="el-GR" sz="1600" i="1" dirty="0">
                <a:latin typeface="TheSans UHH" panose="020B0502050302020203" pitchFamily="34" charset="77"/>
              </a:rPr>
              <a:t>Ω</a:t>
            </a:r>
            <a:r>
              <a:rPr lang="de-DE" sz="1600" i="1" baseline="-25000" dirty="0" err="1">
                <a:latin typeface="TheSans UHH" panose="020B0502050302020203" pitchFamily="34" charset="77"/>
              </a:rPr>
              <a:t>Rabi</a:t>
            </a:r>
            <a:r>
              <a:rPr lang="de-DE" sz="1600" i="1" dirty="0" err="1">
                <a:latin typeface="TheSans UHH" panose="020B0502050302020203" pitchFamily="34" charset="77"/>
              </a:rPr>
              <a:t>t</a:t>
            </a:r>
            <a:r>
              <a:rPr lang="de-DE" sz="1600" dirty="0">
                <a:latin typeface="TheSans UHH" panose="020B0502050302020203" pitchFamily="34" charset="77"/>
              </a:rPr>
              <a:t>/2)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TheSans UHH" panose="020B0502050302020203" pitchFamily="34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TheSans UHH" panose="020B0502050302020203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9B2941B-9B35-4D36-B428-4D3B7D1664EB}"/>
                  </a:ext>
                </a:extLst>
              </p:cNvPr>
              <p:cNvSpPr txBox="1"/>
              <p:nvPr/>
            </p:nvSpPr>
            <p:spPr>
              <a:xfrm>
                <a:off x="8136920" y="3333944"/>
                <a:ext cx="1508746" cy="531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𝑅𝑎𝑏𝑖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de-DE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de-DE" sz="1600" dirty="0">
                  <a:latin typeface="TheSans UHH" panose="020B0502050302020203" pitchFamily="34" charset="77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9B2941B-9B35-4D36-B428-4D3B7D166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920" y="3333944"/>
                <a:ext cx="1508746" cy="5312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The transition probabilities $P$ between the energy states of a two-level quantum system when external driving fields with frequencies $k_\RR = \omega_\RR$ and $k_\RR=1.1\omega_\RR$ are applied, respectively. The corresponding relative detunings are $\RD = 0$ and $\RD = 1$, respectively. The amplitudes of the driving fields are $A_\RR=0.1\omega_\RR$ in both cases.">
            <a:extLst>
              <a:ext uri="{FF2B5EF4-FFF2-40B4-BE49-F238E27FC236}">
                <a16:creationId xmlns:a16="http://schemas.microsoft.com/office/drawing/2014/main" id="{7651501A-D681-4026-B679-EE9EFED7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26" y="3131126"/>
            <a:ext cx="4432900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472B4C-5EBC-4210-9FBD-20124D5A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3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64B482-6EAF-413A-AFDF-4217721D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11328400" cy="4512925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TheSans UHH" panose="020B0502050302020203"/>
              </a:rPr>
              <a:t>In </a:t>
            </a:r>
            <a:r>
              <a:rPr lang="de-DE" sz="2000" dirty="0" err="1">
                <a:latin typeface="TheSans UHH" panose="020B0502050302020203"/>
              </a:rPr>
              <a:t>order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to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get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into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excited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state</a:t>
            </a:r>
            <a:r>
              <a:rPr lang="de-DE" sz="2000" dirty="0">
                <a:latin typeface="TheSans UHH" panose="020B0502050302020203"/>
              </a:rPr>
              <a:t>, </a:t>
            </a:r>
            <a:r>
              <a:rPr lang="de-DE" sz="2000" dirty="0" err="1">
                <a:latin typeface="TheSans UHH" panose="020B0502050302020203"/>
              </a:rPr>
              <a:t>the</a:t>
            </a:r>
            <a:r>
              <a:rPr lang="de-DE" sz="2000" dirty="0">
                <a:latin typeface="TheSans UHH" panose="020B0502050302020203"/>
              </a:rPr>
              <a:t> TLS </a:t>
            </a:r>
            <a:r>
              <a:rPr lang="de-DE" sz="2000" dirty="0" err="1">
                <a:latin typeface="TheSans UHH" panose="020B0502050302020203"/>
              </a:rPr>
              <a:t>needs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to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be</a:t>
            </a:r>
            <a:r>
              <a:rPr lang="de-DE" sz="2000" dirty="0">
                <a:latin typeface="TheSans UHH" panose="020B0502050302020203"/>
              </a:rPr>
              <a:t> in </a:t>
            </a:r>
            <a:r>
              <a:rPr lang="de-DE" sz="2000" dirty="0" err="1">
                <a:latin typeface="TheSans UHH" panose="020B0502050302020203"/>
              </a:rPr>
              <a:t>its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ground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state</a:t>
            </a:r>
            <a:r>
              <a:rPr lang="de-DE" sz="2000" dirty="0">
                <a:latin typeface="TheSans UHH" panose="020B0502050302020203"/>
              </a:rPr>
              <a:t>. </a:t>
            </a:r>
            <a:r>
              <a:rPr lang="de-DE" sz="2000" dirty="0" err="1">
                <a:latin typeface="TheSans UHH" panose="020B0502050302020203"/>
              </a:rPr>
              <a:t>If</a:t>
            </a:r>
            <a:r>
              <a:rPr lang="de-DE" sz="2000" dirty="0">
                <a:latin typeface="TheSans UHH" panose="020B0502050302020203"/>
              </a:rPr>
              <a:t> all TLS </a:t>
            </a:r>
            <a:r>
              <a:rPr lang="de-DE" sz="2000" dirty="0" err="1">
                <a:latin typeface="TheSans UHH" panose="020B0502050302020203"/>
              </a:rPr>
              <a:t>are</a:t>
            </a:r>
            <a:r>
              <a:rPr lang="de-DE" sz="2000" dirty="0">
                <a:latin typeface="TheSans UHH" panose="020B0502050302020203"/>
              </a:rPr>
              <a:t> in </a:t>
            </a:r>
            <a:r>
              <a:rPr lang="de-DE" sz="2000" dirty="0" err="1">
                <a:latin typeface="TheSans UHH" panose="020B0502050302020203"/>
              </a:rPr>
              <a:t>the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excited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state</a:t>
            </a:r>
            <a:r>
              <a:rPr lang="de-DE" sz="2000" dirty="0">
                <a:latin typeface="TheSans UHH" panose="020B0502050302020203"/>
              </a:rPr>
              <a:t>, </a:t>
            </a:r>
            <a:r>
              <a:rPr lang="de-DE" sz="2000" dirty="0" err="1">
                <a:latin typeface="TheSans UHH" panose="020B0502050302020203"/>
              </a:rPr>
              <a:t>no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absorption</a:t>
            </a:r>
            <a:r>
              <a:rPr lang="de-DE" sz="2000" dirty="0">
                <a:latin typeface="TheSans UHH" panose="020B0502050302020203"/>
              </a:rPr>
              <a:t> and </a:t>
            </a:r>
            <a:r>
              <a:rPr lang="de-DE" sz="2000" dirty="0" err="1">
                <a:latin typeface="TheSans UHH" panose="020B0502050302020203"/>
              </a:rPr>
              <a:t>hence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no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losses</a:t>
            </a:r>
            <a:r>
              <a:rPr lang="de-DE" sz="2000" dirty="0">
                <a:latin typeface="TheSans UHH" panose="020B0502050302020203"/>
              </a:rPr>
              <a:t>.</a:t>
            </a:r>
          </a:p>
          <a:p>
            <a:r>
              <a:rPr lang="de-DE" sz="2000" dirty="0" err="1">
                <a:latin typeface="TheSans UHH" panose="020B0502050302020203"/>
              </a:rPr>
              <a:t>When</a:t>
            </a:r>
            <a:r>
              <a:rPr lang="de-DE" sz="2000" dirty="0">
                <a:latin typeface="TheSans UHH" panose="020B0502050302020203"/>
              </a:rPr>
              <a:t> a TLS </a:t>
            </a:r>
            <a:r>
              <a:rPr lang="de-DE" sz="2000" dirty="0" err="1">
                <a:latin typeface="TheSans UHH" panose="020B0502050302020203"/>
              </a:rPr>
              <a:t>is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driven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above</a:t>
            </a:r>
            <a:r>
              <a:rPr lang="de-DE" sz="2000" dirty="0">
                <a:latin typeface="TheSans UHH" panose="020B0502050302020203"/>
              </a:rPr>
              <a:t> a </a:t>
            </a:r>
            <a:r>
              <a:rPr lang="de-DE" sz="2000" dirty="0" err="1">
                <a:latin typeface="TheSans UHH" panose="020B0502050302020203"/>
              </a:rPr>
              <a:t>certain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critical</a:t>
            </a:r>
            <a:r>
              <a:rPr lang="de-DE" sz="2000" dirty="0">
                <a:latin typeface="TheSans UHH" panose="020B0502050302020203"/>
              </a:rPr>
              <a:t> power </a:t>
            </a:r>
            <a:r>
              <a:rPr lang="de-DE" sz="2000" i="1" dirty="0" err="1">
                <a:latin typeface="TheSans UHH" panose="020B0502050302020203"/>
              </a:rPr>
              <a:t>P</a:t>
            </a:r>
            <a:r>
              <a:rPr lang="de-DE" sz="2000" i="1" baseline="-25000" dirty="0" err="1">
                <a:latin typeface="TheSans UHH" panose="020B0502050302020203"/>
              </a:rPr>
              <a:t>c</a:t>
            </a:r>
            <a:r>
              <a:rPr lang="de-DE" sz="2000" baseline="-25000" dirty="0">
                <a:latin typeface="TheSans UHH" panose="020B0502050302020203"/>
              </a:rPr>
              <a:t> </a:t>
            </a:r>
            <a:r>
              <a:rPr lang="de-DE" sz="2000" dirty="0">
                <a:latin typeface="TheSans UHH" panose="020B0502050302020203"/>
              </a:rPr>
              <a:t>,</a:t>
            </a:r>
            <a:r>
              <a:rPr lang="de-DE" sz="2000" baseline="-25000" dirty="0">
                <a:latin typeface="TheSans UHH" panose="020B0502050302020203"/>
              </a:rPr>
              <a:t> </a:t>
            </a:r>
            <a:r>
              <a:rPr lang="el-GR" sz="2000" i="1" dirty="0">
                <a:latin typeface="TheSans UHH" panose="020B0502050302020203" pitchFamily="34" charset="77"/>
              </a:rPr>
              <a:t>Ω</a:t>
            </a:r>
            <a:r>
              <a:rPr lang="de-DE" sz="2000" i="1" baseline="-25000" dirty="0">
                <a:latin typeface="TheSans UHH" panose="020B0502050302020203"/>
              </a:rPr>
              <a:t>Rabi </a:t>
            </a:r>
            <a:r>
              <a:rPr lang="de-DE" sz="2000" dirty="0">
                <a:latin typeface="TheSans UHH" panose="020B0502050302020203"/>
              </a:rPr>
              <a:t>will </a:t>
            </a:r>
            <a:r>
              <a:rPr lang="de-DE" sz="2000" dirty="0" err="1">
                <a:latin typeface="TheSans UHH" panose="020B0502050302020203"/>
              </a:rPr>
              <a:t>be</a:t>
            </a:r>
            <a:r>
              <a:rPr lang="de-DE" sz="2000" dirty="0">
                <a:latin typeface="TheSans UHH" panose="020B0502050302020203"/>
              </a:rPr>
              <a:t> larger </a:t>
            </a:r>
            <a:r>
              <a:rPr lang="de-DE" sz="2000" dirty="0" err="1">
                <a:latin typeface="TheSans UHH" panose="020B0502050302020203"/>
              </a:rPr>
              <a:t>than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the</a:t>
            </a:r>
            <a:r>
              <a:rPr lang="de-DE" sz="2000" dirty="0">
                <a:latin typeface="TheSans UHH" panose="020B0502050302020203"/>
              </a:rPr>
              <a:t> TLS </a:t>
            </a:r>
            <a:r>
              <a:rPr lang="de-DE" sz="2000" dirty="0" err="1">
                <a:latin typeface="TheSans UHH" panose="020B0502050302020203"/>
              </a:rPr>
              <a:t>loss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rates</a:t>
            </a:r>
            <a:r>
              <a:rPr lang="de-DE" sz="2000" dirty="0">
                <a:latin typeface="TheSans UHH" panose="020B0502050302020203"/>
              </a:rPr>
              <a:t> </a:t>
            </a:r>
          </a:p>
          <a:p>
            <a:endParaRPr lang="de-DE" sz="2000" baseline="-25000" dirty="0">
              <a:latin typeface="TheSans UHH" panose="020B0502050302020203"/>
            </a:endParaRPr>
          </a:p>
          <a:p>
            <a:r>
              <a:rPr lang="de-DE" sz="2000" dirty="0" err="1">
                <a:latin typeface="TheSans UHH" panose="020B0502050302020203"/>
              </a:rPr>
              <a:t>If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the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excitation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happens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faster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than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the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decay</a:t>
            </a:r>
            <a:r>
              <a:rPr lang="de-DE" sz="2000" dirty="0">
                <a:latin typeface="TheSans UHH" panose="020B0502050302020203"/>
              </a:rPr>
              <a:t> (</a:t>
            </a:r>
            <a:r>
              <a:rPr lang="de-DE" sz="2000" i="1" dirty="0" err="1">
                <a:latin typeface="TheSans UHH" panose="020B0502050302020203"/>
              </a:rPr>
              <a:t>P</a:t>
            </a:r>
            <a:r>
              <a:rPr lang="de-DE" sz="2000" i="1" baseline="-25000" dirty="0" err="1">
                <a:latin typeface="TheSans UHH" panose="020B0502050302020203"/>
              </a:rPr>
              <a:t>f</a:t>
            </a:r>
            <a:r>
              <a:rPr lang="de-DE" sz="2000" dirty="0">
                <a:latin typeface="TheSans UHH" panose="020B0502050302020203"/>
              </a:rPr>
              <a:t>&gt;</a:t>
            </a:r>
            <a:r>
              <a:rPr lang="de-DE" sz="2000" i="1" dirty="0" err="1">
                <a:latin typeface="TheSans UHH" panose="020B0502050302020203"/>
              </a:rPr>
              <a:t>P</a:t>
            </a:r>
            <a:r>
              <a:rPr lang="de-DE" sz="2000" i="1" baseline="-25000" dirty="0" err="1">
                <a:latin typeface="TheSans UHH" panose="020B0502050302020203"/>
              </a:rPr>
              <a:t>c</a:t>
            </a:r>
            <a:r>
              <a:rPr lang="de-DE" sz="2000" dirty="0">
                <a:latin typeface="TheSans UHH" panose="020B0502050302020203"/>
              </a:rPr>
              <a:t>), </a:t>
            </a:r>
            <a:r>
              <a:rPr lang="de-DE" sz="2000" dirty="0" err="1">
                <a:latin typeface="TheSans UHH" panose="020B0502050302020203"/>
              </a:rPr>
              <a:t>we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saturate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the</a:t>
            </a:r>
            <a:r>
              <a:rPr lang="de-DE" sz="2000" dirty="0">
                <a:latin typeface="TheSans UHH" panose="020B0502050302020203"/>
              </a:rPr>
              <a:t> </a:t>
            </a:r>
            <a:r>
              <a:rPr lang="de-DE" sz="2000" dirty="0" err="1">
                <a:latin typeface="TheSans UHH" panose="020B0502050302020203"/>
              </a:rPr>
              <a:t>losses</a:t>
            </a:r>
            <a:endParaRPr lang="de-DE" sz="2000" baseline="-25000" dirty="0">
              <a:latin typeface="TheSans UHH" panose="020B0502050302020203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4C7A36-C90B-41BA-90F3-AB4B549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Power 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dirty="0" err="1"/>
              <a:t>losses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FC2A8EA-5848-4AA0-BAAF-1644ABC64F20}"/>
                  </a:ext>
                </a:extLst>
              </p:cNvPr>
              <p:cNvSpPr txBox="1"/>
              <p:nvPr/>
            </p:nvSpPr>
            <p:spPr>
              <a:xfrm>
                <a:off x="4534897" y="2781907"/>
                <a:ext cx="3122205" cy="6345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𝑅𝑎𝑏𝑖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de-DE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de-DE" sz="1600" dirty="0">
                  <a:latin typeface="TheSans UHH" panose="020B0502050302020203" pitchFamily="34" charset="77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FC2A8EA-5848-4AA0-BAAF-1644ABC64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897" y="2781907"/>
                <a:ext cx="3122205" cy="634533"/>
              </a:xfrm>
              <a:prstGeom prst="rect">
                <a:avLst/>
              </a:prstGeom>
              <a:blipFill>
                <a:blip r:embed="rId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E541125-5ADC-4ED8-9A42-86F9AACBABD1}"/>
                  </a:ext>
                </a:extLst>
              </p:cNvPr>
              <p:cNvSpPr txBox="1"/>
              <p:nvPr/>
            </p:nvSpPr>
            <p:spPr>
              <a:xfrm>
                <a:off x="2817090" y="4111563"/>
                <a:ext cx="6264538" cy="15073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𝑇𝐿𝑆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𝑡𝑎𝑛h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𝑅𝑎𝑏𝑖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de-DE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𝑡𝑎𝑛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>
                  <a:latin typeface="TheSans UHH" panose="020B0502050302020203" pitchFamily="34" charset="77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E541125-5ADC-4ED8-9A42-86F9AACBA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090" y="4111563"/>
                <a:ext cx="6264538" cy="1507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FBC24904-05DF-4092-9F06-EA3F451F59C5}"/>
              </a:ext>
            </a:extLst>
          </p:cNvPr>
          <p:cNvSpPr txBox="1"/>
          <p:nvPr/>
        </p:nvSpPr>
        <p:spPr>
          <a:xfrm>
            <a:off x="9372587" y="4588232"/>
            <a:ext cx="2477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>
                <a:latin typeface="TheSans UHH" panose="020B0502050302020203" pitchFamily="34" charset="77"/>
              </a:rPr>
              <a:t>Single </a:t>
            </a:r>
            <a:r>
              <a:rPr lang="de-DE" sz="1200" dirty="0" err="1">
                <a:latin typeface="TheSans UHH" panose="020B0502050302020203" pitchFamily="34" charset="77"/>
              </a:rPr>
              <a:t>species</a:t>
            </a:r>
            <a:r>
              <a:rPr lang="de-DE" sz="1200" dirty="0">
                <a:latin typeface="TheSans UHH" panose="020B0502050302020203" pitchFamily="34" charset="77"/>
              </a:rPr>
              <a:t>, non-</a:t>
            </a:r>
            <a:r>
              <a:rPr lang="de-DE" sz="1200" dirty="0" err="1">
                <a:latin typeface="TheSans UHH" panose="020B0502050302020203" pitchFamily="34" charset="77"/>
              </a:rPr>
              <a:t>interacting</a:t>
            </a:r>
            <a:r>
              <a:rPr lang="de-DE" sz="1200" dirty="0">
                <a:latin typeface="TheSans UHH" panose="020B0502050302020203" pitchFamily="34" charset="77"/>
              </a:rPr>
              <a:t> TLS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7EC45BD-0D48-4C9A-8664-ED83CEB758D9}"/>
              </a:ext>
            </a:extLst>
          </p:cNvPr>
          <p:cNvSpPr/>
          <p:nvPr/>
        </p:nvSpPr>
        <p:spPr>
          <a:xfrm>
            <a:off x="344406" y="6519446"/>
            <a:ext cx="64535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[Müller, Clemens, Jared H. Cole, and Jürgen </a:t>
            </a:r>
            <a:r>
              <a:rPr lang="de-DE" sz="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Lisenfeld</a:t>
            </a:r>
            <a:r>
              <a:rPr lang="de-DE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Reports on Progress in Physics 82.12 (2019): 124501.]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16757A-4C30-444D-8C39-50D7AE69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8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28C65C-E0D7-47C6-8185-D2D2F73C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For</a:t>
            </a:r>
            <a:r>
              <a:rPr lang="de-DE" dirty="0"/>
              <a:t> QC </a:t>
            </a:r>
            <a:r>
              <a:rPr lang="de-DE" dirty="0" err="1"/>
              <a:t>applications</a:t>
            </a:r>
            <a:r>
              <a:rPr lang="de-DE" dirty="0"/>
              <a:t>: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Q </a:t>
            </a:r>
            <a:r>
              <a:rPr lang="de-DE" dirty="0" err="1"/>
              <a:t>behave</a:t>
            </a:r>
            <a:r>
              <a:rPr lang="de-DE" dirty="0"/>
              <a:t> at </a:t>
            </a:r>
            <a:r>
              <a:rPr lang="de-DE" dirty="0" err="1"/>
              <a:t>low</a:t>
            </a:r>
            <a:r>
              <a:rPr lang="de-DE" dirty="0"/>
              <a:t> T/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r>
              <a:rPr lang="de-DE" dirty="0"/>
              <a:t>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6203C6-525A-497A-8340-887E210A6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72" t="30438" r="26179" b="10438"/>
          <a:stretch/>
        </p:blipFill>
        <p:spPr>
          <a:xfrm>
            <a:off x="350982" y="1479077"/>
            <a:ext cx="5218544" cy="429015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15409D0-4E37-4E14-92A3-4DCA21E53BD1}"/>
              </a:ext>
            </a:extLst>
          </p:cNvPr>
          <p:cNvSpPr/>
          <p:nvPr/>
        </p:nvSpPr>
        <p:spPr>
          <a:xfrm>
            <a:off x="1350988" y="1551331"/>
            <a:ext cx="2546758" cy="338554"/>
          </a:xfrm>
          <a:prstGeom prst="rect">
            <a:avLst/>
          </a:prstGeom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heSans UHH" panose="020B0502050302020203"/>
              </a:rPr>
              <a:t>No oxide: lowest losses</a:t>
            </a:r>
            <a:endParaRPr lang="de-DE" sz="1600" dirty="0">
              <a:latin typeface="TheSans UHH" panose="020B0502050302020203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49434B-EB41-4BC2-968F-6C4740894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70" t="16443" r="4377" b="16778"/>
          <a:stretch/>
        </p:blipFill>
        <p:spPr>
          <a:xfrm>
            <a:off x="6096000" y="1815738"/>
            <a:ext cx="4996873" cy="415015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4F66373-2952-43A9-BE3A-F10BFCC7FF94}"/>
              </a:ext>
            </a:extLst>
          </p:cNvPr>
          <p:cNvSpPr/>
          <p:nvPr/>
        </p:nvSpPr>
        <p:spPr>
          <a:xfrm>
            <a:off x="5962271" y="1504771"/>
            <a:ext cx="596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eSans UHH" panose="020B0502050302020203"/>
              </a:rPr>
              <a:t>Lifetime improves by the in situ heat treatments at 340-450°C</a:t>
            </a:r>
            <a:endParaRPr lang="de-DE" dirty="0">
              <a:latin typeface="TheSans UHH" panose="020B0502050302020203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ECEA34A-C7A5-4970-B739-ECB38306A26C}"/>
              </a:ext>
            </a:extLst>
          </p:cNvPr>
          <p:cNvSpPr/>
          <p:nvPr/>
        </p:nvSpPr>
        <p:spPr>
          <a:xfrm>
            <a:off x="350982" y="6539177"/>
            <a:ext cx="39716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800" b="1" dirty="0" err="1">
                <a:solidFill>
                  <a:schemeClr val="bg1">
                    <a:lumMod val="50000"/>
                  </a:schemeClr>
                </a:solidFill>
              </a:rPr>
              <a:t>Romanenko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, A., et al. Physical Review Applied 13.3 (2020): 034032.</a:t>
            </a:r>
            <a:r>
              <a:rPr lang="de-DE" sz="800" b="1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1DCBA7-0FC4-468E-9BF3-0CEB4E05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7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3FC0B15-7007-4186-941E-138AA9CD88C6}"/>
              </a:ext>
            </a:extLst>
          </p:cNvPr>
          <p:cNvSpPr txBox="1"/>
          <p:nvPr/>
        </p:nvSpPr>
        <p:spPr>
          <a:xfrm rot="5400000">
            <a:off x="9438827" y="3333933"/>
            <a:ext cx="347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heSans UHH" panose="020B0502050302020203" pitchFamily="34" charset="77"/>
              </a:rPr>
              <a:t>1MV/m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de-DE" sz="1600" dirty="0">
                <a:latin typeface="TheSans UHH" panose="020B0502050302020203" pitchFamily="34" charset="77"/>
              </a:rPr>
              <a:t> 10</a:t>
            </a:r>
            <a:r>
              <a:rPr lang="de-DE" sz="1600" baseline="30000" dirty="0">
                <a:latin typeface="TheSans UHH" panose="020B0502050302020203" pitchFamily="34" charset="77"/>
              </a:rPr>
              <a:t>22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photons</a:t>
            </a:r>
            <a:endParaRPr lang="de-DE" sz="1600" dirty="0">
              <a:latin typeface="TheSans UHH" panose="020B0502050302020203" pitchFamily="34" charset="77"/>
            </a:endParaRPr>
          </a:p>
          <a:p>
            <a:r>
              <a:rPr lang="de-DE" sz="1600" dirty="0">
                <a:latin typeface="TheSans UHH" panose="020B0502050302020203" pitchFamily="34" charset="77"/>
              </a:rPr>
              <a:t>10</a:t>
            </a:r>
            <a:r>
              <a:rPr lang="de-DE" sz="1600" baseline="30000" dirty="0">
                <a:latin typeface="TheSans UHH" panose="020B0502050302020203" pitchFamily="34" charset="77"/>
              </a:rPr>
              <a:t>-5</a:t>
            </a:r>
            <a:r>
              <a:rPr lang="de-DE" sz="1600" dirty="0">
                <a:latin typeface="TheSans UHH" panose="020B0502050302020203" pitchFamily="34" charset="77"/>
              </a:rPr>
              <a:t> MV/m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de-DE" sz="1600" dirty="0">
                <a:latin typeface="TheSans UHH" panose="020B0502050302020203" pitchFamily="34" charset="77"/>
              </a:rPr>
              <a:t> 10</a:t>
            </a:r>
            <a:r>
              <a:rPr lang="de-DE" sz="1600" baseline="30000" dirty="0">
                <a:latin typeface="TheSans UHH" panose="020B0502050302020203" pitchFamily="34" charset="77"/>
              </a:rPr>
              <a:t>12</a:t>
            </a:r>
            <a:r>
              <a:rPr lang="de-DE" sz="1600" dirty="0">
                <a:latin typeface="TheSans UHH" panose="020B0502050302020203" pitchFamily="34" charset="77"/>
              </a:rPr>
              <a:t> </a:t>
            </a:r>
            <a:r>
              <a:rPr lang="de-DE" sz="1600" dirty="0" err="1">
                <a:latin typeface="TheSans UHH" panose="020B0502050302020203" pitchFamily="34" charset="77"/>
              </a:rPr>
              <a:t>photons</a:t>
            </a:r>
            <a:endParaRPr lang="de-DE" sz="1600" dirty="0">
              <a:latin typeface="TheSans UHH" panose="020B0502050302020203" pitchFamily="34" charset="77"/>
            </a:endParaRPr>
          </a:p>
        </p:txBody>
      </p:sp>
      <p:pic>
        <p:nvPicPr>
          <p:cNvPr id="1026" name="Picture 2" descr="https://cavityplots.desy.de/tmp_pics/tmpod2sjq326vj9dku1qk2ha3i4tp_3.png?1707293615">
            <a:extLst>
              <a:ext uri="{FF2B5EF4-FFF2-40B4-BE49-F238E27FC236}">
                <a16:creationId xmlns:a16="http://schemas.microsoft.com/office/drawing/2014/main" id="{5644CE1F-0AB7-4B89-995A-C7D787B2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49" y="1150886"/>
            <a:ext cx="9531674" cy="57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955A3B9-03E4-4841-92B9-582C32C79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FF081A-A93A-4669-8726-4EDB9047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E897FF-5B68-4B91-A63B-47BCB77B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F01631-24EC-4FB6-A3C4-84D22DCC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1" t="16528" r="6375" b="14722"/>
          <a:stretch/>
        </p:blipFill>
        <p:spPr>
          <a:xfrm>
            <a:off x="0" y="0"/>
            <a:ext cx="12192000" cy="68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28C65C-E0D7-47C6-8185-D2D2F73C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coated</a:t>
            </a:r>
            <a:r>
              <a:rPr lang="de-DE" dirty="0"/>
              <a:t> 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behave</a:t>
            </a:r>
            <a:r>
              <a:rPr lang="de-DE" dirty="0"/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56E76E-B717-40D1-869D-C188651A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" t="19760" r="20034" b="10709"/>
          <a:stretch/>
        </p:blipFill>
        <p:spPr>
          <a:xfrm>
            <a:off x="1824182" y="1285113"/>
            <a:ext cx="8543636" cy="476850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9A16342-839F-40F6-8925-421B891F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76-E6FB-42D8-BBBB-9B9CDDFCE59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73921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UHH_Template</Template>
  <TotalTime>0</TotalTime>
  <Words>1173</Words>
  <Application>Microsoft Office PowerPoint</Application>
  <PresentationFormat>Breitbild</PresentationFormat>
  <Paragraphs>134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Cooper Black</vt:lpstr>
      <vt:lpstr>TheSans UHH</vt:lpstr>
      <vt:lpstr>Times New Roman</vt:lpstr>
      <vt:lpstr>Wingdings</vt:lpstr>
      <vt:lpstr>Benutzerdefiniertes Design</vt:lpstr>
      <vt:lpstr>Niobium-Oxides: The link between quantum computing and mid-T heat treatment or: Both ends of the scale: high and low Eacc</vt:lpstr>
      <vt:lpstr>What do we know about Nb-oxides? It‘s complicated!</vt:lpstr>
      <vt:lpstr>Why does it matter if the Nb-oxide is O-depleted?</vt:lpstr>
      <vt:lpstr>Two-Level System: Assumptions</vt:lpstr>
      <vt:lpstr>Rabi-Oscillation</vt:lpstr>
      <vt:lpstr>Power dependent losses</vt:lpstr>
      <vt:lpstr>For QC applications: How does Q behave at low T/Eacc?</vt:lpstr>
      <vt:lpstr>PowerPoint-Präsentation</vt:lpstr>
      <vt:lpstr>How do coated cavities behave?</vt:lpstr>
      <vt:lpstr>Encapsulating Nb based qubit improves coherence  </vt:lpstr>
      <vt:lpstr>Now high Eacc: Magnetic impurities</vt:lpstr>
      <vt:lpstr>Impact on Rres, dQ/dE, fvT</vt:lpstr>
      <vt:lpstr>What can we learn from low Eacc measurements?</vt:lpstr>
      <vt:lpstr>Thank you</vt:lpstr>
      <vt:lpstr>Measurement at FNAL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Niobium-Oxides: The link between quantum computing and mid-T heat treatment</dc:title>
  <dc:creator>Wenskat, Marc</dc:creator>
  <cp:lastModifiedBy>Wenskat, Marc</cp:lastModifiedBy>
  <cp:revision>282</cp:revision>
  <dcterms:created xsi:type="dcterms:W3CDTF">2024-02-06T15:56:44Z</dcterms:created>
  <dcterms:modified xsi:type="dcterms:W3CDTF">2024-02-07T08:16:22Z</dcterms:modified>
</cp:coreProperties>
</file>