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4" r:id="rId2"/>
    <p:sldId id="27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2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43772" autoAdjust="0"/>
  </p:normalViewPr>
  <p:slideViewPr>
    <p:cSldViewPr showGuides="1">
      <p:cViewPr varScale="1">
        <p:scale>
          <a:sx n="49" d="100"/>
          <a:sy n="49" d="100"/>
        </p:scale>
        <p:origin x="2946" y="48"/>
      </p:cViewPr>
      <p:guideLst>
        <p:guide orient="horz" pos="913"/>
        <p:guide pos="25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5388" y="6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5E6C4-5F43-4FF9-96D4-21B8157BE639}" type="datetimeFigureOut">
              <a:rPr lang="de-DE" smtClean="0"/>
              <a:t>27.02.2024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182-0F75-451D-B88B-ABD1C205B4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D367-6A7A-405A-BFB1-15817186491F}" type="datetimeFigureOut">
              <a:rPr lang="de-DE" smtClean="0"/>
              <a:t>27.02.2024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41318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5255-5329-45F9-87F3-A2F9FB4734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2925" indent="-187325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7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ubernetes.io/docs/reference/generated/kubelet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ECECEC"/>
                </a:solidFill>
                <a:effectLst/>
                <a:latin typeface="Söhne"/>
              </a:rPr>
              <a:t>OpenStack</a:t>
            </a:r>
          </a:p>
          <a:p>
            <a:pPr lvl="1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is an open-source cloud computing platform that provides Infrastructure as a Service (IaaS)</a:t>
            </a:r>
          </a:p>
          <a:p>
            <a:pPr lvl="1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is designed to be flexible and scalable, enabling organizations to deploy and manage large networks of virtual machines</a:t>
            </a:r>
          </a:p>
          <a:p>
            <a:pPr lvl="1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can provide the virtual machines or bare metal servers on which Kubernetes clusters are deployed</a:t>
            </a:r>
          </a:p>
          <a:p>
            <a:pPr lvl="1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This setup uses OpenStack's capabilities to manage the infrastructure layer</a:t>
            </a:r>
          </a:p>
          <a:p>
            <a:pPr lvl="1"/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Kubernetes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focuses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on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container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orchestration</a:t>
            </a:r>
            <a:endParaRPr lang="de-DE" b="0" i="0" dirty="0">
              <a:solidFill>
                <a:srgbClr val="ECECEC"/>
              </a:solidFill>
              <a:effectLst/>
              <a:latin typeface="Söhne"/>
            </a:endParaRPr>
          </a:p>
          <a:p>
            <a:pPr lvl="1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OpenStack can offer backend services to Kubernetes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:</a:t>
            </a:r>
          </a:p>
          <a:p>
            <a:pPr lvl="2"/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Cinder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(Block Storage)</a:t>
            </a:r>
          </a:p>
          <a:p>
            <a:pPr lvl="2"/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Keystone (Identity Service)</a:t>
            </a:r>
          </a:p>
          <a:p>
            <a:pPr lvl="2"/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Horizon (Dashboard)</a:t>
            </a:r>
          </a:p>
          <a:p>
            <a:pPr lvl="2"/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!Gibt noch mehr und wahrscheinlich nutzen wir auch noch mehr, aber das sind die die ich kenne und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weiss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, dass wir diese nutzen!</a:t>
            </a:r>
          </a:p>
          <a:p>
            <a:pPr lvl="0"/>
            <a:r>
              <a:rPr lang="de-DE" b="1" i="0" dirty="0" err="1">
                <a:solidFill>
                  <a:srgbClr val="ECECEC"/>
                </a:solidFill>
                <a:effectLst/>
                <a:latin typeface="Söhne"/>
              </a:rPr>
              <a:t>Kubernetes</a:t>
            </a:r>
            <a:endParaRPr lang="de-DE" b="1" i="0" dirty="0">
              <a:solidFill>
                <a:srgbClr val="ECECEC"/>
              </a:solidFill>
              <a:effectLst/>
              <a:latin typeface="Söhne"/>
            </a:endParaRPr>
          </a:p>
          <a:p>
            <a:pPr lvl="1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also known as K8s, is an open-source system for automating deployment, scaling, and management of containerized applications</a:t>
            </a:r>
          </a:p>
          <a:p>
            <a:pPr lvl="1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It groups containers that make up an application into logical units for easy management and discovery</a:t>
            </a:r>
          </a:p>
          <a:p>
            <a:pPr lvl="1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can be deployed on top of OpenStack to take advantage of OpenStack's infrastructure services</a:t>
            </a:r>
          </a:p>
          <a:p>
            <a:pPr marL="355600" marR="0" lvl="1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Services, Deployments, and Volumes are among the key abstractions that Kubernetes uses to manage its resources</a:t>
            </a:r>
          </a:p>
          <a:p>
            <a:pPr marL="355600" marR="0" lvl="1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These abstractions allow Kubernetes to deploy and manage containerized applications efficiently and flexibly</a:t>
            </a:r>
            <a:endParaRPr lang="de-DE" b="1" i="0" dirty="0">
              <a:solidFill>
                <a:srgbClr val="ECECEC"/>
              </a:solidFill>
              <a:effectLst/>
              <a:latin typeface="Söhne"/>
            </a:endParaRPr>
          </a:p>
          <a:p>
            <a:pPr lvl="0"/>
            <a:r>
              <a:rPr lang="de-DE" b="1" i="0" dirty="0" err="1">
                <a:solidFill>
                  <a:srgbClr val="ECECEC"/>
                </a:solidFill>
                <a:effectLst/>
                <a:latin typeface="Söhne"/>
              </a:rPr>
              <a:t>Kubernetes</a:t>
            </a:r>
            <a:r>
              <a:rPr lang="de-DE" b="1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de-DE" b="1" i="0" dirty="0" err="1">
                <a:solidFill>
                  <a:srgbClr val="ECECEC"/>
                </a:solidFill>
                <a:effectLst/>
                <a:latin typeface="Söhne"/>
              </a:rPr>
              <a:t>Structure</a:t>
            </a:r>
            <a:endParaRPr lang="de-DE" b="1" i="0" dirty="0">
              <a:solidFill>
                <a:srgbClr val="ECECEC"/>
              </a:solidFill>
              <a:effectLst/>
              <a:latin typeface="Söhne"/>
            </a:endParaRPr>
          </a:p>
          <a:p>
            <a:pPr lvl="1"/>
            <a:r>
              <a:rPr lang="en-US" b="1" i="0" dirty="0">
                <a:solidFill>
                  <a:srgbClr val="ECECEC"/>
                </a:solidFill>
                <a:effectLst/>
                <a:latin typeface="Söhne"/>
              </a:rPr>
              <a:t>Control Plane (Master Node)</a:t>
            </a: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: </a:t>
            </a:r>
          </a:p>
          <a:p>
            <a:pPr lvl="2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The control plane's components make global decisions about the cluster (for example, scheduling)</a:t>
            </a:r>
          </a:p>
          <a:p>
            <a:pPr lvl="2"/>
            <a:r>
              <a:rPr lang="en-US" b="1" i="0" dirty="0" err="1">
                <a:solidFill>
                  <a:srgbClr val="ECECEC"/>
                </a:solidFill>
                <a:effectLst/>
                <a:latin typeface="Söhne"/>
              </a:rPr>
              <a:t>kube-apiserver</a:t>
            </a:r>
            <a:r>
              <a:rPr lang="en-US" b="1" i="0" dirty="0">
                <a:solidFill>
                  <a:srgbClr val="ECECEC"/>
                </a:solidFill>
                <a:effectLst/>
                <a:latin typeface="Söhne"/>
              </a:rPr>
              <a:t>(</a:t>
            </a:r>
            <a:r>
              <a:rPr lang="en-US" b="1" i="0" dirty="0" err="1">
                <a:solidFill>
                  <a:srgbClr val="ECECEC"/>
                </a:solidFill>
                <a:effectLst/>
                <a:latin typeface="Söhne"/>
              </a:rPr>
              <a:t>api</a:t>
            </a:r>
            <a:r>
              <a:rPr lang="en-US" b="1" i="0" dirty="0">
                <a:solidFill>
                  <a:srgbClr val="ECECEC"/>
                </a:solidFill>
                <a:effectLst/>
                <a:latin typeface="Söhne"/>
              </a:rPr>
              <a:t>)</a:t>
            </a: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: The API server is a component of the Kubernetes control plane that exposes the Kubernetes API</a:t>
            </a:r>
          </a:p>
          <a:p>
            <a:pPr lvl="2"/>
            <a:r>
              <a:rPr lang="en-US" b="1" i="0" dirty="0" err="1">
                <a:solidFill>
                  <a:srgbClr val="ECECEC"/>
                </a:solidFill>
                <a:effectLst/>
                <a:latin typeface="Söhne"/>
              </a:rPr>
              <a:t>etcd</a:t>
            </a: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: A consistent and highly-available key value store used as Kubernetes' backing store for all cluster data</a:t>
            </a:r>
          </a:p>
          <a:p>
            <a:pPr lvl="2"/>
            <a:r>
              <a:rPr lang="en-US" b="1" i="0" dirty="0" err="1">
                <a:solidFill>
                  <a:srgbClr val="ECECEC"/>
                </a:solidFill>
                <a:effectLst/>
                <a:latin typeface="Söhne"/>
              </a:rPr>
              <a:t>kube</a:t>
            </a:r>
            <a:r>
              <a:rPr lang="en-US" b="1" i="0" dirty="0">
                <a:solidFill>
                  <a:srgbClr val="ECECEC"/>
                </a:solidFill>
                <a:effectLst/>
                <a:latin typeface="Söhne"/>
              </a:rPr>
              <a:t>-scheduler(sched)</a:t>
            </a: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: Watches for newly created pods with no assigned node, and selects a node for them to run on</a:t>
            </a:r>
          </a:p>
          <a:p>
            <a:pPr lvl="2"/>
            <a:r>
              <a:rPr lang="en-US" b="1" i="0" dirty="0" err="1">
                <a:solidFill>
                  <a:srgbClr val="ECECEC"/>
                </a:solidFill>
                <a:effectLst/>
                <a:latin typeface="Söhne"/>
              </a:rPr>
              <a:t>kube</a:t>
            </a:r>
            <a:r>
              <a:rPr lang="en-US" b="1" i="0" dirty="0">
                <a:solidFill>
                  <a:srgbClr val="ECECEC"/>
                </a:solidFill>
                <a:effectLst/>
                <a:latin typeface="Söhne"/>
              </a:rPr>
              <a:t>-controller-manager(c-m)</a:t>
            </a: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: Runs controller processes, which are background threads that handle routine tasks in the cluster</a:t>
            </a:r>
          </a:p>
          <a:p>
            <a:pPr lvl="2"/>
            <a:r>
              <a:rPr lang="en-US" b="1" i="0" dirty="0">
                <a:solidFill>
                  <a:srgbClr val="ECECEC"/>
                </a:solidFill>
                <a:effectLst/>
                <a:latin typeface="Söhne"/>
              </a:rPr>
              <a:t>cloud-controller-manager(c-c-m)</a:t>
            </a: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: Lets you link your cluster into your cloud provider's API, and separates out the components that interact with that cloud platform from components that just interact with your cluster</a:t>
            </a:r>
          </a:p>
          <a:p>
            <a:pPr lvl="1"/>
            <a:r>
              <a:rPr lang="en-US" b="1" i="0" dirty="0">
                <a:solidFill>
                  <a:srgbClr val="ECECEC"/>
                </a:solidFill>
                <a:effectLst/>
                <a:latin typeface="Söhne"/>
              </a:rPr>
              <a:t>Worker Nodes (Node):</a:t>
            </a:r>
          </a:p>
          <a:p>
            <a:pPr lvl="2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These machines perform the requested, necessary work </a:t>
            </a:r>
          </a:p>
          <a:p>
            <a:pPr lvl="2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Each node is managed by the control plane and contains the services needed to run pods</a:t>
            </a:r>
          </a:p>
          <a:p>
            <a:pPr lvl="2"/>
            <a:r>
              <a:rPr lang="en-US" b="1" i="0" dirty="0" err="1">
                <a:solidFill>
                  <a:srgbClr val="ECECEC"/>
                </a:solidFill>
                <a:effectLst/>
                <a:latin typeface="Söhne"/>
              </a:rPr>
              <a:t>kubelet</a:t>
            </a: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: An agent that runs on each node in the cluster. It makes sure that containers are running in a Pod</a:t>
            </a:r>
          </a:p>
          <a:p>
            <a:pPr lvl="2"/>
            <a:r>
              <a:rPr lang="en-US" b="1" i="0" dirty="0" err="1">
                <a:solidFill>
                  <a:srgbClr val="ECECEC"/>
                </a:solidFill>
                <a:effectLst/>
                <a:latin typeface="Söhne"/>
              </a:rPr>
              <a:t>kube</a:t>
            </a:r>
            <a:r>
              <a:rPr lang="en-US" b="1" i="0" dirty="0">
                <a:solidFill>
                  <a:srgbClr val="ECECEC"/>
                </a:solidFill>
                <a:effectLst/>
                <a:latin typeface="Söhne"/>
              </a:rPr>
              <a:t>-proxy</a:t>
            </a: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: Maintains network rules on nodes. These network rules allow network communication to your Pods from network sessions inside or outside of your cluster</a:t>
            </a:r>
          </a:p>
          <a:p>
            <a:pPr lvl="2"/>
            <a:r>
              <a:rPr lang="de-DE" b="1" i="0" dirty="0">
                <a:solidFill>
                  <a:srgbClr val="ECECEC"/>
                </a:solidFill>
                <a:effectLst/>
                <a:latin typeface="Söhne"/>
              </a:rPr>
              <a:t>Container </a:t>
            </a:r>
            <a:r>
              <a:rPr lang="de-DE" b="1" i="0" dirty="0" err="1">
                <a:solidFill>
                  <a:srgbClr val="ECECEC"/>
                </a:solidFill>
                <a:effectLst/>
                <a:latin typeface="Söhne"/>
              </a:rPr>
              <a:t>Runtime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: The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software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responsible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for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running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containers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.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Kubernetes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supports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several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container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runtimes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: Docker,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containerd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, CRI-O, and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any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implementation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of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the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Kubernetes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CRI (Container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Runtime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Interface)</a:t>
            </a:r>
          </a:p>
          <a:p>
            <a:pPr lvl="2"/>
            <a:r>
              <a:rPr lang="de-DE" b="1" i="0" dirty="0">
                <a:solidFill>
                  <a:srgbClr val="ECECEC"/>
                </a:solidFill>
                <a:effectLst/>
                <a:latin typeface="Söhne"/>
              </a:rPr>
              <a:t>CRI (Container </a:t>
            </a:r>
            <a:r>
              <a:rPr lang="de-DE" b="1" i="0" dirty="0" err="1">
                <a:solidFill>
                  <a:srgbClr val="ECECEC"/>
                </a:solidFill>
                <a:effectLst/>
                <a:latin typeface="Söhne"/>
              </a:rPr>
              <a:t>Runtime</a:t>
            </a:r>
            <a:r>
              <a:rPr lang="de-DE" b="1" i="0" dirty="0">
                <a:solidFill>
                  <a:srgbClr val="ECECEC"/>
                </a:solidFill>
                <a:effectLst/>
                <a:latin typeface="Söhne"/>
              </a:rPr>
              <a:t> Interface): 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 panose="020B0604020202020204" pitchFamily="34" charset="0"/>
              </a:rPr>
              <a:t>is the main protocol for the communication between the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open sans" panose="020B0604020202020204" pitchFamily="34" charset="0"/>
                <a:hlinkClick r:id="rId3"/>
              </a:rPr>
              <a:t>kubelet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 panose="020B0604020202020204" pitchFamily="34" charset="0"/>
              </a:rPr>
              <a:t> and Container Runtime</a:t>
            </a:r>
          </a:p>
          <a:p>
            <a:pPr lvl="2"/>
            <a:r>
              <a:rPr lang="en-US" b="1" i="0" dirty="0">
                <a:solidFill>
                  <a:srgbClr val="ECECEC"/>
                </a:solidFill>
                <a:effectLst/>
                <a:latin typeface="Söhne"/>
              </a:rPr>
              <a:t>Pod:</a:t>
            </a: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</a:p>
          <a:p>
            <a:pPr lvl="3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are the smallest deployable unit of computing that can be created and managed in Kubernetes</a:t>
            </a:r>
          </a:p>
          <a:p>
            <a:pPr lvl="3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is a group of one or more containers, with shared storage/network, and a specification for how to run the containers</a:t>
            </a:r>
          </a:p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i="0" dirty="0">
                <a:solidFill>
                  <a:srgbClr val="ECECEC"/>
                </a:solidFill>
                <a:effectLst/>
                <a:latin typeface="Söhne"/>
              </a:rPr>
              <a:t>Deployment and Management in Kubernetes(example web application):</a:t>
            </a:r>
          </a:p>
          <a:p>
            <a:pPr lvl="1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Once the application components are containerized, they are deployed and managed in Kubernetes using several key resources:</a:t>
            </a:r>
          </a:p>
          <a:p>
            <a:pPr lvl="2"/>
            <a:r>
              <a:rPr lang="en-US" b="1" i="0" dirty="0">
                <a:solidFill>
                  <a:srgbClr val="ECECEC"/>
                </a:solidFill>
                <a:effectLst/>
                <a:latin typeface="Söhne"/>
              </a:rPr>
              <a:t>Deployments</a:t>
            </a: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: </a:t>
            </a:r>
          </a:p>
          <a:p>
            <a:pPr lvl="3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manage the deployment and scaling of a set of replicas of your application containers</a:t>
            </a:r>
          </a:p>
          <a:p>
            <a:pPr lvl="3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You would typically have separate deployments for the frontend and backend components of your web application</a:t>
            </a:r>
          </a:p>
          <a:p>
            <a:pPr lvl="3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Deployments ensure that a specified number of pod replicas are running at any given time</a:t>
            </a:r>
          </a:p>
          <a:p>
            <a:pPr lvl="2"/>
            <a:r>
              <a:rPr lang="en-US" b="1" i="0" dirty="0">
                <a:solidFill>
                  <a:srgbClr val="ECECEC"/>
                </a:solidFill>
                <a:effectLst/>
                <a:latin typeface="Söhne"/>
              </a:rPr>
              <a:t>Services</a:t>
            </a: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: </a:t>
            </a:r>
          </a:p>
          <a:p>
            <a:pPr lvl="3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Kubernetes Services provide stable endpoints for accessing the pods</a:t>
            </a:r>
          </a:p>
          <a:p>
            <a:pPr lvl="3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A service enables network access to a set of pods, regardless of which nodes they are on or how many there are</a:t>
            </a:r>
          </a:p>
          <a:p>
            <a:pPr lvl="3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For a web application, you might have one service for the frontend, allowing users to access the web UI through a browser, and another for the backend, through which the frontend communicates</a:t>
            </a:r>
          </a:p>
          <a:p>
            <a:pPr lvl="2"/>
            <a:r>
              <a:rPr lang="en-US" b="1" i="0" dirty="0">
                <a:solidFill>
                  <a:srgbClr val="ECECEC"/>
                </a:solidFill>
                <a:effectLst/>
                <a:latin typeface="Söhne"/>
              </a:rPr>
              <a:t>Ingress</a:t>
            </a: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: </a:t>
            </a:r>
          </a:p>
          <a:p>
            <a:pPr lvl="3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An Ingress is a Kubernetes resource that manages external access to the services within the cluster, typically HTTP</a:t>
            </a:r>
          </a:p>
          <a:p>
            <a:pPr lvl="3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Ingress can provide load balancing, SSL termination, and name-based virtual hosting for a web application</a:t>
            </a:r>
          </a:p>
          <a:p>
            <a:pPr lvl="2"/>
            <a:r>
              <a:rPr lang="en-US" b="1" i="0" dirty="0" err="1">
                <a:solidFill>
                  <a:srgbClr val="ECECEC"/>
                </a:solidFill>
                <a:effectLst/>
                <a:latin typeface="Söhne"/>
              </a:rPr>
              <a:t>ConfigMaps</a:t>
            </a:r>
            <a:r>
              <a:rPr lang="en-US" b="1" i="0" dirty="0">
                <a:solidFill>
                  <a:srgbClr val="ECECEC"/>
                </a:solidFill>
                <a:effectLst/>
                <a:latin typeface="Söhne"/>
              </a:rPr>
              <a:t> and Secrets</a:t>
            </a: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: </a:t>
            </a:r>
          </a:p>
          <a:p>
            <a:pPr lvl="3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These Kubernetes resources store configuration data and sensitive information</a:t>
            </a:r>
          </a:p>
          <a:p>
            <a:pPr lvl="3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For example, the database connection string might be stored in a Secret, while application configuration like feature toggles could be stored in a </a:t>
            </a:r>
            <a:r>
              <a:rPr lang="en-US" b="0" i="0" dirty="0" err="1">
                <a:solidFill>
                  <a:srgbClr val="ECECEC"/>
                </a:solidFill>
                <a:effectLst/>
                <a:latin typeface="Söhne"/>
              </a:rPr>
              <a:t>ConfigMap</a:t>
            </a:r>
            <a:endParaRPr lang="en-US" b="0" i="0" dirty="0">
              <a:solidFill>
                <a:srgbClr val="ECECEC"/>
              </a:solidFill>
              <a:effectLst/>
              <a:latin typeface="Söhne"/>
            </a:endParaRPr>
          </a:p>
          <a:p>
            <a:pPr lvl="3"/>
            <a:r>
              <a:rPr lang="de-DE" b="1" i="0" dirty="0">
                <a:solidFill>
                  <a:srgbClr val="ECECEC"/>
                </a:solidFill>
                <a:effectLst/>
                <a:latin typeface="Söhne"/>
              </a:rPr>
              <a:t>Persistent </a:t>
            </a:r>
            <a:r>
              <a:rPr lang="de-DE" b="1" i="0" dirty="0" err="1">
                <a:solidFill>
                  <a:srgbClr val="ECECEC"/>
                </a:solidFill>
                <a:effectLst/>
                <a:latin typeface="Söhne"/>
              </a:rPr>
              <a:t>Volumes</a:t>
            </a:r>
            <a:r>
              <a:rPr lang="de-DE" b="1" i="0" dirty="0">
                <a:solidFill>
                  <a:srgbClr val="ECECEC"/>
                </a:solidFill>
                <a:effectLst/>
                <a:latin typeface="Söhne"/>
              </a:rPr>
              <a:t> (PV) and Persistent Volume Claims (PVC)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: </a:t>
            </a:r>
          </a:p>
          <a:p>
            <a:pPr lvl="4"/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For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stateful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components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like MongoDB,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Kubernetes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uses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PVs and PVCs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to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manage durable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storage</a:t>
            </a:r>
            <a:endParaRPr lang="de-DE" b="0" i="0" dirty="0">
              <a:solidFill>
                <a:srgbClr val="ECECEC"/>
              </a:solidFill>
              <a:effectLst/>
              <a:latin typeface="Söhne"/>
            </a:endParaRPr>
          </a:p>
          <a:p>
            <a:pPr lvl="4"/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This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ensures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that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the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database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retains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its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data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across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pod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restarts</a:t>
            </a:r>
            <a:r>
              <a:rPr lang="de-DE" b="0" i="0" dirty="0">
                <a:solidFill>
                  <a:srgbClr val="ECECEC"/>
                </a:solidFill>
                <a:effectLst/>
                <a:latin typeface="Söhne"/>
              </a:rPr>
              <a:t> and </a:t>
            </a:r>
            <a:r>
              <a:rPr lang="de-DE" b="0" i="0" dirty="0" err="1">
                <a:solidFill>
                  <a:srgbClr val="ECECEC"/>
                </a:solidFill>
                <a:effectLst/>
                <a:latin typeface="Söhne"/>
              </a:rPr>
              <a:t>deployments</a:t>
            </a:r>
            <a:endParaRPr lang="en-US" b="0" i="0" dirty="0">
              <a:solidFill>
                <a:srgbClr val="ECECEC"/>
              </a:solidFill>
              <a:effectLst/>
              <a:latin typeface="Söhne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5046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0" dirty="0" err="1">
                <a:solidFill>
                  <a:srgbClr val="ECECEC"/>
                </a:solidFill>
                <a:effectLst/>
                <a:latin typeface="Söhne"/>
              </a:rPr>
              <a:t>Scicat</a:t>
            </a:r>
            <a:endParaRPr lang="en-US" b="1" i="0" dirty="0">
              <a:solidFill>
                <a:srgbClr val="ECECEC"/>
              </a:solidFill>
              <a:effectLst/>
              <a:latin typeface="Söhne"/>
            </a:endParaRPr>
          </a:p>
          <a:p>
            <a:pPr lvl="1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Running in a Kubernetes cluster</a:t>
            </a:r>
          </a:p>
          <a:p>
            <a:pPr lvl="1"/>
            <a:r>
              <a:rPr lang="en-US" b="0" i="0" dirty="0" err="1">
                <a:solidFill>
                  <a:srgbClr val="ECECEC"/>
                </a:solidFill>
                <a:effectLst/>
                <a:latin typeface="Söhne"/>
              </a:rPr>
              <a:t>Scicat</a:t>
            </a: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 instances separated in Kubernetes in namespaces 1 namespace = 1 </a:t>
            </a:r>
            <a:r>
              <a:rPr lang="en-US" b="0" i="0" dirty="0" err="1">
                <a:solidFill>
                  <a:srgbClr val="ECECEC"/>
                </a:solidFill>
                <a:effectLst/>
                <a:latin typeface="Söhne"/>
              </a:rPr>
              <a:t>Scicat</a:t>
            </a: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 instance</a:t>
            </a:r>
          </a:p>
          <a:p>
            <a:pPr lvl="1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Inside an instance are running pods for each different part of </a:t>
            </a:r>
            <a:r>
              <a:rPr lang="en-US" b="0" i="0" dirty="0" err="1">
                <a:solidFill>
                  <a:srgbClr val="ECECEC"/>
                </a:solidFill>
                <a:effectLst/>
                <a:latin typeface="Söhne"/>
              </a:rPr>
              <a:t>Scicat</a:t>
            </a: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, </a:t>
            </a:r>
            <a:r>
              <a:rPr lang="en-US" b="0" i="0" dirty="0" err="1">
                <a:solidFill>
                  <a:srgbClr val="ECECEC"/>
                </a:solidFill>
                <a:effectLst/>
                <a:latin typeface="Söhne"/>
              </a:rPr>
              <a:t>mongoDB</a:t>
            </a: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 running as a </a:t>
            </a:r>
            <a:r>
              <a:rPr lang="en-US" b="0" i="0" dirty="0" err="1">
                <a:solidFill>
                  <a:srgbClr val="ECECEC"/>
                </a:solidFill>
                <a:effectLst/>
                <a:latin typeface="Söhne"/>
              </a:rPr>
              <a:t>StatefulSet</a:t>
            </a:r>
            <a:endParaRPr lang="en-US" b="0" i="0" dirty="0">
              <a:solidFill>
                <a:srgbClr val="ECECEC"/>
              </a:solidFill>
              <a:effectLst/>
              <a:latin typeface="Söhne"/>
            </a:endParaRPr>
          </a:p>
          <a:p>
            <a:r>
              <a:rPr lang="en-US" b="1" i="0" dirty="0">
                <a:solidFill>
                  <a:srgbClr val="ECECEC"/>
                </a:solidFill>
                <a:effectLst/>
                <a:latin typeface="Söhne"/>
              </a:rPr>
              <a:t>Frontend</a:t>
            </a: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:</a:t>
            </a:r>
          </a:p>
          <a:p>
            <a:pPr lvl="1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Deployed in a Pod </a:t>
            </a:r>
          </a:p>
          <a:p>
            <a:pPr lvl="1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The user interface of the web application, built with Angular, is containerized</a:t>
            </a:r>
          </a:p>
          <a:p>
            <a:pPr lvl="1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This means packaging the frontend application and its runtime environment into a Docker container image</a:t>
            </a:r>
            <a:endParaRPr lang="de-DE" b="0" i="0" dirty="0">
              <a:solidFill>
                <a:srgbClr val="ECECEC"/>
              </a:solidFill>
              <a:effectLst/>
              <a:latin typeface="Söhne"/>
            </a:endParaRPr>
          </a:p>
          <a:p>
            <a:pPr lvl="0"/>
            <a:r>
              <a:rPr lang="en-US" b="1" i="0" dirty="0">
                <a:solidFill>
                  <a:srgbClr val="ECECEC"/>
                </a:solidFill>
                <a:effectLst/>
                <a:latin typeface="Söhne"/>
              </a:rPr>
              <a:t>Backend</a:t>
            </a: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: </a:t>
            </a:r>
          </a:p>
          <a:p>
            <a:pPr lvl="1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Deployed in a Pod</a:t>
            </a:r>
          </a:p>
          <a:p>
            <a:pPr lvl="1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The server-side logic, written in Nest.js, is also containerized in its own Docker image. </a:t>
            </a:r>
          </a:p>
          <a:p>
            <a:pPr lvl="1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This component handles client requests, processes application logic, and interacts with the MongoDB database</a:t>
            </a:r>
          </a:p>
          <a:p>
            <a:pPr lvl="0"/>
            <a:r>
              <a:rPr lang="en-US" b="1" i="0" dirty="0">
                <a:solidFill>
                  <a:srgbClr val="ECECEC"/>
                </a:solidFill>
                <a:effectLst/>
                <a:latin typeface="Söhne"/>
              </a:rPr>
              <a:t>MongoDB</a:t>
            </a: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: </a:t>
            </a:r>
          </a:p>
          <a:p>
            <a:pPr lvl="1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Deployed in a </a:t>
            </a:r>
            <a:r>
              <a:rPr lang="en-US" b="0" i="0" dirty="0" err="1">
                <a:solidFill>
                  <a:srgbClr val="ECECEC"/>
                </a:solidFill>
                <a:effectLst/>
                <a:latin typeface="Söhne"/>
              </a:rPr>
              <a:t>StatefulSet</a:t>
            </a: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 with a </a:t>
            </a:r>
            <a:r>
              <a:rPr lang="en-US" b="0" i="0" dirty="0" err="1">
                <a:solidFill>
                  <a:srgbClr val="ECECEC"/>
                </a:solidFill>
                <a:effectLst/>
                <a:latin typeface="Söhne"/>
              </a:rPr>
              <a:t>ReplicaSet</a:t>
            </a: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 of 3</a:t>
            </a:r>
          </a:p>
          <a:p>
            <a:pPr lvl="1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The database can be run in a container as well, or alternatively, it can be deployed using Kubernetes </a:t>
            </a:r>
            <a:r>
              <a:rPr lang="en-US" b="0" i="0" dirty="0" err="1">
                <a:solidFill>
                  <a:srgbClr val="ECECEC"/>
                </a:solidFill>
                <a:effectLst/>
                <a:latin typeface="Söhne"/>
              </a:rPr>
              <a:t>StatefulSets</a:t>
            </a: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 or a managed database service that is accessible within the Kubernetes cluster</a:t>
            </a:r>
          </a:p>
          <a:p>
            <a:pPr lvl="0"/>
            <a:r>
              <a:rPr lang="en-US" b="1" i="0" dirty="0" err="1">
                <a:solidFill>
                  <a:srgbClr val="ECECEC"/>
                </a:solidFill>
                <a:effectLst/>
                <a:latin typeface="Söhne"/>
              </a:rPr>
              <a:t>StatefulSets</a:t>
            </a:r>
            <a:r>
              <a:rPr lang="en-US" b="1" i="0" dirty="0">
                <a:solidFill>
                  <a:srgbClr val="ECECEC"/>
                </a:solidFill>
                <a:effectLst/>
                <a:latin typeface="Söhne"/>
              </a:rPr>
              <a:t>:</a:t>
            </a:r>
          </a:p>
          <a:p>
            <a:pPr lvl="1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are specifically designed to manage stateful applications like databases </a:t>
            </a:r>
          </a:p>
          <a:p>
            <a:pPr lvl="1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Deploying MongoDB using a </a:t>
            </a:r>
            <a:r>
              <a:rPr lang="en-US" b="0" i="0" dirty="0" err="1">
                <a:solidFill>
                  <a:srgbClr val="ECECEC"/>
                </a:solidFill>
                <a:effectLst/>
                <a:latin typeface="Söhne"/>
              </a:rPr>
              <a:t>StatefulSet</a:t>
            </a: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 provides several advantages:</a:t>
            </a:r>
          </a:p>
          <a:p>
            <a:pPr lvl="2"/>
            <a:r>
              <a:rPr lang="en-US" b="1" i="0" dirty="0">
                <a:solidFill>
                  <a:srgbClr val="ECECEC"/>
                </a:solidFill>
                <a:effectLst/>
                <a:latin typeface="Söhne"/>
              </a:rPr>
              <a:t>Stable Network Identity</a:t>
            </a: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: </a:t>
            </a:r>
          </a:p>
          <a:p>
            <a:pPr lvl="3"/>
            <a:r>
              <a:rPr lang="en-US" b="0" i="0" dirty="0" err="1">
                <a:solidFill>
                  <a:srgbClr val="ECECEC"/>
                </a:solidFill>
                <a:effectLst/>
                <a:latin typeface="Söhne"/>
              </a:rPr>
              <a:t>StatefulSet</a:t>
            </a: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 ensures that each MongoDB instance (pod) has a stable hostname and network identity </a:t>
            </a:r>
          </a:p>
          <a:p>
            <a:pPr lvl="3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This stability is crucial for MongoDB replica sets, as each member must have a consistent identity for replication and failover processes</a:t>
            </a:r>
          </a:p>
          <a:p>
            <a:pPr lvl="2"/>
            <a:r>
              <a:rPr lang="en-US" b="1" i="0" dirty="0">
                <a:solidFill>
                  <a:srgbClr val="ECECEC"/>
                </a:solidFill>
                <a:effectLst/>
                <a:latin typeface="Söhne"/>
              </a:rPr>
              <a:t>Persistent Storage</a:t>
            </a: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: </a:t>
            </a:r>
          </a:p>
          <a:p>
            <a:pPr lvl="3"/>
            <a:r>
              <a:rPr lang="en-US" b="0" i="0" dirty="0" err="1">
                <a:solidFill>
                  <a:srgbClr val="ECECEC"/>
                </a:solidFill>
                <a:effectLst/>
                <a:latin typeface="Söhne"/>
              </a:rPr>
              <a:t>StatefulSets</a:t>
            </a: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 automatically manage Persistent Volumes according to the specified Persistent Volume Claims </a:t>
            </a:r>
          </a:p>
          <a:p>
            <a:pPr lvl="3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This ensures that each MongoDB pod has its own dedicated storage that persists across pod restarts and rescheduling, maintaining data integrity</a:t>
            </a:r>
          </a:p>
          <a:p>
            <a:pPr lvl="2"/>
            <a:r>
              <a:rPr lang="en-US" b="1" i="0" dirty="0">
                <a:solidFill>
                  <a:srgbClr val="ECECEC"/>
                </a:solidFill>
                <a:effectLst/>
                <a:latin typeface="Söhne"/>
              </a:rPr>
              <a:t>Ordered, Graceful Deployment and Scaling</a:t>
            </a: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: </a:t>
            </a:r>
          </a:p>
          <a:p>
            <a:pPr lvl="3"/>
            <a:r>
              <a:rPr lang="en-US" b="0" i="0" dirty="0" err="1">
                <a:solidFill>
                  <a:srgbClr val="ECECEC"/>
                </a:solidFill>
                <a:effectLst/>
                <a:latin typeface="Söhne"/>
              </a:rPr>
              <a:t>StatefulSets</a:t>
            </a: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 deploy and scale pods in a predictable order </a:t>
            </a:r>
          </a:p>
          <a:p>
            <a:pPr lvl="3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For MongoDB, this means that you can control the order of replica set initialization and scaling, which is important for maintaining the replica set configuration and ensuring data consistency</a:t>
            </a:r>
          </a:p>
          <a:p>
            <a:pPr lvl="2"/>
            <a:r>
              <a:rPr lang="en-US" b="1" i="0" dirty="0">
                <a:solidFill>
                  <a:srgbClr val="ECECEC"/>
                </a:solidFill>
                <a:effectLst/>
                <a:latin typeface="Söhne"/>
              </a:rPr>
              <a:t>Automated Rollouts and Rollbacks</a:t>
            </a: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: </a:t>
            </a:r>
          </a:p>
          <a:p>
            <a:pPr lvl="3"/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Updates to </a:t>
            </a:r>
            <a:r>
              <a:rPr lang="en-US" b="0" i="0" dirty="0" err="1">
                <a:solidFill>
                  <a:srgbClr val="ECECEC"/>
                </a:solidFill>
                <a:effectLst/>
                <a:latin typeface="Söhne"/>
              </a:rPr>
              <a:t>StatefulSets</a:t>
            </a:r>
            <a:r>
              <a:rPr lang="en-US" b="0" i="0" dirty="0">
                <a:solidFill>
                  <a:srgbClr val="ECECEC"/>
                </a:solidFill>
                <a:effectLst/>
                <a:latin typeface="Söhne"/>
              </a:rPr>
              <a:t>, including container image updates and configuration changes, are handled gracefully, ensuring that the MongoDB cluster remains available and consistent during updates</a:t>
            </a:r>
            <a:endParaRPr lang="en-US" b="1" i="0" dirty="0">
              <a:solidFill>
                <a:srgbClr val="ECECEC"/>
              </a:solidFill>
              <a:effectLst/>
              <a:latin typeface="Söhne"/>
            </a:endParaRPr>
          </a:p>
          <a:p>
            <a:pPr lvl="0"/>
            <a:endParaRPr lang="en-US" b="0" i="0" dirty="0">
              <a:solidFill>
                <a:srgbClr val="ECECEC"/>
              </a:solidFill>
              <a:effectLst/>
              <a:latin typeface="Söhne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6079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1"/>
            <a:ext cx="113760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pic>
        <p:nvPicPr>
          <p:cNvPr id="8" name="Grafik 7" descr="Logo Helmholtz">
            <a:extLst>
              <a:ext uri="{FF2B5EF4-FFF2-40B4-BE49-F238E27FC236}">
                <a16:creationId xmlns:a16="http://schemas.microsoft.com/office/drawing/2014/main" id="{68086B43-9215-4588-8439-4D7C07453A0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7" y="6258632"/>
            <a:ext cx="1188244" cy="161813"/>
          </a:xfrm>
          <a:prstGeom prst="rect">
            <a:avLst/>
          </a:prstGeom>
        </p:spPr>
      </p:pic>
      <p:pic>
        <p:nvPicPr>
          <p:cNvPr id="9" name="Grafik 8" descr="Logo DESY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310" y="5585299"/>
            <a:ext cx="899498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1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4746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9C675125-65B7-4F5B-AEF0-C38D81E746C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075612" y="1449388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23FA31D8-E476-4ADE-8ED0-89F2667028D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075612" y="4005263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16810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9" y="1406427"/>
            <a:ext cx="370840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9" y="3963533"/>
            <a:ext cx="370840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259262" y="1449389"/>
            <a:ext cx="3673475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259263" y="4005263"/>
            <a:ext cx="3673475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2" name="Bildplatzhalter 6">
            <a:extLst>
              <a:ext uri="{FF2B5EF4-FFF2-40B4-BE49-F238E27FC236}">
                <a16:creationId xmlns:a16="http://schemas.microsoft.com/office/drawing/2014/main" id="{68AD19F6-8B2A-4294-9E9A-47F8C86A5D6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13" name="Bildplatzhalter 6">
            <a:extLst>
              <a:ext uri="{FF2B5EF4-FFF2-40B4-BE49-F238E27FC236}">
                <a16:creationId xmlns:a16="http://schemas.microsoft.com/office/drawing/2014/main" id="{B0BE3BFA-E3C5-48E6-ADE2-3072C916F3F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53029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1137602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96943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561657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6167437" y="1449389"/>
            <a:ext cx="5616575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75352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370839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4259263" y="1449389"/>
            <a:ext cx="752474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1425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72297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59894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2955C6E6-DAFB-471E-9050-E05D2B8F3D0D}"/>
              </a:ext>
            </a:extLst>
          </p:cNvPr>
          <p:cNvSpPr/>
          <p:nvPr userDrawn="1"/>
        </p:nvSpPr>
        <p:spPr>
          <a:xfrm>
            <a:off x="395288" y="3980131"/>
            <a:ext cx="4572000" cy="373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Contact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F6E932F-91BF-4BB6-A060-480141891B9A}"/>
              </a:ext>
            </a:extLst>
          </p:cNvPr>
          <p:cNvSpPr/>
          <p:nvPr userDrawn="1"/>
        </p:nvSpPr>
        <p:spPr>
          <a:xfrm>
            <a:off x="395288" y="4516739"/>
            <a:ext cx="2700548" cy="1899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tabLst/>
            </a:pPr>
            <a:r>
              <a:rPr lang="de-DE" dirty="0"/>
              <a:t>Deutsches Elektronen-</a:t>
            </a:r>
          </a:p>
          <a:p>
            <a:pPr>
              <a:lnSpc>
                <a:spcPct val="120000"/>
              </a:lnSpc>
              <a:tabLst/>
            </a:pPr>
            <a:r>
              <a:rPr lang="de-DE" dirty="0"/>
              <a:t>Synchrotron DESY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www.desy.de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79C784CF-EB19-427C-881F-56D046C308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9891" y="4516739"/>
            <a:ext cx="5148821" cy="1899936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361950" indent="0">
              <a:buNone/>
              <a:defRPr/>
            </a:lvl2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5307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6"/>
          <p:cNvSpPr>
            <a:spLocks noGrp="1"/>
          </p:cNvSpPr>
          <p:nvPr>
            <p:ph type="pic" sz="quarter" idx="14"/>
          </p:nvPr>
        </p:nvSpPr>
        <p:spPr>
          <a:xfrm>
            <a:off x="2" y="1"/>
            <a:ext cx="12191997" cy="3429001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2"/>
            <a:ext cx="11376025" cy="1099777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88933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8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pic>
        <p:nvPicPr>
          <p:cNvPr id="10" name="Grafik 9" descr="Logo DESY">
            <a:extLst>
              <a:ext uri="{FF2B5EF4-FFF2-40B4-BE49-F238E27FC236}">
                <a16:creationId xmlns:a16="http://schemas.microsoft.com/office/drawing/2014/main" id="{338F9ECC-B605-4D88-9A7C-3D46425084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310" y="5585299"/>
            <a:ext cx="899498" cy="900000"/>
          </a:xfrm>
          <a:prstGeom prst="rect">
            <a:avLst/>
          </a:prstGeom>
        </p:spPr>
      </p:pic>
      <p:pic>
        <p:nvPicPr>
          <p:cNvPr id="11" name="Grafik 10" descr="Logo Helmholtz">
            <a:extLst>
              <a:ext uri="{FF2B5EF4-FFF2-40B4-BE49-F238E27FC236}">
                <a16:creationId xmlns:a16="http://schemas.microsoft.com/office/drawing/2014/main" id="{E1F0CB03-64D6-4EAD-B501-8CD3255D9F9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7" y="6258632"/>
            <a:ext cx="1188244" cy="16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5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5757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2023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8" y="817500"/>
            <a:ext cx="11376024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334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406427"/>
            <a:ext cx="5616575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6167439" y="1406427"/>
            <a:ext cx="5616574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487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406427"/>
            <a:ext cx="3708400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259263" y="1406427"/>
            <a:ext cx="3673475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>
          <a:xfrm>
            <a:off x="8075612" y="1406427"/>
            <a:ext cx="3708399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3480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6167437" y="1449389"/>
            <a:ext cx="5616576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6167438" y="4005263"/>
            <a:ext cx="5616576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116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2E8BFC49-6C4E-4A78-A7A9-0AB60943F6F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167438" y="1449388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6B2B23C8-8ABC-4DC4-A6B8-3AA482F3414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67438" y="4005263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87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349611"/>
            <a:ext cx="11376024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1406427"/>
            <a:ext cx="113760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2648930-2178-4877-B88B-682D2D03C299}"/>
              </a:ext>
            </a:extLst>
          </p:cNvPr>
          <p:cNvSpPr txBox="1"/>
          <p:nvPr userDrawn="1"/>
        </p:nvSpPr>
        <p:spPr>
          <a:xfrm>
            <a:off x="403112" y="6580800"/>
            <a:ext cx="436304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en-US"/>
            </a:defPPr>
            <a:lvl1pPr>
              <a:defRPr sz="1000"/>
            </a:lvl1pPr>
          </a:lstStyle>
          <a:p>
            <a:pPr lvl="0"/>
            <a:r>
              <a:rPr lang="de-DE" b="1" dirty="0">
                <a:solidFill>
                  <a:schemeClr val="accent1"/>
                </a:solidFill>
              </a:rPr>
              <a:t>DESY</a:t>
            </a:r>
            <a:r>
              <a:rPr lang="de-DE" b="1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9416" y="6580800"/>
            <a:ext cx="9901099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| Presentation Title | Name Surname, Date (Edit by "Insert &gt; Header and Footer")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10848528" y="6580800"/>
            <a:ext cx="935485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000" b="1" noProof="0" dirty="0"/>
              <a:t>Page </a:t>
            </a:r>
            <a:fld id="{0427E4B2-AC28-443E-BE04-5CD55098A90B}" type="slidenum">
              <a:rPr lang="en-US" sz="1000" b="1" noProof="0" smtClean="0"/>
              <a:pPr algn="r"/>
              <a:t>‹Nr.›</a:t>
            </a:fld>
            <a:endParaRPr lang="en-US" sz="1000" b="1" noProof="0" dirty="0"/>
          </a:p>
        </p:txBody>
      </p:sp>
    </p:spTree>
    <p:extLst>
      <p:ext uri="{BB962C8B-B14F-4D97-AF65-F5344CB8AC3E}">
        <p14:creationId xmlns:p14="http://schemas.microsoft.com/office/powerpoint/2010/main" val="28452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80" r:id="rId4"/>
    <p:sldLayoutId id="2147483662" r:id="rId5"/>
    <p:sldLayoutId id="2147483668" r:id="rId6"/>
    <p:sldLayoutId id="2147483673" r:id="rId7"/>
    <p:sldLayoutId id="2147483670" r:id="rId8"/>
    <p:sldLayoutId id="2147483678" r:id="rId9"/>
    <p:sldLayoutId id="2147483674" r:id="rId10"/>
    <p:sldLayoutId id="2147483679" r:id="rId11"/>
    <p:sldLayoutId id="2147483675" r:id="rId12"/>
    <p:sldLayoutId id="2147483669" r:id="rId13"/>
    <p:sldLayoutId id="2147483676" r:id="rId14"/>
    <p:sldLayoutId id="2147483677" r:id="rId15"/>
    <p:sldLayoutId id="2147483666" r:id="rId16"/>
    <p:sldLayoutId id="2147483667" r:id="rId17"/>
    <p:sldLayoutId id="2147483681" r:id="rId1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>
          <a:tab pos="3619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13" userDrawn="1">
          <p15:clr>
            <a:srgbClr val="F26B43"/>
          </p15:clr>
        </p15:guide>
        <p15:guide id="2" pos="3885" userDrawn="1">
          <p15:clr>
            <a:srgbClr val="F26B43"/>
          </p15:clr>
        </p15:guide>
        <p15:guide id="3" pos="3795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pos="257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  <p15:guide id="9" pos="2593" userDrawn="1">
          <p15:clr>
            <a:srgbClr val="F26B43"/>
          </p15:clr>
        </p15:guide>
        <p15:guide id="10" pos="2683" userDrawn="1">
          <p15:clr>
            <a:srgbClr val="F26B43"/>
          </p15:clr>
        </p15:guide>
        <p15:guide id="11" pos="4997" userDrawn="1">
          <p15:clr>
            <a:srgbClr val="F26B43"/>
          </p15:clr>
        </p15:guide>
        <p15:guide id="12" pos="508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 Architecture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| Presentation Title | Name Surname, Date (Edit by "Insert &gt; Header and Footer")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DF6848D-8CAD-4D8B-BD1A-E193C86545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37" y="942792"/>
            <a:ext cx="10372725" cy="54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7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Scicat</a:t>
            </a:r>
            <a:r>
              <a:rPr lang="en-US" dirty="0"/>
              <a:t> in K8s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| Presentation Title | Name Surname, Date (Edit by "Insert &gt; Header and Footer")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2144705-8451-4D0E-BE59-F2114FAAB0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362" y="971367"/>
            <a:ext cx="8677275" cy="543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509176"/>
      </p:ext>
    </p:extLst>
  </p:cSld>
  <p:clrMapOvr>
    <a:masterClrMapping/>
  </p:clrMapOvr>
</p:sld>
</file>

<file path=ppt/theme/theme1.xml><?xml version="1.0" encoding="utf-8"?>
<a:theme xmlns:a="http://schemas.openxmlformats.org/drawingml/2006/main" name="DESY">
  <a:themeElements>
    <a:clrScheme name="Benutzerdefiniert 30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7BC8"/>
      </a:accent1>
      <a:accent2>
        <a:srgbClr val="EB6E0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:thm15="http://schemas.microsoft.com/office/thememl/2012/main" name="DESY_PowerPoint_16x9_en_2022" id="{17417353-F29F-0A4B-83F7-29687F17E628}" vid="{93F30902-AA21-1949-BB7A-58A21D924294}"/>
    </a:ext>
  </a:extLst>
</a:theme>
</file>

<file path=ppt/theme/theme2.xml><?xml version="1.0" encoding="utf-8"?>
<a:theme xmlns:a="http://schemas.openxmlformats.org/drawingml/2006/main" name="Office">
  <a:themeElements>
    <a:clrScheme name="Benutzerdefiniert 30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7BC8"/>
      </a:accent1>
      <a:accent2>
        <a:srgbClr val="EB6E0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30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7BC8"/>
      </a:accent1>
      <a:accent2>
        <a:srgbClr val="EB6E0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DESY_PowerPoint_16x9_en_2022</Template>
  <TotalTime>0</TotalTime>
  <Words>1148</Words>
  <Application>Microsoft Office PowerPoint</Application>
  <PresentationFormat>Breitbild</PresentationFormat>
  <Paragraphs>89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open sans</vt:lpstr>
      <vt:lpstr>Söhne</vt:lpstr>
      <vt:lpstr>DESY</vt:lpstr>
      <vt:lpstr>Cluster Architecture</vt:lpstr>
      <vt:lpstr>Scicat in K8s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Noel Barth</dc:creator>
  <cp:lastModifiedBy>Noel Barth</cp:lastModifiedBy>
  <cp:revision>11</cp:revision>
  <dcterms:created xsi:type="dcterms:W3CDTF">2024-02-26T19:10:14Z</dcterms:created>
  <dcterms:modified xsi:type="dcterms:W3CDTF">2024-02-27T16:57:37Z</dcterms:modified>
</cp:coreProperties>
</file>