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7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43772" autoAdjust="0"/>
  </p:normalViewPr>
  <p:slideViewPr>
    <p:cSldViewPr showGuides="1">
      <p:cViewPr varScale="1">
        <p:scale>
          <a:sx n="49" d="100"/>
          <a:sy n="49" d="100"/>
        </p:scale>
        <p:origin x="2946" y="4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5388" y="6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27.02.2024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27.02.2024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reference/generated/kubele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OpenStack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is an open-source cloud computing platform that provides Infrastructure as a Service (IaaS)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is designed to be flexible and scalable, enabling organizations to deploy and manage large networks of virtual machines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can provide the virtual machines or bare metal servers on which Kubernetes clusters are deployed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This setup uses OpenStack's capabilities to manage the infrastructure layer</a:t>
            </a:r>
          </a:p>
          <a:p>
            <a:pPr lvl="1"/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focuses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on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container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orchestration</a:t>
            </a:r>
            <a:endParaRPr lang="de-DE" b="0" i="0" dirty="0">
              <a:solidFill>
                <a:srgbClr val="ECECEC"/>
              </a:solidFill>
              <a:effectLst/>
              <a:latin typeface="Söhne"/>
            </a:endParaRP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OpenStack can offer backend services to Kubernetes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:</a:t>
            </a:r>
          </a:p>
          <a:p>
            <a:pPr lvl="2"/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Cinder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(Block Storage)</a:t>
            </a:r>
          </a:p>
          <a:p>
            <a:pPr lvl="2"/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Keystone (Identity Service)</a:t>
            </a:r>
          </a:p>
          <a:p>
            <a:pPr lvl="2"/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Horizon (Dashboard)</a:t>
            </a:r>
          </a:p>
          <a:p>
            <a:pPr lvl="2"/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!Gibt noch mehr und wahrscheinlich nutzen wir auch noch mehr, aber das sind die die ich kenne und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weiss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, dass wir diese nutzen!</a:t>
            </a:r>
          </a:p>
          <a:p>
            <a:pPr lvl="0"/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endParaRPr lang="de-DE" b="1" i="0" dirty="0">
              <a:solidFill>
                <a:srgbClr val="ECECEC"/>
              </a:solidFill>
              <a:effectLst/>
              <a:latin typeface="Söhne"/>
            </a:endParaRP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also known as K8s, is an open-source system for automating deployment, scaling, and management of containerized applications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It groups containers that make up an application into logical units for easy management and discovery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can be deployed on top of OpenStack to take advantage of OpenStack's infrastructure services</a:t>
            </a:r>
          </a:p>
          <a:p>
            <a:pPr marL="355600" marR="0" lvl="1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Services, Deployments, and Volumes are among the key abstractions that Kubernetes uses to manage its resources</a:t>
            </a:r>
          </a:p>
          <a:p>
            <a:pPr marL="355600" marR="0" lvl="1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These abstractions allow Kubernetes to deploy and manage containerized applications efficiently and flexibly</a:t>
            </a:r>
            <a:endParaRPr lang="de-DE" b="1" i="0" dirty="0">
              <a:solidFill>
                <a:srgbClr val="ECECEC"/>
              </a:solidFill>
              <a:effectLst/>
              <a:latin typeface="Söhne"/>
            </a:endParaRPr>
          </a:p>
          <a:p>
            <a:pPr lvl="0"/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Structure</a:t>
            </a:r>
            <a:endParaRPr lang="de-DE" b="1" i="0" dirty="0">
              <a:solidFill>
                <a:srgbClr val="ECECEC"/>
              </a:solidFill>
              <a:effectLst/>
              <a:latin typeface="Söhne"/>
            </a:endParaRPr>
          </a:p>
          <a:p>
            <a:pPr lvl="1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Control Plane (Master Node)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2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 control plane's components make global decisions about the cluster (for example, scheduling)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kube-apiserver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(</a:t>
            </a:r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api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)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The API server is a component of the Kubernetes control plane that exposes the Kubernetes API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etcd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A consistent and highly-available key value store used as Kubernetes' backing store for all cluster data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kube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-scheduler(sched)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Watches for newly created pods with no assigned node, and selects a node for them to run on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kube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-controller-manager(c-m)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Runs controller processes, which are background threads that handle routine tasks in the cluster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cloud-controller-manager(c-c-m)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Lets you link your cluster into your cloud provider's API, and separates out the components that interact with that cloud platform from components that just interact with your cluster</a:t>
            </a:r>
          </a:p>
          <a:p>
            <a:pPr lvl="1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Worker Nodes (Node):</a:t>
            </a:r>
          </a:p>
          <a:p>
            <a:pPr lvl="2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These machines perform the requested, necessary work </a:t>
            </a:r>
          </a:p>
          <a:p>
            <a:pPr lvl="2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Each node is managed by the control plane and contains the services needed to run pods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kubelet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An agent that runs on each node in the cluster. It makes sure that containers are running in a Pod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kube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-proxy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Maintains network rules on nodes. These network rules allow network communication to your Pods from network sessions inside or outside of your cluster</a:t>
            </a:r>
          </a:p>
          <a:p>
            <a:pPr lvl="2"/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Container </a:t>
            </a:r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Runtime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: The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software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responsible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for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running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containers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.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supports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several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container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runtimes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: Docker,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containerd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, CRI-O, and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any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implementation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of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CRI (Container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Runtime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Interface)</a:t>
            </a:r>
          </a:p>
          <a:p>
            <a:pPr lvl="2"/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CRI (Container </a:t>
            </a:r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Runtime</a:t>
            </a:r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 Interface): 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is the main protocol for the communication between the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open sans" panose="020B0604020202020204" pitchFamily="34" charset="0"/>
                <a:hlinkClick r:id="rId3"/>
              </a:rPr>
              <a:t>kubelet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 and Container Runtime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Pod: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are the smallest deployable unit of computing that can be created and managed in Kubernetes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is a group of one or more containers, with shared storage/network, and a specification for how to run the containers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Deployment and Management in Kubernetes(example web application):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Once the application components are containerized, they are deployed and managed in Kubernetes using several key resources: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Deployments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manage the deployment and scaling of a set of replicas of your application containers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You would typically have separate deployments for the frontend and backend components of your web application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Deployments ensure that a specified number of pod replicas are running at any given time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Services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Kubernetes Services provide stable endpoints for accessing the pods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A service enables network access to a set of pods, regardless of which nodes they are on or how many there are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For a web application, you might have one service for the frontend, allowing users to access the web UI through a browser, and another for the backend, through which the frontend communicates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Ingress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An Ingress is a Kubernetes resource that manages external access to the services within the cluster, typically HTTP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Ingress can provide load balancing, SSL termination, and name-based virtual hosting for a web application</a:t>
            </a:r>
          </a:p>
          <a:p>
            <a:pPr lvl="2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ConfigMaps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 and Secrets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These Kubernetes resources store configuration data and sensitive information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For example, the database connection string might be stored in a Secret, while application configuration like feature toggles could be stored in a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ConfigMap</a:t>
            </a:r>
            <a:endParaRPr lang="en-US" b="0" i="0" dirty="0">
              <a:solidFill>
                <a:srgbClr val="ECECEC"/>
              </a:solidFill>
              <a:effectLst/>
              <a:latin typeface="Söhne"/>
            </a:endParaRPr>
          </a:p>
          <a:p>
            <a:pPr lvl="3"/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Persistent </a:t>
            </a:r>
            <a:r>
              <a:rPr lang="de-DE" b="1" i="0" dirty="0" err="1">
                <a:solidFill>
                  <a:srgbClr val="ECECEC"/>
                </a:solidFill>
                <a:effectLst/>
                <a:latin typeface="Söhne"/>
              </a:rPr>
              <a:t>Volumes</a:t>
            </a:r>
            <a:r>
              <a:rPr lang="de-DE" b="1" i="0" dirty="0">
                <a:solidFill>
                  <a:srgbClr val="ECECEC"/>
                </a:solidFill>
                <a:effectLst/>
                <a:latin typeface="Söhne"/>
              </a:rPr>
              <a:t> (PV) and Persistent Volume Claims (PVC)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4"/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For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stateful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components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like MongoDB,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Kubernetes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uses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PVs and PVCs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to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manage durable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storage</a:t>
            </a:r>
            <a:endParaRPr lang="de-DE" b="0" i="0" dirty="0">
              <a:solidFill>
                <a:srgbClr val="ECECEC"/>
              </a:solidFill>
              <a:effectLst/>
              <a:latin typeface="Söhne"/>
            </a:endParaRPr>
          </a:p>
          <a:p>
            <a:pPr lvl="4"/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This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ensures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that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database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retains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its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data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across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pod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restarts</a:t>
            </a:r>
            <a:r>
              <a:rPr lang="de-DE" b="0" i="0" dirty="0">
                <a:solidFill>
                  <a:srgbClr val="ECECEC"/>
                </a:solidFill>
                <a:effectLst/>
                <a:latin typeface="Söhne"/>
              </a:rPr>
              <a:t> and </a:t>
            </a:r>
            <a:r>
              <a:rPr lang="de-DE" b="0" i="0" dirty="0" err="1">
                <a:solidFill>
                  <a:srgbClr val="ECECEC"/>
                </a:solidFill>
                <a:effectLst/>
                <a:latin typeface="Söhne"/>
              </a:rPr>
              <a:t>deployments</a:t>
            </a:r>
            <a:endParaRPr lang="en-US" b="0" i="0" dirty="0">
              <a:solidFill>
                <a:srgbClr val="ECECEC"/>
              </a:solidFill>
              <a:effectLst/>
              <a:latin typeface="Söhne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046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Scicat</a:t>
            </a:r>
            <a:endParaRPr lang="en-US" b="1" i="0" dirty="0">
              <a:solidFill>
                <a:srgbClr val="ECECEC"/>
              </a:solidFill>
              <a:effectLst/>
              <a:latin typeface="Söhne"/>
            </a:endParaRP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Running in a Kubernetes cluster</a:t>
            </a:r>
          </a:p>
          <a:p>
            <a:pPr lvl="1"/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Scicat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instances separated in Kubernetes in namespaces 1 namespace = 1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Scicat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instance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Inside an instance are running pods for each different part of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Scicat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,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mongoDB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running as a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</a:t>
            </a:r>
            <a:endParaRPr lang="en-US" b="0" i="0" dirty="0">
              <a:solidFill>
                <a:srgbClr val="ECECEC"/>
              </a:solidFill>
              <a:effectLst/>
              <a:latin typeface="Söhne"/>
            </a:endParaRPr>
          </a:p>
          <a:p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Frontend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Deployed in a Pod 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 user interface of the web application, built with Angular, is containerized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This means packaging the frontend application and its runtime environment into a Docker container image</a:t>
            </a:r>
            <a:endParaRPr lang="de-DE" b="0" i="0" dirty="0">
              <a:solidFill>
                <a:srgbClr val="ECECEC"/>
              </a:solidFill>
              <a:effectLst/>
              <a:latin typeface="Söhne"/>
            </a:endParaRPr>
          </a:p>
          <a:p>
            <a:pPr lvl="0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Backend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Deployed in a Pod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 server-side logic, written in Nest.js, is also containerized in its own Docker image. 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This component handles client requests, processes application logic, and interacts with the MongoDB database</a:t>
            </a:r>
          </a:p>
          <a:p>
            <a:pPr lvl="0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MongoDB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Deployed in a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with a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ReplicaSet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of 3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The database can be run in a container as well, or alternatively, it can be deployed using Kubernetes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or a managed database service that is accessible within the Kubernetes cluster</a:t>
            </a:r>
          </a:p>
          <a:p>
            <a:pPr lvl="0"/>
            <a:r>
              <a:rPr lang="en-US" b="1" i="0" dirty="0" err="1">
                <a:solidFill>
                  <a:srgbClr val="ECECEC"/>
                </a:solidFill>
                <a:effectLst/>
                <a:latin typeface="Söhne"/>
              </a:rPr>
              <a:t>StatefulSets</a:t>
            </a:r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: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are specifically designed to manage stateful applications like databases </a:t>
            </a:r>
          </a:p>
          <a:p>
            <a:pPr lvl="1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Deploying MongoDB using a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provides several advantages: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Stable Network Identity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ensures that each MongoDB instance (pod) has a stable hostname and network identity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This stability is crucial for MongoDB replica sets, as each member must have a consistent identity for replication and failover processes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Persistent Storage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automatically manage Persistent Volumes according to the specified Persistent Volume Claims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This ensures that each MongoDB pod has its own dedicated storage that persists across pod restarts and rescheduling, maintaining data integrity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Ordered, Graceful Deployment and Scaling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 deploy and scale pods in a predictable order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For MongoDB, this means that you can control the order of replica set initialization and scaling, which is important for maintaining the replica set configuration and ensuring data consistency</a:t>
            </a:r>
          </a:p>
          <a:p>
            <a:pPr lvl="2"/>
            <a:r>
              <a:rPr lang="en-US" b="1" i="0" dirty="0">
                <a:solidFill>
                  <a:srgbClr val="ECECEC"/>
                </a:solidFill>
                <a:effectLst/>
                <a:latin typeface="Söhne"/>
              </a:rPr>
              <a:t>Automated Rollouts and Rollbacks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: </a:t>
            </a:r>
          </a:p>
          <a:p>
            <a:pPr lvl="3"/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Updates to </a:t>
            </a:r>
            <a:r>
              <a:rPr lang="en-US" b="0" i="0" dirty="0" err="1">
                <a:solidFill>
                  <a:srgbClr val="ECECEC"/>
                </a:solidFill>
                <a:effectLst/>
                <a:latin typeface="Söhne"/>
              </a:rPr>
              <a:t>StatefulSets</a:t>
            </a:r>
            <a:r>
              <a:rPr lang="en-US" b="0" i="0" dirty="0">
                <a:solidFill>
                  <a:srgbClr val="ECECEC"/>
                </a:solidFill>
                <a:effectLst/>
                <a:latin typeface="Söhne"/>
              </a:rPr>
              <a:t>, including container image updates and configuration changes, are handled gracefully, ensuring that the MongoDB cluster remains available and consistent during updates</a:t>
            </a:r>
            <a:endParaRPr lang="en-US" b="1" i="0" dirty="0">
              <a:solidFill>
                <a:srgbClr val="ECECEC"/>
              </a:solidFill>
              <a:effectLst/>
              <a:latin typeface="Söhne"/>
            </a:endParaRPr>
          </a:p>
          <a:p>
            <a:pPr lvl="0"/>
            <a:endParaRPr lang="en-US" b="0" i="0" dirty="0">
              <a:solidFill>
                <a:srgbClr val="ECECEC"/>
              </a:solidFill>
              <a:effectLst/>
              <a:latin typeface="Söhne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07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 descr="Logo Helmholtz">
            <a:extLst>
              <a:ext uri="{FF2B5EF4-FFF2-40B4-BE49-F238E27FC236}">
                <a16:creationId xmlns:a16="http://schemas.microsoft.com/office/drawing/2014/main" id="{68086B43-9215-4588-8439-4D7C07453A0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  <p:pic>
        <p:nvPicPr>
          <p:cNvPr id="9" name="Grafik 8" descr="Logo DESY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/>
            </a:pPr>
            <a:r>
              <a:rPr lang="de-DE" dirty="0"/>
              <a:t>Deutsches Elektronen-</a:t>
            </a:r>
          </a:p>
          <a:p>
            <a:pPr>
              <a:lnSpc>
                <a:spcPct val="120000"/>
              </a:lnSpc>
              <a:tabLst/>
            </a:pPr>
            <a:r>
              <a:rPr lang="de-DE" dirty="0"/>
              <a:t>Synchrotron DESY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10" name="Grafik 9" descr="Logo DESY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  <p:pic>
        <p:nvPicPr>
          <p:cNvPr id="11" name="Grafik 10" descr="Logo Helmholtz">
            <a:extLst>
              <a:ext uri="{FF2B5EF4-FFF2-40B4-BE49-F238E27FC236}">
                <a16:creationId xmlns:a16="http://schemas.microsoft.com/office/drawing/2014/main" id="{E1F0CB03-64D6-4EAD-B501-8CD3255D9F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648930-2178-4877-B88B-682D2D03C299}"/>
              </a:ext>
            </a:extLst>
          </p:cNvPr>
          <p:cNvSpPr txBox="1"/>
          <p:nvPr userDrawn="1"/>
        </p:nvSpPr>
        <p:spPr>
          <a:xfrm>
            <a:off x="403112" y="6580800"/>
            <a:ext cx="436304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pPr lvl="0"/>
            <a:r>
              <a:rPr lang="de-DE" b="1" dirty="0">
                <a:solidFill>
                  <a:schemeClr val="accent1"/>
                </a:solidFill>
              </a:rPr>
              <a:t>DESY</a:t>
            </a:r>
            <a:r>
              <a:rPr lang="de-DE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416" y="6580800"/>
            <a:ext cx="9901099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Presentation Title | Name Surname, Date (Edit by "Insert &gt; Header and Footer")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Architecture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| Presentation Title | Name Surname, Date (Edit by "Insert &gt; Header and Footer")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DF6848D-8CAD-4D8B-BD1A-E193C86545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7" y="942792"/>
            <a:ext cx="1037272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Scicat</a:t>
            </a:r>
            <a:r>
              <a:rPr lang="en-US" dirty="0"/>
              <a:t> in K8s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| Presentation Title | Name Surname, Date (Edit by "Insert &gt; Header and Footer")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2144705-8451-4D0E-BE59-F2114FAAB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362" y="971367"/>
            <a:ext cx="867727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509176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_2022" id="{17417353-F29F-0A4B-83F7-29687F17E628}" vid="{93F30902-AA21-1949-BB7A-58A21D924294}"/>
    </a:ext>
  </a:extLst>
</a:theme>
</file>

<file path=ppt/theme/theme2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DESY_PowerPoint_16x9_en_2022</Template>
  <TotalTime>0</TotalTime>
  <Words>1148</Words>
  <Application>Microsoft Office PowerPoint</Application>
  <PresentationFormat>Breitbild</PresentationFormat>
  <Paragraphs>89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open sans</vt:lpstr>
      <vt:lpstr>Söhne</vt:lpstr>
      <vt:lpstr>DESY</vt:lpstr>
      <vt:lpstr>Cluster Architecture</vt:lpstr>
      <vt:lpstr>Scicat in K8s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Noel Barth</dc:creator>
  <cp:lastModifiedBy>Noel Barth</cp:lastModifiedBy>
  <cp:revision>11</cp:revision>
  <dcterms:created xsi:type="dcterms:W3CDTF">2024-02-26T19:10:14Z</dcterms:created>
  <dcterms:modified xsi:type="dcterms:W3CDTF">2024-02-27T16:57:37Z</dcterms:modified>
</cp:coreProperties>
</file>