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63" r:id="rId5"/>
    <p:sldId id="262" r:id="rId6"/>
    <p:sldId id="265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B3"/>
    <a:srgbClr val="9B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0BD25-62F8-4FBA-9291-D4C284B23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EE4F5C-51E4-4C9E-A03D-F1B2BF068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21ADB1-5CE2-4604-8009-31C6246A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778488-A020-4546-B692-5F633291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F3BCA9-BCD1-4554-BEFF-6FAE7DC2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62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3D638-D680-462B-8E69-837887E8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F5DA2E-8BBC-4646-89F7-601693872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DA0380-E065-4430-9C4E-C3FCFF18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AE4DFF-69E7-4D1E-8357-631CDCD5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BAB38-B14E-4A92-970B-8680DFC8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75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C580BFA-546B-44A7-B4CE-5AD1DF0B2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500675-5FFD-4187-AE95-F06D1C22A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99BA9-C4C3-4C6F-BBC9-A38E704F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C2B46C-B59E-4834-95B6-73B7F2C8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CE647A-AE58-4EB9-AD27-A33C2AA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02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BAC1C-4B28-4A00-BD87-1F783DDE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655F56-5863-4C4A-A6FF-CD323B908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E6CFD1-DBF7-415D-9EBE-CB02049D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8FCAD2-C51E-4DA7-8646-2B4C8F3E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38B56E-ADD0-450A-ABC5-EA242BAE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2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EA3A4-CCD4-48FC-A38C-EA82BB22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B71945-3A76-4D4E-9F00-42E882F36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BAC1C6-7671-4C60-9A62-E54BE47E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22A086-82B2-4905-B855-4FC5A6FF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11CFFF-5EE8-47A9-B05B-ECAE3D00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92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06148-1C4A-45A3-BC63-E3FE9685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870284-A12D-4462-AE37-899404AC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F4B484-FF9F-4117-977F-47EA2205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1E1334-9EA9-42D4-B435-62681824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16EE7F-9525-4C88-91C8-CC8FC8F2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087682-7A65-4F43-AE28-8CDFC113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27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1F7AC-7997-498F-AC1A-BE0F976A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E6BAC0-5A26-4500-833C-391817E23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4C6B3-D011-4F09-B4A9-054271BC2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CA7BB3-CC44-4ABA-BA71-9244B5023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B490CA-B249-4AD8-AF01-5EA99CE9C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A73995-B778-4CDD-8EAD-7224FE3D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648D3A-E217-4E33-AB37-8045A3EA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C6CAF3-E3E8-4D24-8FDE-4CF331D4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25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4B1A9-19B2-49AC-B898-662D32EA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DD8E789-C7B1-42C9-B3AE-8183DB88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3B9EAD-7E5E-44F8-8831-C78D51F7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D69B20-852B-48F8-BA68-B7171EF6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63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C4F554-477D-4187-971D-DD6D32F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4F53F7-2219-4C37-A50C-F6E594A1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AD9268-2D72-46A4-AA21-D987D218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2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DE035-5185-4EEA-B4A2-2B05E9E5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2B1E88-A1A7-45B3-8560-FC3FC2F5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B7CCC4-F9A3-43B2-99E5-6F4B7074D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716EE0-863C-440C-A90C-707F353B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844E41-FDDF-4E36-9EE2-3B201489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E00A5D-A3AB-4507-874D-CC0270F4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61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A138B-2917-48F1-8D27-95B3D363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96DAA9-C3EA-4FA8-92BB-73F37A701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75F526-0927-4DA8-A084-F410AA247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7D37AA-933F-4DCE-AFFE-9F33B98B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EBC30E-DD6A-483E-9621-D5280EDF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1E8F54-3B49-4BF7-AA0C-43FB3CDC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50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0B67DA-C2C5-49DA-858F-FB734777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C56BC1-6B80-4199-A655-94EAA87C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507BF3-2266-4F96-8DF3-0D718D6D8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A6855-7B1C-406C-B4C0-47149374753B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4C347-D9E8-4023-9287-C574BFAAE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84D39-E060-46A4-B05B-0BEE7F48A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D4F0-0061-439A-94E7-940C38201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6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6521B-2746-4EF2-B22B-0869494D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DesySans Office" panose="020B0503040000020003" pitchFamily="34" charset="0"/>
              </a:rPr>
              <a:t>Follow-Up: </a:t>
            </a:r>
            <a:br>
              <a:rPr lang="de-DE" dirty="0">
                <a:latin typeface="DesySans Office" panose="020B0503040000020003" pitchFamily="34" charset="0"/>
              </a:rPr>
            </a:br>
            <a:r>
              <a:rPr lang="de-DE" dirty="0" err="1">
                <a:latin typeface="DesySans Office" panose="020B0503040000020003" pitchFamily="34" charset="0"/>
              </a:rPr>
              <a:t>Discussion</a:t>
            </a:r>
            <a:r>
              <a:rPr lang="de-DE" dirty="0">
                <a:latin typeface="DesySans Office" panose="020B0503040000020003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</a:rPr>
              <a:t>about</a:t>
            </a:r>
            <a:r>
              <a:rPr lang="de-DE" dirty="0">
                <a:latin typeface="DesySans Office" panose="020B0503040000020003" pitchFamily="34" charset="0"/>
              </a:rPr>
              <a:t> CSI </a:t>
            </a:r>
            <a:r>
              <a:rPr lang="de-DE" dirty="0" err="1">
                <a:latin typeface="DesySans Office" panose="020B0503040000020003" pitchFamily="34" charset="0"/>
              </a:rPr>
              <a:t>for</a:t>
            </a:r>
            <a:r>
              <a:rPr lang="de-DE" dirty="0">
                <a:latin typeface="DesySans Office" panose="020B0503040000020003" pitchFamily="34" charset="0"/>
              </a:rPr>
              <a:t> MAGO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2A5462-77C2-46E0-85BE-3AC62E762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714916"/>
            <a:ext cx="5157787" cy="139311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dirty="0">
                <a:latin typeface="DesySans Office" panose="020B0503040000020003" pitchFamily="34" charset="0"/>
              </a:rPr>
              <a:t>New block </a:t>
            </a:r>
            <a:r>
              <a:rPr lang="de-DE" dirty="0" err="1">
                <a:latin typeface="DesySans Office" panose="020B0503040000020003" pitchFamily="34" charset="0"/>
              </a:rPr>
              <a:t>diagram</a:t>
            </a:r>
            <a:endParaRPr lang="de-DE" dirty="0">
              <a:latin typeface="DesySans Office" panose="020B0503040000020003" pitchFamily="34" charset="0"/>
            </a:endParaRPr>
          </a:p>
          <a:p>
            <a:pPr marL="457200" indent="-457200">
              <a:buAutoNum type="arabicPeriod"/>
            </a:pPr>
            <a:r>
              <a:rPr lang="de-DE" dirty="0">
                <a:latin typeface="DesySans Office" panose="020B0503040000020003" pitchFamily="34" charset="0"/>
              </a:rPr>
              <a:t>SEL / GDR  ?</a:t>
            </a:r>
          </a:p>
          <a:p>
            <a:endParaRPr lang="de-DE" dirty="0">
              <a:latin typeface="DesySans Office" panose="020B0503040000020003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F161CE-2580-462C-9F0C-EF23DF4902B4}"/>
              </a:ext>
            </a:extLst>
          </p:cNvPr>
          <p:cNvSpPr txBox="1"/>
          <p:nvPr/>
        </p:nvSpPr>
        <p:spPr>
          <a:xfrm>
            <a:off x="10464935" y="620237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21.02.2024</a:t>
            </a:r>
          </a:p>
        </p:txBody>
      </p:sp>
    </p:spTree>
    <p:extLst>
      <p:ext uri="{BB962C8B-B14F-4D97-AF65-F5344CB8AC3E}">
        <p14:creationId xmlns:p14="http://schemas.microsoft.com/office/powerpoint/2010/main" val="58308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D8D147B-6618-4BCA-941F-5CCBF01E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42" y="1257980"/>
            <a:ext cx="9008091" cy="50987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ECBD735-7FE3-490B-BE93-E2FD44E76CC9}"/>
              </a:ext>
            </a:extLst>
          </p:cNvPr>
          <p:cNvSpPr txBox="1"/>
          <p:nvPr/>
        </p:nvSpPr>
        <p:spPr>
          <a:xfrm>
            <a:off x="307428" y="157813"/>
            <a:ext cx="278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Latest</a:t>
            </a:r>
            <a:r>
              <a:rPr lang="de-DE" sz="2400" dirty="0"/>
              <a:t> Block </a:t>
            </a:r>
            <a:r>
              <a:rPr lang="de-DE" sz="2400" dirty="0" err="1"/>
              <a:t>Diagram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5829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D8D147B-6618-4BCA-941F-5CCBF01E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59" y="721952"/>
            <a:ext cx="9008091" cy="50987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ECBD735-7FE3-490B-BE93-E2FD44E76CC9}"/>
              </a:ext>
            </a:extLst>
          </p:cNvPr>
          <p:cNvSpPr txBox="1"/>
          <p:nvPr/>
        </p:nvSpPr>
        <p:spPr>
          <a:xfrm>
            <a:off x="307428" y="157813"/>
            <a:ext cx="479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Block </a:t>
            </a:r>
            <a:r>
              <a:rPr lang="de-DE" sz="2400" dirty="0" err="1"/>
              <a:t>diagram</a:t>
            </a:r>
            <a:r>
              <a:rPr lang="de-DE" sz="2400" dirty="0"/>
              <a:t> </a:t>
            </a:r>
            <a:r>
              <a:rPr lang="de-DE" sz="2400" dirty="0" err="1"/>
              <a:t>suggestions</a:t>
            </a:r>
            <a:r>
              <a:rPr lang="de-DE" sz="2400" dirty="0"/>
              <a:t>/</a:t>
            </a:r>
            <a:r>
              <a:rPr lang="de-DE" sz="2400" dirty="0" err="1"/>
              <a:t>questions</a:t>
            </a:r>
            <a:endParaRPr lang="de-DE" sz="240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C5032C5E-E66E-4E1E-A87C-4E37EF922451}"/>
              </a:ext>
            </a:extLst>
          </p:cNvPr>
          <p:cNvCxnSpPr>
            <a:cxnSpLocks/>
          </p:cNvCxnSpPr>
          <p:nvPr/>
        </p:nvCxnSpPr>
        <p:spPr>
          <a:xfrm>
            <a:off x="9289466" y="1032639"/>
            <a:ext cx="275897" cy="2837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DEE7638-7639-4101-962E-51C7DF500C1C}"/>
              </a:ext>
            </a:extLst>
          </p:cNvPr>
          <p:cNvCxnSpPr>
            <a:cxnSpLocks/>
          </p:cNvCxnSpPr>
          <p:nvPr/>
        </p:nvCxnSpPr>
        <p:spPr>
          <a:xfrm flipV="1">
            <a:off x="9289466" y="1032640"/>
            <a:ext cx="275897" cy="28377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F47845F6-49CB-46A4-8F16-8B28542F1F58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52080" y="1756176"/>
            <a:ext cx="2948152" cy="2573138"/>
          </a:xfrm>
          <a:prstGeom prst="bentConnector3">
            <a:avLst>
              <a:gd name="adj1" fmla="val 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BA9F04BF-7BBD-4802-A446-6FB983B86BBC}"/>
              </a:ext>
            </a:extLst>
          </p:cNvPr>
          <p:cNvCxnSpPr>
            <a:cxnSpLocks/>
          </p:cNvCxnSpPr>
          <p:nvPr/>
        </p:nvCxnSpPr>
        <p:spPr>
          <a:xfrm>
            <a:off x="9737834" y="1736834"/>
            <a:ext cx="275897" cy="2837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13474B-6EB6-4CBA-9A5C-B90CD71C1B37}"/>
              </a:ext>
            </a:extLst>
          </p:cNvPr>
          <p:cNvCxnSpPr>
            <a:cxnSpLocks/>
          </p:cNvCxnSpPr>
          <p:nvPr/>
        </p:nvCxnSpPr>
        <p:spPr>
          <a:xfrm flipV="1">
            <a:off x="9737834" y="1736835"/>
            <a:ext cx="275897" cy="28377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B838614-69C8-4F59-836F-3FFB38B79D49}"/>
              </a:ext>
            </a:extLst>
          </p:cNvPr>
          <p:cNvCxnSpPr>
            <a:cxnSpLocks/>
          </p:cNvCxnSpPr>
          <p:nvPr/>
        </p:nvCxnSpPr>
        <p:spPr>
          <a:xfrm>
            <a:off x="6789682" y="1032640"/>
            <a:ext cx="275897" cy="2837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8DB8CCA-7EB4-456C-9CFB-36D710E2BCC3}"/>
              </a:ext>
            </a:extLst>
          </p:cNvPr>
          <p:cNvCxnSpPr>
            <a:cxnSpLocks/>
          </p:cNvCxnSpPr>
          <p:nvPr/>
        </p:nvCxnSpPr>
        <p:spPr>
          <a:xfrm flipV="1">
            <a:off x="6789682" y="1032641"/>
            <a:ext cx="275897" cy="28377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26">
            <a:extLst>
              <a:ext uri="{FF2B5EF4-FFF2-40B4-BE49-F238E27FC236}">
                <a16:creationId xmlns:a16="http://schemas.microsoft.com/office/drawing/2014/main" id="{10F4EB81-E3CA-4F04-B009-2D6E5AED846F}"/>
              </a:ext>
            </a:extLst>
          </p:cNvPr>
          <p:cNvCxnSpPr>
            <a:cxnSpLocks/>
          </p:cNvCxnSpPr>
          <p:nvPr/>
        </p:nvCxnSpPr>
        <p:spPr>
          <a:xfrm rot="10800000">
            <a:off x="4469195" y="1568669"/>
            <a:ext cx="3650046" cy="3326525"/>
          </a:xfrm>
          <a:prstGeom prst="bentConnector3">
            <a:avLst>
              <a:gd name="adj1" fmla="val 99888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1AD49821-43C5-4C24-85BA-5726F574D6FA}"/>
              </a:ext>
            </a:extLst>
          </p:cNvPr>
          <p:cNvSpPr txBox="1"/>
          <p:nvPr/>
        </p:nvSpPr>
        <p:spPr>
          <a:xfrm>
            <a:off x="4784834" y="4195943"/>
            <a:ext cx="16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2"/>
                </a:solidFill>
              </a:rPr>
              <a:t>phase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feedback</a:t>
            </a:r>
            <a:endParaRPr lang="de-DE" dirty="0">
              <a:solidFill>
                <a:schemeClr val="accent2"/>
              </a:solidFill>
            </a:endParaRP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D32F3B7-4F60-48B6-A296-BFF1EBE32EBF}"/>
              </a:ext>
            </a:extLst>
          </p:cNvPr>
          <p:cNvCxnSpPr>
            <a:cxnSpLocks/>
          </p:cNvCxnSpPr>
          <p:nvPr/>
        </p:nvCxnSpPr>
        <p:spPr>
          <a:xfrm>
            <a:off x="8142889" y="1032641"/>
            <a:ext cx="275897" cy="2837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2EB558A-58BE-420B-B238-92A7395CB3E0}"/>
              </a:ext>
            </a:extLst>
          </p:cNvPr>
          <p:cNvCxnSpPr>
            <a:cxnSpLocks/>
          </p:cNvCxnSpPr>
          <p:nvPr/>
        </p:nvCxnSpPr>
        <p:spPr>
          <a:xfrm flipV="1">
            <a:off x="8142889" y="1032642"/>
            <a:ext cx="275897" cy="28377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DDF49A17-7A0E-4AE7-A95F-135D6A9DD706}"/>
              </a:ext>
            </a:extLst>
          </p:cNvPr>
          <p:cNvSpPr txBox="1"/>
          <p:nvPr/>
        </p:nvSpPr>
        <p:spPr>
          <a:xfrm>
            <a:off x="4546340" y="4834445"/>
            <a:ext cx="18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spectrum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analysis</a:t>
            </a:r>
            <a:endParaRPr lang="de-DE" dirty="0">
              <a:solidFill>
                <a:srgbClr val="7030A0"/>
              </a:solidFill>
            </a:endParaRP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61DE671-A734-4DB7-887F-9BD08C9B03B9}"/>
              </a:ext>
            </a:extLst>
          </p:cNvPr>
          <p:cNvCxnSpPr>
            <a:cxnSpLocks/>
          </p:cNvCxnSpPr>
          <p:nvPr/>
        </p:nvCxnSpPr>
        <p:spPr>
          <a:xfrm>
            <a:off x="7212725" y="4989786"/>
            <a:ext cx="1939158" cy="7295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9B87022-8060-4DD7-AE53-1A8B1EA2F7C0}"/>
              </a:ext>
            </a:extLst>
          </p:cNvPr>
          <p:cNvCxnSpPr>
            <a:cxnSpLocks/>
          </p:cNvCxnSpPr>
          <p:nvPr/>
        </p:nvCxnSpPr>
        <p:spPr>
          <a:xfrm flipV="1">
            <a:off x="7212725" y="4989786"/>
            <a:ext cx="1939158" cy="7295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3B3E304A-5E1C-4B65-B7E4-B06D52EA45EE}"/>
              </a:ext>
            </a:extLst>
          </p:cNvPr>
          <p:cNvSpPr txBox="1"/>
          <p:nvPr/>
        </p:nvSpPr>
        <p:spPr>
          <a:xfrm>
            <a:off x="148685" y="5385530"/>
            <a:ext cx="6916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CSI </a:t>
            </a:r>
            <a:r>
              <a:rPr lang="de-DE" dirty="0" err="1"/>
              <a:t>as</a:t>
            </a:r>
            <a:r>
              <a:rPr lang="de-DE" dirty="0"/>
              <a:t> PLL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CSI </a:t>
            </a:r>
            <a:r>
              <a:rPr lang="de-DE" dirty="0" err="1"/>
              <a:t>drift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(Uros)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Carrier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at CSI </a:t>
            </a:r>
            <a:r>
              <a:rPr lang="de-DE" dirty="0" err="1"/>
              <a:t>output</a:t>
            </a:r>
            <a:r>
              <a:rPr lang="de-DE" dirty="0"/>
              <a:t> –&gt;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will not </a:t>
            </a:r>
            <a:r>
              <a:rPr lang="de-DE" dirty="0" err="1"/>
              <a:t>work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use</a:t>
            </a:r>
            <a:r>
              <a:rPr lang="de-DE" dirty="0"/>
              <a:t> LLRF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CSI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control loop -&gt; </a:t>
            </a:r>
            <a:r>
              <a:rPr lang="de-DE" dirty="0" err="1"/>
              <a:t>wasted</a:t>
            </a:r>
            <a:r>
              <a:rPr lang="de-DE" dirty="0"/>
              <a:t> potential?</a:t>
            </a:r>
          </a:p>
        </p:txBody>
      </p:sp>
    </p:spTree>
    <p:extLst>
      <p:ext uri="{BB962C8B-B14F-4D97-AF65-F5344CB8AC3E}">
        <p14:creationId xmlns:p14="http://schemas.microsoft.com/office/powerpoint/2010/main" val="46995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FAADA28-B59F-43AF-A4D2-DDA8B3F8F72C}"/>
              </a:ext>
            </a:extLst>
          </p:cNvPr>
          <p:cNvSpPr txBox="1"/>
          <p:nvPr/>
        </p:nvSpPr>
        <p:spPr>
          <a:xfrm>
            <a:off x="307428" y="15781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CSI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SEL?</a:t>
            </a:r>
          </a:p>
        </p:txBody>
      </p:sp>
      <p:pic>
        <p:nvPicPr>
          <p:cNvPr id="8" name="video_2024-02-16_15-57-13">
            <a:hlinkClick r:id="" action="ppaction://media"/>
            <a:extLst>
              <a:ext uri="{FF2B5EF4-FFF2-40B4-BE49-F238E27FC236}">
                <a16:creationId xmlns:a16="http://schemas.microsoft.com/office/drawing/2014/main" id="{5A9699D6-B63E-4831-9DEC-14E117AD9A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028" y="730576"/>
            <a:ext cx="7165525" cy="40306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EC19A54-BAD7-4AE1-AC7F-4E4BC0CD7176}"/>
              </a:ext>
            </a:extLst>
          </p:cNvPr>
          <p:cNvSpPr txBox="1"/>
          <p:nvPr/>
        </p:nvSpPr>
        <p:spPr>
          <a:xfrm>
            <a:off x="9002014" y="1284914"/>
            <a:ext cx="1329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distortion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FA6B7EC-6B9E-4B57-8202-C1D72425CE59}"/>
              </a:ext>
            </a:extLst>
          </p:cNvPr>
          <p:cNvCxnSpPr>
            <a:cxnSpLocks/>
          </p:cNvCxnSpPr>
          <p:nvPr/>
        </p:nvCxnSpPr>
        <p:spPr>
          <a:xfrm flipH="1">
            <a:off x="8757746" y="1808134"/>
            <a:ext cx="291662" cy="480848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B494263-A519-4CD1-B94B-E6D56961A2C7}"/>
              </a:ext>
            </a:extLst>
          </p:cNvPr>
          <p:cNvSpPr/>
          <p:nvPr/>
        </p:nvSpPr>
        <p:spPr>
          <a:xfrm>
            <a:off x="2874077" y="2881773"/>
            <a:ext cx="1169778" cy="8310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SMB100A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1300 MHz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f_mod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=100 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P_mod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=0.1 Hz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D262EEE-8112-4789-AAFF-ED6882F0035D}"/>
              </a:ext>
            </a:extLst>
          </p:cNvPr>
          <p:cNvSpPr/>
          <p:nvPr/>
        </p:nvSpPr>
        <p:spPr>
          <a:xfrm>
            <a:off x="1781721" y="3929467"/>
            <a:ext cx="1084653" cy="5814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SMB100B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MHz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0067BDA-5648-4FF8-B97F-7D5D175D8D32}"/>
              </a:ext>
            </a:extLst>
          </p:cNvPr>
          <p:cNvSpPr/>
          <p:nvPr/>
        </p:nvSpPr>
        <p:spPr>
          <a:xfrm>
            <a:off x="611944" y="2881773"/>
            <a:ext cx="1169777" cy="8310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SMF100A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1300 MHz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7000ED1-4010-4BA4-BE01-21F66F490B12}"/>
              </a:ext>
            </a:extLst>
          </p:cNvPr>
          <p:cNvSpPr/>
          <p:nvPr/>
        </p:nvSpPr>
        <p:spPr>
          <a:xfrm>
            <a:off x="613142" y="1284914"/>
            <a:ext cx="1370018" cy="939962"/>
          </a:xfrm>
          <a:prstGeom prst="rect">
            <a:avLst/>
          </a:prstGeom>
          <a:solidFill>
            <a:srgbClr val="9BA2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LLRF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C3A4E38-3B02-4E20-9BF5-AA5E8720235D}"/>
              </a:ext>
            </a:extLst>
          </p:cNvPr>
          <p:cNvSpPr/>
          <p:nvPr/>
        </p:nvSpPr>
        <p:spPr>
          <a:xfrm>
            <a:off x="2679196" y="1284914"/>
            <a:ext cx="1370018" cy="939962"/>
          </a:xfrm>
          <a:prstGeom prst="rect">
            <a:avLst/>
          </a:prstGeom>
          <a:solidFill>
            <a:srgbClr val="FFC5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CSI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60DD301-7B09-4DCC-9F0E-5DAF3AA14817}"/>
              </a:ext>
            </a:extLst>
          </p:cNvPr>
          <p:cNvSpPr txBox="1"/>
          <p:nvPr/>
        </p:nvSpPr>
        <p:spPr>
          <a:xfrm>
            <a:off x="2693106" y="191709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 in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9A7E8D2-70CC-466A-9AC8-9DF8BB53E4D3}"/>
              </a:ext>
            </a:extLst>
          </p:cNvPr>
          <p:cNvSpPr txBox="1"/>
          <p:nvPr/>
        </p:nvSpPr>
        <p:spPr>
          <a:xfrm>
            <a:off x="1561185" y="1912278"/>
            <a:ext cx="421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Verbinder: gekrümmt 25">
            <a:extLst>
              <a:ext uri="{FF2B5EF4-FFF2-40B4-BE49-F238E27FC236}">
                <a16:creationId xmlns:a16="http://schemas.microsoft.com/office/drawing/2014/main" id="{49348059-C7FC-47D4-B828-0024959C503C}"/>
              </a:ext>
            </a:extLst>
          </p:cNvPr>
          <p:cNvCxnSpPr>
            <a:cxnSpLocks/>
            <a:stCxn id="19" idx="0"/>
            <a:endCxn id="24" idx="2"/>
          </p:cNvCxnSpPr>
          <p:nvPr/>
        </p:nvCxnSpPr>
        <p:spPr>
          <a:xfrm rot="5400000" flipH="1" flipV="1">
            <a:off x="1153644" y="2263244"/>
            <a:ext cx="661718" cy="575340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krümmt 28">
            <a:extLst>
              <a:ext uri="{FF2B5EF4-FFF2-40B4-BE49-F238E27FC236}">
                <a16:creationId xmlns:a16="http://schemas.microsoft.com/office/drawing/2014/main" id="{96C13753-F7C6-4CB8-B17D-269CAFD80FEC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rot="16200000" flipV="1">
            <a:off x="2882722" y="2305528"/>
            <a:ext cx="656897" cy="495593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er: gekrümmt 31">
            <a:extLst>
              <a:ext uri="{FF2B5EF4-FFF2-40B4-BE49-F238E27FC236}">
                <a16:creationId xmlns:a16="http://schemas.microsoft.com/office/drawing/2014/main" id="{6D4E3231-F9D7-43B1-A0A3-CD04667BB202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 flipV="1">
            <a:off x="2866374" y="3712777"/>
            <a:ext cx="592592" cy="507395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krümmt 34">
            <a:extLst>
              <a:ext uri="{FF2B5EF4-FFF2-40B4-BE49-F238E27FC236}">
                <a16:creationId xmlns:a16="http://schemas.microsoft.com/office/drawing/2014/main" id="{F68C701C-D5AB-4ACC-92AF-EED65B356D9F}"/>
              </a:ext>
            </a:extLst>
          </p:cNvPr>
          <p:cNvCxnSpPr>
            <a:cxnSpLocks/>
            <a:stCxn id="18" idx="1"/>
            <a:endCxn id="19" idx="2"/>
          </p:cNvCxnSpPr>
          <p:nvPr/>
        </p:nvCxnSpPr>
        <p:spPr>
          <a:xfrm rot="10800000">
            <a:off x="1196833" y="3712778"/>
            <a:ext cx="584888" cy="507395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805056BB-45AE-401C-9D0E-8F3EAA1D1E7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049214" y="1754895"/>
            <a:ext cx="5505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906DA349-DDCA-4A65-BDFB-51CC789A950E}"/>
              </a:ext>
            </a:extLst>
          </p:cNvPr>
          <p:cNvSpPr txBox="1"/>
          <p:nvPr/>
        </p:nvSpPr>
        <p:spPr>
          <a:xfrm>
            <a:off x="781332" y="5426620"/>
            <a:ext cx="9610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carrier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suppression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-&gt;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setup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slight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dependency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questionable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-&gt;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achievable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-&gt;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calibration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fail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40FFA07C-A9E9-4929-AD06-C52414BBA0FF}"/>
              </a:ext>
            </a:extLst>
          </p:cNvPr>
          <p:cNvSpPr/>
          <p:nvPr/>
        </p:nvSpPr>
        <p:spPr>
          <a:xfrm>
            <a:off x="2773957" y="2794569"/>
            <a:ext cx="1370018" cy="1002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95D4319-D0C6-4F10-A3A5-06D754081941}"/>
              </a:ext>
            </a:extLst>
          </p:cNvPr>
          <p:cNvSpPr txBox="1"/>
          <p:nvPr/>
        </p:nvSpPr>
        <p:spPr>
          <a:xfrm rot="5400000">
            <a:off x="3521557" y="3134792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2F08D92-77F4-4E50-81C7-A65FFE633B66}"/>
              </a:ext>
            </a:extLst>
          </p:cNvPr>
          <p:cNvSpPr txBox="1"/>
          <p:nvPr/>
        </p:nvSpPr>
        <p:spPr>
          <a:xfrm>
            <a:off x="4599778" y="361244"/>
            <a:ext cx="309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Spectrum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Analyzer, Span 5 kHz </a:t>
            </a:r>
          </a:p>
        </p:txBody>
      </p:sp>
    </p:spTree>
    <p:extLst>
      <p:ext uri="{BB962C8B-B14F-4D97-AF65-F5344CB8AC3E}">
        <p14:creationId xmlns:p14="http://schemas.microsoft.com/office/powerpoint/2010/main" val="1913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FAADA28-B59F-43AF-A4D2-DDA8B3F8F72C}"/>
              </a:ext>
            </a:extLst>
          </p:cNvPr>
          <p:cNvSpPr txBox="1"/>
          <p:nvPr/>
        </p:nvSpPr>
        <p:spPr>
          <a:xfrm>
            <a:off x="307428" y="15781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CSI </a:t>
            </a:r>
            <a:r>
              <a:rPr lang="de-DE" sz="2400" dirty="0" err="1"/>
              <a:t>with</a:t>
            </a:r>
            <a:r>
              <a:rPr lang="de-DE" sz="2400" dirty="0"/>
              <a:t> SEL?</a:t>
            </a:r>
          </a:p>
        </p:txBody>
      </p:sp>
      <p:pic>
        <p:nvPicPr>
          <p:cNvPr id="8" name="video_2024-02-16_15-57-13">
            <a:hlinkClick r:id="" action="ppaction://media"/>
            <a:extLst>
              <a:ext uri="{FF2B5EF4-FFF2-40B4-BE49-F238E27FC236}">
                <a16:creationId xmlns:a16="http://schemas.microsoft.com/office/drawing/2014/main" id="{5A9699D6-B63E-4831-9DEC-14E117AD9A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028" y="730576"/>
            <a:ext cx="7165525" cy="40306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EC19A54-BAD7-4AE1-AC7F-4E4BC0CD7176}"/>
              </a:ext>
            </a:extLst>
          </p:cNvPr>
          <p:cNvSpPr txBox="1"/>
          <p:nvPr/>
        </p:nvSpPr>
        <p:spPr>
          <a:xfrm>
            <a:off x="9002014" y="1284914"/>
            <a:ext cx="1329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distortion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neighboring</a:t>
            </a:r>
            <a:r>
              <a:rPr lang="de-DE" sz="1400" dirty="0"/>
              <a:t> lab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FA6B7EC-6B9E-4B57-8202-C1D72425CE59}"/>
              </a:ext>
            </a:extLst>
          </p:cNvPr>
          <p:cNvCxnSpPr>
            <a:cxnSpLocks/>
          </p:cNvCxnSpPr>
          <p:nvPr/>
        </p:nvCxnSpPr>
        <p:spPr>
          <a:xfrm flipH="1">
            <a:off x="8757746" y="1808134"/>
            <a:ext cx="291662" cy="480848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B494263-A519-4CD1-B94B-E6D56961A2C7}"/>
              </a:ext>
            </a:extLst>
          </p:cNvPr>
          <p:cNvSpPr/>
          <p:nvPr/>
        </p:nvSpPr>
        <p:spPr>
          <a:xfrm>
            <a:off x="2874077" y="2881773"/>
            <a:ext cx="1169778" cy="8310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SMB100A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1300 MHz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200" dirty="0" err="1">
                <a:solidFill>
                  <a:schemeClr val="tx1"/>
                </a:solidFill>
              </a:rPr>
              <a:t>f_mod</a:t>
            </a:r>
            <a:r>
              <a:rPr lang="de-DE" sz="1200" dirty="0">
                <a:solidFill>
                  <a:schemeClr val="tx1"/>
                </a:solidFill>
              </a:rPr>
              <a:t>=100 Hz</a:t>
            </a:r>
          </a:p>
          <a:p>
            <a:pPr algn="ctr"/>
            <a:r>
              <a:rPr lang="de-DE" sz="1200" dirty="0" err="1">
                <a:solidFill>
                  <a:schemeClr val="tx1"/>
                </a:solidFill>
              </a:rPr>
              <a:t>P_mod</a:t>
            </a:r>
            <a:r>
              <a:rPr lang="de-DE" sz="1200" dirty="0">
                <a:solidFill>
                  <a:schemeClr val="tx1"/>
                </a:solidFill>
              </a:rPr>
              <a:t>=0.1 Hz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D262EEE-8112-4789-AAFF-ED6882F0035D}"/>
              </a:ext>
            </a:extLst>
          </p:cNvPr>
          <p:cNvSpPr/>
          <p:nvPr/>
        </p:nvSpPr>
        <p:spPr>
          <a:xfrm>
            <a:off x="1781721" y="3929467"/>
            <a:ext cx="1084653" cy="5814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SMB100B</a:t>
            </a:r>
            <a:br>
              <a:rPr lang="de-DE" sz="1600" dirty="0"/>
            </a:br>
            <a:r>
              <a:rPr lang="de-DE" sz="1400" dirty="0">
                <a:solidFill>
                  <a:schemeClr val="tx1"/>
                </a:solidFill>
              </a:rPr>
              <a:t>10 MHz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0067BDA-5648-4FF8-B97F-7D5D175D8D32}"/>
              </a:ext>
            </a:extLst>
          </p:cNvPr>
          <p:cNvSpPr/>
          <p:nvPr/>
        </p:nvSpPr>
        <p:spPr>
          <a:xfrm>
            <a:off x="611944" y="2881773"/>
            <a:ext cx="1169777" cy="8310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SMF100A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1300 MHz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7000ED1-4010-4BA4-BE01-21F66F490B12}"/>
              </a:ext>
            </a:extLst>
          </p:cNvPr>
          <p:cNvSpPr/>
          <p:nvPr/>
        </p:nvSpPr>
        <p:spPr>
          <a:xfrm>
            <a:off x="613142" y="1284914"/>
            <a:ext cx="1370018" cy="939962"/>
          </a:xfrm>
          <a:prstGeom prst="rect">
            <a:avLst/>
          </a:prstGeom>
          <a:solidFill>
            <a:srgbClr val="9BA2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LLRF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C3A4E38-3B02-4E20-9BF5-AA5E8720235D}"/>
              </a:ext>
            </a:extLst>
          </p:cNvPr>
          <p:cNvSpPr/>
          <p:nvPr/>
        </p:nvSpPr>
        <p:spPr>
          <a:xfrm>
            <a:off x="2679196" y="1284914"/>
            <a:ext cx="1370018" cy="939962"/>
          </a:xfrm>
          <a:prstGeom prst="rect">
            <a:avLst/>
          </a:prstGeom>
          <a:solidFill>
            <a:srgbClr val="FFC5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CSI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60DD301-7B09-4DCC-9F0E-5DAF3AA14817}"/>
              </a:ext>
            </a:extLst>
          </p:cNvPr>
          <p:cNvSpPr txBox="1"/>
          <p:nvPr/>
        </p:nvSpPr>
        <p:spPr>
          <a:xfrm>
            <a:off x="2693106" y="191709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RF in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9A7E8D2-70CC-466A-9AC8-9DF8BB53E4D3}"/>
              </a:ext>
            </a:extLst>
          </p:cNvPr>
          <p:cNvSpPr txBox="1"/>
          <p:nvPr/>
        </p:nvSpPr>
        <p:spPr>
          <a:xfrm>
            <a:off x="1561185" y="1912278"/>
            <a:ext cx="421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Ref</a:t>
            </a:r>
            <a:endParaRPr lang="de-DE" sz="1400" dirty="0"/>
          </a:p>
        </p:txBody>
      </p:sp>
      <p:cxnSp>
        <p:nvCxnSpPr>
          <p:cNvPr id="26" name="Verbinder: gekrümmt 25">
            <a:extLst>
              <a:ext uri="{FF2B5EF4-FFF2-40B4-BE49-F238E27FC236}">
                <a16:creationId xmlns:a16="http://schemas.microsoft.com/office/drawing/2014/main" id="{49348059-C7FC-47D4-B828-0024959C503C}"/>
              </a:ext>
            </a:extLst>
          </p:cNvPr>
          <p:cNvCxnSpPr>
            <a:cxnSpLocks/>
            <a:stCxn id="19" idx="0"/>
            <a:endCxn id="24" idx="2"/>
          </p:cNvCxnSpPr>
          <p:nvPr/>
        </p:nvCxnSpPr>
        <p:spPr>
          <a:xfrm rot="5400000" flipH="1" flipV="1">
            <a:off x="1153644" y="2263244"/>
            <a:ext cx="661718" cy="575340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krümmt 28">
            <a:extLst>
              <a:ext uri="{FF2B5EF4-FFF2-40B4-BE49-F238E27FC236}">
                <a16:creationId xmlns:a16="http://schemas.microsoft.com/office/drawing/2014/main" id="{96C13753-F7C6-4CB8-B17D-269CAFD80FEC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rot="16200000" flipV="1">
            <a:off x="2882722" y="2305528"/>
            <a:ext cx="656897" cy="495593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er: gekrümmt 31">
            <a:extLst>
              <a:ext uri="{FF2B5EF4-FFF2-40B4-BE49-F238E27FC236}">
                <a16:creationId xmlns:a16="http://schemas.microsoft.com/office/drawing/2014/main" id="{6D4E3231-F9D7-43B1-A0A3-CD04667BB202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 flipV="1">
            <a:off x="2866374" y="3712777"/>
            <a:ext cx="592592" cy="507395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krümmt 34">
            <a:extLst>
              <a:ext uri="{FF2B5EF4-FFF2-40B4-BE49-F238E27FC236}">
                <a16:creationId xmlns:a16="http://schemas.microsoft.com/office/drawing/2014/main" id="{F68C701C-D5AB-4ACC-92AF-EED65B356D9F}"/>
              </a:ext>
            </a:extLst>
          </p:cNvPr>
          <p:cNvCxnSpPr>
            <a:cxnSpLocks/>
            <a:stCxn id="18" idx="1"/>
            <a:endCxn id="19" idx="2"/>
          </p:cNvCxnSpPr>
          <p:nvPr/>
        </p:nvCxnSpPr>
        <p:spPr>
          <a:xfrm rot="10800000">
            <a:off x="1196833" y="3712778"/>
            <a:ext cx="584888" cy="507395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805056BB-45AE-401C-9D0E-8F3EAA1D1E7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049214" y="1754895"/>
            <a:ext cx="5505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906DA349-DDCA-4A65-BDFB-51CC789A950E}"/>
              </a:ext>
            </a:extLst>
          </p:cNvPr>
          <p:cNvSpPr txBox="1"/>
          <p:nvPr/>
        </p:nvSpPr>
        <p:spPr>
          <a:xfrm>
            <a:off x="781332" y="5426620"/>
            <a:ext cx="10063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Check </a:t>
            </a:r>
            <a:r>
              <a:rPr lang="de-DE" dirty="0" err="1"/>
              <a:t>carrier</a:t>
            </a:r>
            <a:r>
              <a:rPr lang="de-DE" dirty="0"/>
              <a:t> </a:t>
            </a:r>
            <a:r>
              <a:rPr lang="de-DE" dirty="0" err="1"/>
              <a:t>suppression</a:t>
            </a:r>
            <a:r>
              <a:rPr lang="de-DE" dirty="0"/>
              <a:t> </a:t>
            </a:r>
            <a:r>
              <a:rPr lang="de-DE" dirty="0" err="1"/>
              <a:t>behavior</a:t>
            </a:r>
            <a:r>
              <a:rPr lang="de-DE" dirty="0"/>
              <a:t> -&gt;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slight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dependency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Measurement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questionable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modulation</a:t>
            </a:r>
            <a:r>
              <a:rPr lang="de-DE" dirty="0"/>
              <a:t> -&gt;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modulation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achievable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</a:t>
            </a:r>
            <a:endParaRPr lang="de-DE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40FFA07C-A9E9-4929-AD06-C52414BBA0FF}"/>
              </a:ext>
            </a:extLst>
          </p:cNvPr>
          <p:cNvSpPr/>
          <p:nvPr/>
        </p:nvSpPr>
        <p:spPr>
          <a:xfrm>
            <a:off x="2773957" y="2794569"/>
            <a:ext cx="1370018" cy="1002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95D4319-D0C6-4F10-A3A5-06D754081941}"/>
              </a:ext>
            </a:extLst>
          </p:cNvPr>
          <p:cNvSpPr txBox="1"/>
          <p:nvPr/>
        </p:nvSpPr>
        <p:spPr>
          <a:xfrm rot="5400000">
            <a:off x="3521557" y="3134792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SEL </a:t>
            </a:r>
            <a:r>
              <a:rPr lang="de-DE" dirty="0" err="1">
                <a:solidFill>
                  <a:schemeClr val="accent1"/>
                </a:solidFill>
              </a:rPr>
              <a:t>simulation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2F08D92-77F4-4E50-81C7-A65FFE633B66}"/>
              </a:ext>
            </a:extLst>
          </p:cNvPr>
          <p:cNvSpPr txBox="1"/>
          <p:nvPr/>
        </p:nvSpPr>
        <p:spPr>
          <a:xfrm>
            <a:off x="4599778" y="361244"/>
            <a:ext cx="309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Spectrum</a:t>
            </a:r>
            <a:r>
              <a:rPr lang="de-DE" dirty="0"/>
              <a:t> Analyzer, Span 5 kHz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BC1C427-27B8-4A8C-9F9A-74E27AE1F04C}"/>
              </a:ext>
            </a:extLst>
          </p:cNvPr>
          <p:cNvSpPr txBox="1"/>
          <p:nvPr/>
        </p:nvSpPr>
        <p:spPr>
          <a:xfrm>
            <a:off x="1460260" y="128491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VM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62177A2-117F-4299-8621-762231CF583B}"/>
              </a:ext>
            </a:extLst>
          </p:cNvPr>
          <p:cNvCxnSpPr>
            <a:cxnSpLocks/>
          </p:cNvCxnSpPr>
          <p:nvPr/>
        </p:nvCxnSpPr>
        <p:spPr>
          <a:xfrm>
            <a:off x="2641883" y="2661880"/>
            <a:ext cx="1725353" cy="126758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F2A6B21-FEB9-42FB-8A72-F51B24178963}"/>
              </a:ext>
            </a:extLst>
          </p:cNvPr>
          <p:cNvCxnSpPr>
            <a:cxnSpLocks/>
          </p:cNvCxnSpPr>
          <p:nvPr/>
        </p:nvCxnSpPr>
        <p:spPr>
          <a:xfrm flipV="1">
            <a:off x="2623227" y="2736424"/>
            <a:ext cx="1701269" cy="111755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DC202CE-5EF2-42B1-AF4E-9EA7FA3B0ACD}"/>
              </a:ext>
            </a:extLst>
          </p:cNvPr>
          <p:cNvCxnSpPr>
            <a:cxnSpLocks/>
          </p:cNvCxnSpPr>
          <p:nvPr/>
        </p:nvCxnSpPr>
        <p:spPr>
          <a:xfrm>
            <a:off x="1561185" y="3828561"/>
            <a:ext cx="1467518" cy="68231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51A6F8F-DE08-41EA-95F2-F14F38361F30}"/>
              </a:ext>
            </a:extLst>
          </p:cNvPr>
          <p:cNvCxnSpPr>
            <a:cxnSpLocks/>
          </p:cNvCxnSpPr>
          <p:nvPr/>
        </p:nvCxnSpPr>
        <p:spPr>
          <a:xfrm flipV="1">
            <a:off x="1627312" y="3873005"/>
            <a:ext cx="1336060" cy="6378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42CF7CA-58AA-4FBB-ADD1-6F32724E7B87}"/>
              </a:ext>
            </a:extLst>
          </p:cNvPr>
          <p:cNvSpPr txBox="1"/>
          <p:nvPr/>
        </p:nvSpPr>
        <p:spPr>
          <a:xfrm>
            <a:off x="781332" y="6258338"/>
            <a:ext cx="718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Vector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modulator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output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modulation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probe and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signal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4" name="Verbinder: gekrümmt 43">
            <a:extLst>
              <a:ext uri="{FF2B5EF4-FFF2-40B4-BE49-F238E27FC236}">
                <a16:creationId xmlns:a16="http://schemas.microsoft.com/office/drawing/2014/main" id="{73052578-5E13-4463-B770-BD9CE25C44EB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>
            <a:off x="1983160" y="1469579"/>
            <a:ext cx="709946" cy="601409"/>
          </a:xfrm>
          <a:prstGeom prst="curvedConnector3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6521B-2746-4EF2-B22B-0869494D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DesySans Office" panose="020B0503040000020003" pitchFamily="34" charset="0"/>
              </a:rPr>
              <a:t>Back-Up </a:t>
            </a:r>
            <a:br>
              <a:rPr lang="de-DE" dirty="0">
                <a:latin typeface="DesySans Office" panose="020B0503040000020003" pitchFamily="34" charset="0"/>
              </a:rPr>
            </a:br>
            <a:endParaRPr lang="de-DE" dirty="0">
              <a:latin typeface="DesySans Office" panose="020B0503040000020003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4AEF02-5262-4104-85B3-499D4B8A7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96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5C4E999-8681-429E-9D2A-E92CD5DC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90" y="220716"/>
            <a:ext cx="7936061" cy="60697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7805F59-3859-48B5-967B-7A57F465279E}"/>
              </a:ext>
            </a:extLst>
          </p:cNvPr>
          <p:cNvSpPr txBox="1"/>
          <p:nvPr/>
        </p:nvSpPr>
        <p:spPr>
          <a:xfrm>
            <a:off x="745071" y="6488668"/>
            <a:ext cx="97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Source: </a:t>
            </a:r>
            <a:r>
              <a:rPr lang="en-US" dirty="0"/>
              <a:t>Axion Dark Matter Detection by Superconducting Resonant Frequency Conversion, Berlin et. al</a:t>
            </a: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C33276E-2A2F-41D3-98A8-BF120E76B5C8}"/>
              </a:ext>
            </a:extLst>
          </p:cNvPr>
          <p:cNvCxnSpPr>
            <a:cxnSpLocks/>
          </p:cNvCxnSpPr>
          <p:nvPr/>
        </p:nvCxnSpPr>
        <p:spPr>
          <a:xfrm>
            <a:off x="1734207" y="3452649"/>
            <a:ext cx="6613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0F995C7-2E8F-4745-B999-DEBAEEDE6284}"/>
              </a:ext>
            </a:extLst>
          </p:cNvPr>
          <p:cNvCxnSpPr>
            <a:cxnSpLocks/>
          </p:cNvCxnSpPr>
          <p:nvPr/>
        </p:nvCxnSpPr>
        <p:spPr>
          <a:xfrm>
            <a:off x="1734207" y="4094891"/>
            <a:ext cx="6613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F188A63-05CD-4D75-80CD-12D8149C53C3}"/>
              </a:ext>
            </a:extLst>
          </p:cNvPr>
          <p:cNvCxnSpPr>
            <a:cxnSpLocks/>
          </p:cNvCxnSpPr>
          <p:nvPr/>
        </p:nvCxnSpPr>
        <p:spPr>
          <a:xfrm flipH="1">
            <a:off x="6429831" y="2971882"/>
            <a:ext cx="175921" cy="4334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DABA34CF-CD60-4FCE-AC5C-8368FBE706CE}"/>
              </a:ext>
            </a:extLst>
          </p:cNvPr>
          <p:cNvSpPr txBox="1"/>
          <p:nvPr/>
        </p:nvSpPr>
        <p:spPr>
          <a:xfrm>
            <a:off x="6355067" y="2301901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thermal </a:t>
            </a:r>
            <a:r>
              <a:rPr lang="de-DE" dirty="0" err="1">
                <a:solidFill>
                  <a:schemeClr val="accent1"/>
                </a:solidFill>
              </a:rPr>
              <a:t>limit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≙-174 </a:t>
            </a:r>
            <a:r>
              <a:rPr lang="de-DE" dirty="0" err="1">
                <a:solidFill>
                  <a:schemeClr val="accent1"/>
                </a:solidFill>
              </a:rPr>
              <a:t>dBm</a:t>
            </a:r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F659395-EC1A-483D-BC9A-5F8B8974E259}"/>
              </a:ext>
            </a:extLst>
          </p:cNvPr>
          <p:cNvCxnSpPr>
            <a:cxnSpLocks/>
          </p:cNvCxnSpPr>
          <p:nvPr/>
        </p:nvCxnSpPr>
        <p:spPr>
          <a:xfrm flipH="1">
            <a:off x="6734504" y="3850526"/>
            <a:ext cx="131379" cy="1734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5039B72-0B8C-4DB0-93E8-9ACB3C3EF7CA}"/>
                  </a:ext>
                </a:extLst>
              </p:cNvPr>
              <p:cNvSpPr txBox="1"/>
              <p:nvPr/>
            </p:nvSpPr>
            <p:spPr>
              <a:xfrm>
                <a:off x="6815305" y="3311918"/>
                <a:ext cx="12634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br>
                  <a:rPr lang="de-DE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≙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-200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dBm</a:t>
                </a:r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5039B72-0B8C-4DB0-93E8-9ACB3C3EF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05" y="3311918"/>
                <a:ext cx="1263487" cy="646331"/>
              </a:xfrm>
              <a:prstGeom prst="rect">
                <a:avLst/>
              </a:prstGeom>
              <a:blipFill>
                <a:blip r:embed="rId3"/>
                <a:stretch>
                  <a:fillRect r="-3382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F1E3B080-950D-4837-B389-10F3F8C74BFA}"/>
                  </a:ext>
                </a:extLst>
              </p:cNvPr>
              <p:cNvSpPr txBox="1"/>
              <p:nvPr/>
            </p:nvSpPr>
            <p:spPr>
              <a:xfrm>
                <a:off x="961697" y="3297682"/>
                <a:ext cx="865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−21</m:t>
                          </m:r>
                        </m:sup>
                      </m:sSup>
                    </m:oMath>
                  </m:oMathPara>
                </a14:m>
                <a:endParaRPr lang="de-DE" b="0" dirty="0">
                  <a:solidFill>
                    <a:schemeClr val="accent1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F1E3B080-950D-4837-B389-10F3F8C74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7" y="3297682"/>
                <a:ext cx="86587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D533E5DA-8356-4595-9E38-E4C7BF8D8650}"/>
                  </a:ext>
                </a:extLst>
              </p:cNvPr>
              <p:cNvSpPr txBox="1"/>
              <p:nvPr/>
            </p:nvSpPr>
            <p:spPr>
              <a:xfrm>
                <a:off x="8561370" y="1387366"/>
                <a:ext cx="34361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𝑑𝐵𝑚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(1000∗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/ 1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D533E5DA-8356-4595-9E38-E4C7BF8D8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370" y="1387366"/>
                <a:ext cx="3436187" cy="276999"/>
              </a:xfrm>
              <a:prstGeom prst="rect">
                <a:avLst/>
              </a:prstGeom>
              <a:blipFill>
                <a:blip r:embed="rId5"/>
                <a:stretch>
                  <a:fillRect l="-1241" t="-4444" r="-2128" b="-3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B6200F6A-E157-437A-8E86-2A03B2FEDC12}"/>
                  </a:ext>
                </a:extLst>
              </p:cNvPr>
              <p:cNvSpPr txBox="1"/>
              <p:nvPr/>
            </p:nvSpPr>
            <p:spPr>
              <a:xfrm>
                <a:off x="9214583" y="3714741"/>
                <a:ext cx="170309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≈2 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f>
                            <m:f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B6200F6A-E157-437A-8E86-2A03B2FED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83" y="3714741"/>
                <a:ext cx="1703095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>
            <a:extLst>
              <a:ext uri="{FF2B5EF4-FFF2-40B4-BE49-F238E27FC236}">
                <a16:creationId xmlns:a16="http://schemas.microsoft.com/office/drawing/2014/main" id="{BBCB8F57-795C-45EE-A2EF-34E923D1E49E}"/>
              </a:ext>
            </a:extLst>
          </p:cNvPr>
          <p:cNvSpPr txBox="1"/>
          <p:nvPr/>
        </p:nvSpPr>
        <p:spPr>
          <a:xfrm>
            <a:off x="8819410" y="3281546"/>
            <a:ext cx="255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/>
                </a:solidFill>
              </a:rPr>
              <a:t>For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frequency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resolution</a:t>
            </a:r>
            <a:r>
              <a:rPr lang="de-DE" dirty="0">
                <a:solidFill>
                  <a:schemeClr val="accent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EC68BD8A-D43F-4540-B812-6203FBECEE55}"/>
                  </a:ext>
                </a:extLst>
              </p:cNvPr>
              <p:cNvSpPr txBox="1"/>
              <p:nvPr/>
            </p:nvSpPr>
            <p:spPr>
              <a:xfrm>
                <a:off x="8611596" y="4362902"/>
                <a:ext cx="31589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-&gt;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2e-5 Hz </a:t>
                </a:r>
                <a:r>
                  <a:rPr lang="de-DE" sz="1400" dirty="0">
                    <a:solidFill>
                      <a:schemeClr val="accent1"/>
                    </a:solidFill>
                  </a:rPr>
                  <a:t>(</a:t>
                </a:r>
                <a:r>
                  <a:rPr lang="de-DE" sz="1400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a:rPr lang="de-DE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de-DE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de-DE" sz="1400" dirty="0">
                    <a:solidFill>
                      <a:schemeClr val="accent1"/>
                    </a:solidFill>
                  </a:rPr>
                  <a:t>) </a:t>
                </a:r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EC68BD8A-D43F-4540-B812-6203FBEC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596" y="4362902"/>
                <a:ext cx="3158942" cy="369332"/>
              </a:xfrm>
              <a:prstGeom prst="rect">
                <a:avLst/>
              </a:prstGeom>
              <a:blipFill>
                <a:blip r:embed="rId7"/>
                <a:stretch>
                  <a:fillRect l="-1737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995A4858-6553-475B-86C0-8C3FFC443BAF}"/>
                  </a:ext>
                </a:extLst>
              </p:cNvPr>
              <p:cNvSpPr txBox="1"/>
              <p:nvPr/>
            </p:nvSpPr>
            <p:spPr>
              <a:xfrm>
                <a:off x="974521" y="3937234"/>
                <a:ext cx="853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</m:oMath>
                  </m:oMathPara>
                </a14:m>
                <a:endParaRPr lang="de-DE" b="0" dirty="0">
                  <a:solidFill>
                    <a:schemeClr val="accent1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995A4858-6553-475B-86C0-8C3FFC443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21" y="3937234"/>
                <a:ext cx="85305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D0C7ED74-9696-4526-84D0-EC5473B65E58}"/>
              </a:ext>
            </a:extLst>
          </p:cNvPr>
          <p:cNvSpPr txBox="1"/>
          <p:nvPr/>
        </p:nvSpPr>
        <p:spPr>
          <a:xfrm>
            <a:off x="5640114" y="294815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86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Breitbild</PresentationFormat>
  <Paragraphs>59</Paragraphs>
  <Slides>7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DesySans Office</vt:lpstr>
      <vt:lpstr>Office</vt:lpstr>
      <vt:lpstr>Follow-Up:  Discussion about CSI for MAGO</vt:lpstr>
      <vt:lpstr>PowerPoint-Präsentation</vt:lpstr>
      <vt:lpstr>PowerPoint-Präsentation</vt:lpstr>
      <vt:lpstr>PowerPoint-Präsentation</vt:lpstr>
      <vt:lpstr>PowerPoint-Präsentation</vt:lpstr>
      <vt:lpstr>Back-Up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Springer, Louise</dc:creator>
  <cp:lastModifiedBy>Springer, Louise</cp:lastModifiedBy>
  <cp:revision>31</cp:revision>
  <dcterms:created xsi:type="dcterms:W3CDTF">2024-01-29T15:25:48Z</dcterms:created>
  <dcterms:modified xsi:type="dcterms:W3CDTF">2024-02-21T09:26:05Z</dcterms:modified>
</cp:coreProperties>
</file>