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0" r:id="rId3"/>
    <p:sldId id="289" r:id="rId4"/>
    <p:sldId id="282" r:id="rId5"/>
    <p:sldId id="270" r:id="rId6"/>
    <p:sldId id="269" r:id="rId7"/>
    <p:sldId id="265" r:id="rId8"/>
    <p:sldId id="260" r:id="rId9"/>
    <p:sldId id="264" r:id="rId10"/>
    <p:sldId id="279" r:id="rId11"/>
    <p:sldId id="277" r:id="rId12"/>
    <p:sldId id="285" r:id="rId13"/>
    <p:sldId id="259" r:id="rId14"/>
    <p:sldId id="266" r:id="rId15"/>
    <p:sldId id="263" r:id="rId16"/>
    <p:sldId id="268" r:id="rId17"/>
    <p:sldId id="283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333333"/>
    <a:srgbClr val="996633"/>
    <a:srgbClr val="CC6600"/>
    <a:srgbClr val="663300"/>
    <a:srgbClr val="006600"/>
    <a:srgbClr val="FF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5" autoAdjust="0"/>
    <p:restoredTop sz="94616" autoAdjust="0"/>
  </p:normalViewPr>
  <p:slideViewPr>
    <p:cSldViewPr>
      <p:cViewPr varScale="1">
        <p:scale>
          <a:sx n="90" d="100"/>
          <a:sy n="90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B3AD-90B8-4381-9BB0-4E84F0340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E5DF-F87B-4AC2-914D-4586988D23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A338-EED7-4A0C-8F56-20D49644AE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C4518-A4E6-4F13-A0CD-C06A591406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EE00-3DCE-4D18-84C9-1F0E5288E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15E9E-913E-4293-BA2F-393E5DE99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2493-8CBE-4FAD-A814-16C1E3CC50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6FC7-6A9B-4EE8-84B0-477E5C5B14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9DEF3-C679-4381-A9DF-A1F19ACDC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D7F4-ABB7-40AC-96EF-EE0E9D6C5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33C5-D394-40DA-ACA9-05A9FE158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D1BCEBC-2C55-493E-80D6-38F071F244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7090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u="sng">
                <a:solidFill>
                  <a:srgbClr val="0070C0"/>
                </a:solidFill>
                <a:latin typeface="Arial Rounded MT Bold" pitchFamily="34" charset="0"/>
              </a:rPr>
              <a:t>Heat load at the ILC positron target and collimator system</a:t>
            </a:r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476375" y="981075"/>
            <a:ext cx="58324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 Rounded MT Bold" pitchFamily="34" charset="0"/>
              </a:rPr>
              <a:t>O. S. Adeyemi</a:t>
            </a:r>
            <a:r>
              <a:rPr lang="en-US" sz="1600" baseline="30000">
                <a:latin typeface="Arial Rounded MT Bold" pitchFamily="34" charset="0"/>
              </a:rPr>
              <a:t>1</a:t>
            </a:r>
            <a:r>
              <a:rPr lang="en-US" sz="1600">
                <a:latin typeface="Arial Rounded MT Bold" pitchFamily="34" charset="0"/>
              </a:rPr>
              <a:t>, V. Kovalenko</a:t>
            </a:r>
            <a:r>
              <a:rPr lang="en-US" sz="1600" baseline="30000">
                <a:latin typeface="Arial Rounded MT Bold" pitchFamily="34" charset="0"/>
              </a:rPr>
              <a:t>1</a:t>
            </a:r>
            <a:r>
              <a:rPr lang="en-US" sz="1600">
                <a:latin typeface="Arial Rounded MT Bold" pitchFamily="34" charset="0"/>
              </a:rPr>
              <a:t>, G. Moortgat-Pick</a:t>
            </a:r>
            <a:r>
              <a:rPr lang="en-US" sz="1600" baseline="30000">
                <a:latin typeface="Arial Rounded MT Bold" pitchFamily="34" charset="0"/>
              </a:rPr>
              <a:t>1;2</a:t>
            </a:r>
            <a:endParaRPr lang="en-US" sz="1600">
              <a:latin typeface="Arial Rounded MT Bold" pitchFamily="34" charset="0"/>
            </a:endParaRPr>
          </a:p>
          <a:p>
            <a:pPr algn="ctr"/>
            <a:r>
              <a:rPr lang="en-US" sz="1600">
                <a:latin typeface="Arial Rounded MT Bold" pitchFamily="34" charset="0"/>
              </a:rPr>
              <a:t>L. Malysheva</a:t>
            </a:r>
            <a:r>
              <a:rPr lang="en-US" sz="1600" baseline="30000">
                <a:latin typeface="Arial Rounded MT Bold" pitchFamily="34" charset="0"/>
              </a:rPr>
              <a:t>1,</a:t>
            </a:r>
            <a:r>
              <a:rPr lang="en-US" sz="1600">
                <a:latin typeface="Arial Rounded MT Bold" pitchFamily="34" charset="0"/>
              </a:rPr>
              <a:t> S. Riemann</a:t>
            </a:r>
            <a:r>
              <a:rPr lang="en-US" sz="1600" baseline="30000">
                <a:latin typeface="Arial Rounded MT Bold" pitchFamily="34" charset="0"/>
              </a:rPr>
              <a:t>2</a:t>
            </a:r>
            <a:r>
              <a:rPr lang="en-US" sz="1600">
                <a:latin typeface="Arial Rounded MT Bold" pitchFamily="34" charset="0"/>
              </a:rPr>
              <a:t>, </a:t>
            </a:r>
            <a:r>
              <a:rPr lang="en-US" sz="1600" u="sng">
                <a:latin typeface="Arial Rounded MT Bold" pitchFamily="34" charset="0"/>
              </a:rPr>
              <a:t>F. Staufenbiel</a:t>
            </a:r>
            <a:r>
              <a:rPr lang="en-US" sz="1600" u="sng" baseline="30000">
                <a:latin typeface="Arial Rounded MT Bold" pitchFamily="34" charset="0"/>
              </a:rPr>
              <a:t>2</a:t>
            </a:r>
            <a:r>
              <a:rPr lang="en-US" sz="1600">
                <a:latin typeface="Arial Rounded MT Bold" pitchFamily="34" charset="0"/>
              </a:rPr>
              <a:t>, A. Ushakov</a:t>
            </a:r>
            <a:r>
              <a:rPr lang="en-US" sz="1600" baseline="30000">
                <a:latin typeface="Arial Rounded MT Bold" pitchFamily="34" charset="0"/>
              </a:rPr>
              <a:t>1</a:t>
            </a:r>
          </a:p>
          <a:p>
            <a:pPr algn="ctr"/>
            <a:endParaRPr lang="en-US" sz="1200" baseline="30000">
              <a:latin typeface="Arial Rounded MT Bold" pitchFamily="34" charset="0"/>
            </a:endParaRPr>
          </a:p>
          <a:p>
            <a:pPr algn="ctr"/>
            <a:r>
              <a:rPr lang="en-US" sz="1200" baseline="30000">
                <a:latin typeface="Arial Rounded MT Bold" pitchFamily="34" charset="0"/>
              </a:rPr>
              <a:t>1</a:t>
            </a:r>
            <a:r>
              <a:rPr lang="en-US" sz="1200">
                <a:latin typeface="Arial Rounded MT Bold" pitchFamily="34" charset="0"/>
              </a:rPr>
              <a:t>University of Hamburg</a:t>
            </a:r>
          </a:p>
          <a:p>
            <a:pPr algn="ctr"/>
            <a:r>
              <a:rPr lang="en-US" sz="1200" baseline="30000">
                <a:latin typeface="Arial Rounded MT Bold" pitchFamily="34" charset="0"/>
              </a:rPr>
              <a:t>2</a:t>
            </a:r>
            <a:r>
              <a:rPr lang="en-US" sz="1200">
                <a:latin typeface="Arial Rounded MT Bold" pitchFamily="34" charset="0"/>
              </a:rPr>
              <a:t>DESY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323850" y="2701925"/>
            <a:ext cx="390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70C0"/>
                </a:solidFill>
                <a:latin typeface="Arial Rounded MT Bold" pitchFamily="34" charset="0"/>
              </a:rPr>
              <a:t>- methods for positron production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23850" y="3494088"/>
            <a:ext cx="6338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70C0"/>
                </a:solidFill>
                <a:latin typeface="Arial Rounded MT Bold" pitchFamily="34" charset="0"/>
              </a:rPr>
              <a:t>- temperature simulations in a photon collimator system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323850" y="4351338"/>
            <a:ext cx="662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70C0"/>
                </a:solidFill>
                <a:latin typeface="Arial Rounded MT Bold" pitchFamily="34" charset="0"/>
              </a:rPr>
              <a:t>- temperature simulations in the ILC positron target region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323850" y="5149850"/>
            <a:ext cx="1528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70C0"/>
                </a:solidFill>
                <a:latin typeface="Arial Rounded MT Bold" pitchFamily="34" charset="0"/>
              </a:rPr>
              <a:t>-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D:\SimpleGeo\ILC_target\chamber_collimator_CTiFeW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-26988"/>
            <a:ext cx="777716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7"/>
          <p:cNvSpPr>
            <a:spLocks noChangeArrowheads="1"/>
          </p:cNvSpPr>
          <p:nvPr/>
        </p:nvSpPr>
        <p:spPr bwMode="auto">
          <a:xfrm>
            <a:off x="4330700" y="2217738"/>
            <a:ext cx="908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r = 0.1 cm</a:t>
            </a:r>
            <a:endParaRPr lang="en-US" sz="1200" i="1">
              <a:latin typeface="Arial Rounded MT Bold" pitchFamily="34" charset="0"/>
            </a:endParaRPr>
          </a:p>
        </p:txBody>
      </p:sp>
      <p:grpSp>
        <p:nvGrpSpPr>
          <p:cNvPr id="22531" name="Group 220"/>
          <p:cNvGrpSpPr>
            <a:grpSpLocks/>
          </p:cNvGrpSpPr>
          <p:nvPr/>
        </p:nvGrpSpPr>
        <p:grpSpPr bwMode="auto">
          <a:xfrm>
            <a:off x="1196975" y="2565400"/>
            <a:ext cx="1785938" cy="1203325"/>
            <a:chOff x="436" y="1616"/>
            <a:chExt cx="1125" cy="758"/>
          </a:xfrm>
        </p:grpSpPr>
        <p:grpSp>
          <p:nvGrpSpPr>
            <p:cNvPr id="22547" name="Group 196"/>
            <p:cNvGrpSpPr>
              <a:grpSpLocks/>
            </p:cNvGrpSpPr>
            <p:nvPr/>
          </p:nvGrpSpPr>
          <p:grpSpPr bwMode="auto">
            <a:xfrm>
              <a:off x="454" y="1797"/>
              <a:ext cx="1095" cy="214"/>
              <a:chOff x="594" y="1843"/>
              <a:chExt cx="1095" cy="214"/>
            </a:xfrm>
          </p:grpSpPr>
          <p:sp>
            <p:nvSpPr>
              <p:cNvPr id="22563" name="Rectangle 17"/>
              <p:cNvSpPr>
                <a:spLocks noChangeArrowheads="1"/>
              </p:cNvSpPr>
              <p:nvPr/>
            </p:nvSpPr>
            <p:spPr bwMode="auto">
              <a:xfrm>
                <a:off x="594" y="1856"/>
                <a:ext cx="10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Ti </a:t>
                </a:r>
                <a:r>
                  <a:rPr lang="de-DE" sz="1200" i="1">
                    <a:latin typeface="Arial Rounded MT Bold" pitchFamily="34" charset="0"/>
                  </a:rPr>
                  <a:t>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1300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2564" name="Group 18"/>
              <p:cNvGrpSpPr>
                <a:grpSpLocks/>
              </p:cNvGrpSpPr>
              <p:nvPr/>
            </p:nvGrpSpPr>
            <p:grpSpPr bwMode="auto">
              <a:xfrm>
                <a:off x="839" y="1843"/>
                <a:ext cx="172" cy="214"/>
                <a:chOff x="3696" y="2523"/>
                <a:chExt cx="172" cy="214"/>
              </a:xfrm>
            </p:grpSpPr>
            <p:sp>
              <p:nvSpPr>
                <p:cNvPr id="22565" name="Rectangle 19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2566" name="Rectangle 20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2548" name="Group 201"/>
            <p:cNvGrpSpPr>
              <a:grpSpLocks/>
            </p:cNvGrpSpPr>
            <p:nvPr/>
          </p:nvGrpSpPr>
          <p:grpSpPr bwMode="auto">
            <a:xfrm>
              <a:off x="436" y="1979"/>
              <a:ext cx="1089" cy="214"/>
              <a:chOff x="576" y="2070"/>
              <a:chExt cx="1089" cy="214"/>
            </a:xfrm>
          </p:grpSpPr>
          <p:sp>
            <p:nvSpPr>
              <p:cNvPr id="22559" name="Rectangle 22"/>
              <p:cNvSpPr>
                <a:spLocks noChangeArrowheads="1"/>
              </p:cNvSpPr>
              <p:nvPr/>
            </p:nvSpPr>
            <p:spPr bwMode="auto">
              <a:xfrm>
                <a:off x="576" y="2083"/>
                <a:ext cx="10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Fe</a:t>
                </a:r>
                <a:r>
                  <a:rPr lang="de-DE" sz="1200" i="1">
                    <a:latin typeface="Arial Rounded MT Bold" pitchFamily="34" charset="0"/>
                  </a:rPr>
                  <a:t> 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 600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2560" name="Group 23"/>
              <p:cNvGrpSpPr>
                <a:grpSpLocks/>
              </p:cNvGrpSpPr>
              <p:nvPr/>
            </p:nvGrpSpPr>
            <p:grpSpPr bwMode="auto">
              <a:xfrm>
                <a:off x="839" y="2070"/>
                <a:ext cx="172" cy="214"/>
                <a:chOff x="3696" y="2523"/>
                <a:chExt cx="172" cy="214"/>
              </a:xfrm>
            </p:grpSpPr>
            <p:sp>
              <p:nvSpPr>
                <p:cNvPr id="22561" name="Rectangle 24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2562" name="Rectangle 25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2549" name="Group 206"/>
            <p:cNvGrpSpPr>
              <a:grpSpLocks/>
            </p:cNvGrpSpPr>
            <p:nvPr/>
          </p:nvGrpSpPr>
          <p:grpSpPr bwMode="auto">
            <a:xfrm>
              <a:off x="436" y="2160"/>
              <a:ext cx="1088" cy="214"/>
              <a:chOff x="576" y="2296"/>
              <a:chExt cx="1088" cy="214"/>
            </a:xfrm>
          </p:grpSpPr>
          <p:sp>
            <p:nvSpPr>
              <p:cNvPr id="22555" name="Rectangle 27"/>
              <p:cNvSpPr>
                <a:spLocks noChangeArrowheads="1"/>
              </p:cNvSpPr>
              <p:nvPr/>
            </p:nvSpPr>
            <p:spPr bwMode="auto">
              <a:xfrm>
                <a:off x="576" y="2309"/>
                <a:ext cx="10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W </a:t>
                </a:r>
                <a:r>
                  <a:rPr lang="de-DE" sz="1200" i="1">
                    <a:latin typeface="Arial Rounded MT Bold" pitchFamily="34" charset="0"/>
                  </a:rPr>
                  <a:t>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  900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2556" name="Group 28"/>
              <p:cNvGrpSpPr>
                <a:grpSpLocks/>
              </p:cNvGrpSpPr>
              <p:nvPr/>
            </p:nvGrpSpPr>
            <p:grpSpPr bwMode="auto">
              <a:xfrm>
                <a:off x="839" y="2296"/>
                <a:ext cx="172" cy="214"/>
                <a:chOff x="3696" y="2523"/>
                <a:chExt cx="172" cy="214"/>
              </a:xfrm>
            </p:grpSpPr>
            <p:sp>
              <p:nvSpPr>
                <p:cNvPr id="22557" name="Rectangle 29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2558" name="Rectangle 30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2550" name="Group 211"/>
            <p:cNvGrpSpPr>
              <a:grpSpLocks/>
            </p:cNvGrpSpPr>
            <p:nvPr/>
          </p:nvGrpSpPr>
          <p:grpSpPr bwMode="auto">
            <a:xfrm>
              <a:off x="454" y="1616"/>
              <a:ext cx="1107" cy="214"/>
              <a:chOff x="594" y="1616"/>
              <a:chExt cx="1107" cy="214"/>
            </a:xfrm>
          </p:grpSpPr>
          <p:sp>
            <p:nvSpPr>
              <p:cNvPr id="22551" name="Rectangle 32"/>
              <p:cNvSpPr>
                <a:spLocks noChangeArrowheads="1"/>
              </p:cNvSpPr>
              <p:nvPr/>
            </p:nvSpPr>
            <p:spPr bwMode="auto">
              <a:xfrm>
                <a:off x="594" y="1629"/>
                <a:ext cx="110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C</a:t>
                </a:r>
                <a:r>
                  <a:rPr lang="de-DE" sz="1200" i="1">
                    <a:latin typeface="Arial Rounded MT Bold" pitchFamily="34" charset="0"/>
                  </a:rPr>
                  <a:t>         </a:t>
                </a:r>
                <a:r>
                  <a:rPr lang="de-DE" sz="1200" i="1">
                    <a:solidFill>
                      <a:srgbClr val="009900"/>
                    </a:solidFill>
                    <a:latin typeface="Arial Rounded MT Bold" pitchFamily="34" charset="0"/>
                  </a:rPr>
                  <a:t>500  </a:t>
                </a:r>
                <a:r>
                  <a:rPr lang="de-DE" sz="1200" i="1">
                    <a:latin typeface="Arial Rounded MT Bold" pitchFamily="34" charset="0"/>
                  </a:rPr>
                  <a:t>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2552" name="Group 33"/>
              <p:cNvGrpSpPr>
                <a:grpSpLocks/>
              </p:cNvGrpSpPr>
              <p:nvPr/>
            </p:nvGrpSpPr>
            <p:grpSpPr bwMode="auto">
              <a:xfrm>
                <a:off x="839" y="1616"/>
                <a:ext cx="172" cy="214"/>
                <a:chOff x="3696" y="2523"/>
                <a:chExt cx="172" cy="214"/>
              </a:xfrm>
            </p:grpSpPr>
            <p:sp>
              <p:nvSpPr>
                <p:cNvPr id="22553" name="Rectangle 34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2554" name="Rectangle 35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</p:grpSp>
      <p:grpSp>
        <p:nvGrpSpPr>
          <p:cNvPr id="22532" name="Group 221"/>
          <p:cNvGrpSpPr>
            <a:grpSpLocks/>
          </p:cNvGrpSpPr>
          <p:nvPr/>
        </p:nvGrpSpPr>
        <p:grpSpPr bwMode="auto">
          <a:xfrm>
            <a:off x="2982913" y="2867025"/>
            <a:ext cx="1201737" cy="850900"/>
            <a:chOff x="1561" y="1806"/>
            <a:chExt cx="757" cy="536"/>
          </a:xfrm>
        </p:grpSpPr>
        <p:sp>
          <p:nvSpPr>
            <p:cNvPr id="22544" name="Rectangle 217"/>
            <p:cNvSpPr>
              <a:spLocks noChangeArrowheads="1"/>
            </p:cNvSpPr>
            <p:nvPr/>
          </p:nvSpPr>
          <p:spPr bwMode="auto">
            <a:xfrm>
              <a:off x="1565" y="1806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40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  <p:sp>
          <p:nvSpPr>
            <p:cNvPr id="22545" name="Rectangle 218"/>
            <p:cNvSpPr>
              <a:spLocks noChangeArrowheads="1"/>
            </p:cNvSpPr>
            <p:nvPr/>
          </p:nvSpPr>
          <p:spPr bwMode="auto">
            <a:xfrm>
              <a:off x="1561" y="2169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20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  <p:sp>
          <p:nvSpPr>
            <p:cNvPr id="22546" name="Rectangle 219"/>
            <p:cNvSpPr>
              <a:spLocks noChangeArrowheads="1"/>
            </p:cNvSpPr>
            <p:nvPr/>
          </p:nvSpPr>
          <p:spPr bwMode="auto">
            <a:xfrm>
              <a:off x="1561" y="1987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40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</p:grp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849438"/>
            <a:ext cx="2592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4318000" y="2492375"/>
            <a:ext cx="830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z = </a:t>
            </a:r>
            <a:r>
              <a:rPr lang="de-DE" sz="1200" i="1">
                <a:solidFill>
                  <a:srgbClr val="008000"/>
                </a:solidFill>
                <a:latin typeface="Arial Rounded MT Bold" pitchFamily="34" charset="0"/>
              </a:rPr>
              <a:t>1.2 </a:t>
            </a:r>
            <a:r>
              <a:rPr lang="de-DE" sz="1200" i="1">
                <a:latin typeface="Arial Rounded MT Bold" pitchFamily="34" charset="0"/>
              </a:rPr>
              <a:t>m</a:t>
            </a:r>
            <a:endParaRPr lang="en-US" sz="1200" i="1">
              <a:latin typeface="Arial Rounded MT Bold" pitchFamily="34" charset="0"/>
            </a:endParaRPr>
          </a:p>
        </p:txBody>
      </p:sp>
      <p:sp>
        <p:nvSpPr>
          <p:cNvPr id="22535" name="TextBox 68"/>
          <p:cNvSpPr txBox="1">
            <a:spLocks noChangeArrowheads="1"/>
          </p:cNvSpPr>
          <p:nvPr/>
        </p:nvSpPr>
        <p:spPr bwMode="auto">
          <a:xfrm>
            <a:off x="4932363" y="0"/>
            <a:ext cx="2557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modelling the collimator</a:t>
            </a:r>
          </a:p>
        </p:txBody>
      </p:sp>
      <p:pic>
        <p:nvPicPr>
          <p:cNvPr id="22536" name="Picture 54" descr="Colli_TiCo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7E7"/>
              </a:clrFrom>
              <a:clrTo>
                <a:srgbClr val="EFE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851275"/>
            <a:ext cx="41052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7" name="Rectangle 57"/>
          <p:cNvSpPr>
            <a:spLocks noChangeArrowheads="1"/>
          </p:cNvSpPr>
          <p:nvPr/>
        </p:nvSpPr>
        <p:spPr bwMode="auto">
          <a:xfrm>
            <a:off x="2987675" y="2565400"/>
            <a:ext cx="1285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-&gt;  </a:t>
            </a:r>
            <a:r>
              <a:rPr lang="de-DE" sz="1200" i="1">
                <a:solidFill>
                  <a:srgbClr val="0000CC"/>
                </a:solidFill>
                <a:latin typeface="Arial Rounded MT Bold" pitchFamily="34" charset="0"/>
              </a:rPr>
              <a:t>200 </a:t>
            </a:r>
            <a:r>
              <a:rPr lang="de-DE" sz="1200" i="1">
                <a:latin typeface="Arial Rounded MT Bold" pitchFamily="34" charset="0"/>
              </a:rPr>
              <a:t>K / train</a:t>
            </a:r>
            <a:endParaRPr lang="en-US" sz="1200" i="1">
              <a:latin typeface="Arial Rounded MT Bold" pitchFamily="34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4318000" y="2794000"/>
            <a:ext cx="830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z = </a:t>
            </a:r>
            <a:r>
              <a:rPr lang="de-DE" sz="1200" i="1">
                <a:solidFill>
                  <a:srgbClr val="0000CC"/>
                </a:solidFill>
                <a:latin typeface="Arial Rounded MT Bold" pitchFamily="34" charset="0"/>
              </a:rPr>
              <a:t>4.0 </a:t>
            </a:r>
            <a:r>
              <a:rPr lang="de-DE" sz="1200" i="1">
                <a:latin typeface="Arial Rounded MT Bold" pitchFamily="34" charset="0"/>
              </a:rPr>
              <a:t>m</a:t>
            </a:r>
            <a:endParaRPr lang="en-US" sz="1200" i="1">
              <a:latin typeface="Arial Rounded MT Bold" pitchFamily="34" charset="0"/>
            </a:endParaRPr>
          </a:p>
        </p:txBody>
      </p:sp>
      <p:sp>
        <p:nvSpPr>
          <p:cNvPr id="22539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grpSp>
        <p:nvGrpSpPr>
          <p:cNvPr id="22540" name="Group 46"/>
          <p:cNvGrpSpPr>
            <a:grpSpLocks/>
          </p:cNvGrpSpPr>
          <p:nvPr/>
        </p:nvGrpSpPr>
        <p:grpSpPr bwMode="auto">
          <a:xfrm>
            <a:off x="539750" y="90488"/>
            <a:ext cx="4176713" cy="2546350"/>
            <a:chOff x="340" y="57"/>
            <a:chExt cx="2631" cy="1604"/>
          </a:xfrm>
        </p:grpSpPr>
        <p:pic>
          <p:nvPicPr>
            <p:cNvPr id="22542" name="Picture 5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FE7E7"/>
                </a:clrFrom>
                <a:clrTo>
                  <a:srgbClr val="EFE7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57"/>
              <a:ext cx="2631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3" name="Rectangle 21"/>
            <p:cNvSpPr>
              <a:spLocks noChangeArrowheads="1"/>
            </p:cNvSpPr>
            <p:nvPr/>
          </p:nvSpPr>
          <p:spPr bwMode="auto">
            <a:xfrm>
              <a:off x="1271" y="1071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                      Ti</a:t>
              </a:r>
              <a:endParaRPr lang="en-US" sz="1400" b="1"/>
            </a:p>
          </p:txBody>
        </p:sp>
      </p:grpSp>
      <p:pic>
        <p:nvPicPr>
          <p:cNvPr id="19507" name="Picture 51" descr=" E - [ Gev-cm3-primary ]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FE7E7"/>
              </a:clrFrom>
              <a:clrTo>
                <a:srgbClr val="EFE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851275"/>
            <a:ext cx="410368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D:\SimpleGeo\ILC_target\chamber_collimator_CTiFeW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-26988"/>
            <a:ext cx="777716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4" name="Group 221"/>
          <p:cNvGrpSpPr>
            <a:grpSpLocks/>
          </p:cNvGrpSpPr>
          <p:nvPr/>
        </p:nvGrpSpPr>
        <p:grpSpPr bwMode="auto">
          <a:xfrm>
            <a:off x="2982913" y="2867025"/>
            <a:ext cx="1201737" cy="850900"/>
            <a:chOff x="1561" y="1806"/>
            <a:chExt cx="757" cy="536"/>
          </a:xfrm>
        </p:grpSpPr>
        <p:sp>
          <p:nvSpPr>
            <p:cNvPr id="23617" name="Rectangle 217"/>
            <p:cNvSpPr>
              <a:spLocks noChangeArrowheads="1"/>
            </p:cNvSpPr>
            <p:nvPr/>
          </p:nvSpPr>
          <p:spPr bwMode="auto">
            <a:xfrm>
              <a:off x="1565" y="1806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40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  <p:sp>
          <p:nvSpPr>
            <p:cNvPr id="23618" name="Rectangle 218"/>
            <p:cNvSpPr>
              <a:spLocks noChangeArrowheads="1"/>
            </p:cNvSpPr>
            <p:nvPr/>
          </p:nvSpPr>
          <p:spPr bwMode="auto">
            <a:xfrm>
              <a:off x="1561" y="2169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20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  <p:sp>
          <p:nvSpPr>
            <p:cNvPr id="23619" name="Rectangle 219"/>
            <p:cNvSpPr>
              <a:spLocks noChangeArrowheads="1"/>
            </p:cNvSpPr>
            <p:nvPr/>
          </p:nvSpPr>
          <p:spPr bwMode="auto">
            <a:xfrm>
              <a:off x="1561" y="1987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40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</p:grpSp>
      <p:grpSp>
        <p:nvGrpSpPr>
          <p:cNvPr id="23555" name="Group 220"/>
          <p:cNvGrpSpPr>
            <a:grpSpLocks/>
          </p:cNvGrpSpPr>
          <p:nvPr/>
        </p:nvGrpSpPr>
        <p:grpSpPr bwMode="auto">
          <a:xfrm>
            <a:off x="1196975" y="2565400"/>
            <a:ext cx="1785938" cy="1203325"/>
            <a:chOff x="436" y="1616"/>
            <a:chExt cx="1125" cy="758"/>
          </a:xfrm>
        </p:grpSpPr>
        <p:grpSp>
          <p:nvGrpSpPr>
            <p:cNvPr id="23597" name="Group 196"/>
            <p:cNvGrpSpPr>
              <a:grpSpLocks/>
            </p:cNvGrpSpPr>
            <p:nvPr/>
          </p:nvGrpSpPr>
          <p:grpSpPr bwMode="auto">
            <a:xfrm>
              <a:off x="454" y="1797"/>
              <a:ext cx="1095" cy="214"/>
              <a:chOff x="594" y="1843"/>
              <a:chExt cx="1095" cy="214"/>
            </a:xfrm>
          </p:grpSpPr>
          <p:sp>
            <p:nvSpPr>
              <p:cNvPr id="23613" name="Rectangle 17"/>
              <p:cNvSpPr>
                <a:spLocks noChangeArrowheads="1"/>
              </p:cNvSpPr>
              <p:nvPr/>
            </p:nvSpPr>
            <p:spPr bwMode="auto">
              <a:xfrm>
                <a:off x="594" y="1856"/>
                <a:ext cx="10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Ti </a:t>
                </a:r>
                <a:r>
                  <a:rPr lang="de-DE" sz="1200" i="1">
                    <a:latin typeface="Arial Rounded MT Bold" pitchFamily="34" charset="0"/>
                  </a:rPr>
                  <a:t>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1300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3614" name="Group 18"/>
              <p:cNvGrpSpPr>
                <a:grpSpLocks/>
              </p:cNvGrpSpPr>
              <p:nvPr/>
            </p:nvGrpSpPr>
            <p:grpSpPr bwMode="auto">
              <a:xfrm>
                <a:off x="839" y="1843"/>
                <a:ext cx="172" cy="214"/>
                <a:chOff x="3696" y="2523"/>
                <a:chExt cx="172" cy="214"/>
              </a:xfrm>
            </p:grpSpPr>
            <p:sp>
              <p:nvSpPr>
                <p:cNvPr id="23615" name="Rectangle 19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3616" name="Rectangle 20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3598" name="Group 201"/>
            <p:cNvGrpSpPr>
              <a:grpSpLocks/>
            </p:cNvGrpSpPr>
            <p:nvPr/>
          </p:nvGrpSpPr>
          <p:grpSpPr bwMode="auto">
            <a:xfrm>
              <a:off x="436" y="1979"/>
              <a:ext cx="1089" cy="214"/>
              <a:chOff x="576" y="2070"/>
              <a:chExt cx="1089" cy="214"/>
            </a:xfrm>
          </p:grpSpPr>
          <p:sp>
            <p:nvSpPr>
              <p:cNvPr id="23609" name="Rectangle 22"/>
              <p:cNvSpPr>
                <a:spLocks noChangeArrowheads="1"/>
              </p:cNvSpPr>
              <p:nvPr/>
            </p:nvSpPr>
            <p:spPr bwMode="auto">
              <a:xfrm>
                <a:off x="576" y="2083"/>
                <a:ext cx="10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Fe</a:t>
                </a:r>
                <a:r>
                  <a:rPr lang="de-DE" sz="1200" i="1">
                    <a:latin typeface="Arial Rounded MT Bold" pitchFamily="34" charset="0"/>
                  </a:rPr>
                  <a:t> 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 600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3610" name="Group 23"/>
              <p:cNvGrpSpPr>
                <a:grpSpLocks/>
              </p:cNvGrpSpPr>
              <p:nvPr/>
            </p:nvGrpSpPr>
            <p:grpSpPr bwMode="auto">
              <a:xfrm>
                <a:off x="839" y="2070"/>
                <a:ext cx="172" cy="214"/>
                <a:chOff x="3696" y="2523"/>
                <a:chExt cx="172" cy="214"/>
              </a:xfrm>
            </p:grpSpPr>
            <p:sp>
              <p:nvSpPr>
                <p:cNvPr id="23611" name="Rectangle 24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3612" name="Rectangle 25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3599" name="Group 206"/>
            <p:cNvGrpSpPr>
              <a:grpSpLocks/>
            </p:cNvGrpSpPr>
            <p:nvPr/>
          </p:nvGrpSpPr>
          <p:grpSpPr bwMode="auto">
            <a:xfrm>
              <a:off x="436" y="2160"/>
              <a:ext cx="1088" cy="214"/>
              <a:chOff x="576" y="2296"/>
              <a:chExt cx="1088" cy="214"/>
            </a:xfrm>
          </p:grpSpPr>
          <p:sp>
            <p:nvSpPr>
              <p:cNvPr id="23605" name="Rectangle 27"/>
              <p:cNvSpPr>
                <a:spLocks noChangeArrowheads="1"/>
              </p:cNvSpPr>
              <p:nvPr/>
            </p:nvSpPr>
            <p:spPr bwMode="auto">
              <a:xfrm>
                <a:off x="576" y="2309"/>
                <a:ext cx="10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W </a:t>
                </a:r>
                <a:r>
                  <a:rPr lang="de-DE" sz="1200" i="1">
                    <a:latin typeface="Arial Rounded MT Bold" pitchFamily="34" charset="0"/>
                  </a:rPr>
                  <a:t>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  900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3606" name="Group 28"/>
              <p:cNvGrpSpPr>
                <a:grpSpLocks/>
              </p:cNvGrpSpPr>
              <p:nvPr/>
            </p:nvGrpSpPr>
            <p:grpSpPr bwMode="auto">
              <a:xfrm>
                <a:off x="839" y="2296"/>
                <a:ext cx="172" cy="214"/>
                <a:chOff x="3696" y="2523"/>
                <a:chExt cx="172" cy="214"/>
              </a:xfrm>
            </p:grpSpPr>
            <p:sp>
              <p:nvSpPr>
                <p:cNvPr id="23607" name="Rectangle 29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3608" name="Rectangle 30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3600" name="Group 211"/>
            <p:cNvGrpSpPr>
              <a:grpSpLocks/>
            </p:cNvGrpSpPr>
            <p:nvPr/>
          </p:nvGrpSpPr>
          <p:grpSpPr bwMode="auto">
            <a:xfrm>
              <a:off x="454" y="1616"/>
              <a:ext cx="1107" cy="214"/>
              <a:chOff x="594" y="1616"/>
              <a:chExt cx="1107" cy="214"/>
            </a:xfrm>
          </p:grpSpPr>
          <p:sp>
            <p:nvSpPr>
              <p:cNvPr id="23601" name="Rectangle 32"/>
              <p:cNvSpPr>
                <a:spLocks noChangeArrowheads="1"/>
              </p:cNvSpPr>
              <p:nvPr/>
            </p:nvSpPr>
            <p:spPr bwMode="auto">
              <a:xfrm>
                <a:off x="594" y="1629"/>
                <a:ext cx="110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C</a:t>
                </a:r>
                <a:r>
                  <a:rPr lang="de-DE" sz="1200" i="1">
                    <a:latin typeface="Arial Rounded MT Bold" pitchFamily="34" charset="0"/>
                  </a:rPr>
                  <a:t>         </a:t>
                </a:r>
                <a:r>
                  <a:rPr lang="de-DE" sz="1200" i="1">
                    <a:solidFill>
                      <a:srgbClr val="009900"/>
                    </a:solidFill>
                    <a:latin typeface="Arial Rounded MT Bold" pitchFamily="34" charset="0"/>
                  </a:rPr>
                  <a:t>500 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3602" name="Group 33"/>
              <p:cNvGrpSpPr>
                <a:grpSpLocks/>
              </p:cNvGrpSpPr>
              <p:nvPr/>
            </p:nvGrpSpPr>
            <p:grpSpPr bwMode="auto">
              <a:xfrm>
                <a:off x="839" y="1616"/>
                <a:ext cx="172" cy="214"/>
                <a:chOff x="3696" y="2523"/>
                <a:chExt cx="172" cy="214"/>
              </a:xfrm>
            </p:grpSpPr>
            <p:sp>
              <p:nvSpPr>
                <p:cNvPr id="23603" name="Rectangle 34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3604" name="Rectangle 35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</p:grpSp>
      <p:grpSp>
        <p:nvGrpSpPr>
          <p:cNvPr id="23556" name="Group 168"/>
          <p:cNvGrpSpPr>
            <a:grpSpLocks/>
          </p:cNvGrpSpPr>
          <p:nvPr/>
        </p:nvGrpSpPr>
        <p:grpSpPr bwMode="auto">
          <a:xfrm>
            <a:off x="539750" y="85725"/>
            <a:ext cx="4175125" cy="2551113"/>
            <a:chOff x="340" y="54"/>
            <a:chExt cx="2630" cy="1607"/>
          </a:xfrm>
        </p:grpSpPr>
        <p:pic>
          <p:nvPicPr>
            <p:cNvPr id="23595" name="Picture 16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FE7E7"/>
                </a:clrFrom>
                <a:clrTo>
                  <a:srgbClr val="EFE7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54"/>
              <a:ext cx="2630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6" name="Rectangle 21"/>
            <p:cNvSpPr>
              <a:spLocks noChangeArrowheads="1"/>
            </p:cNvSpPr>
            <p:nvPr/>
          </p:nvSpPr>
          <p:spPr bwMode="auto">
            <a:xfrm>
              <a:off x="839" y="1071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            Ti                 </a:t>
              </a:r>
              <a:r>
                <a:rPr lang="en-US" sz="1400" b="1"/>
                <a:t>Fe</a:t>
              </a:r>
              <a:r>
                <a:rPr lang="en-US"/>
                <a:t> </a:t>
              </a:r>
              <a:r>
                <a:rPr lang="en-US" sz="1400" b="1"/>
                <a:t>W</a:t>
              </a:r>
            </a:p>
          </p:txBody>
        </p:sp>
      </p:grpSp>
      <p:grpSp>
        <p:nvGrpSpPr>
          <p:cNvPr id="20485" name="Group 168"/>
          <p:cNvGrpSpPr>
            <a:grpSpLocks/>
          </p:cNvGrpSpPr>
          <p:nvPr/>
        </p:nvGrpSpPr>
        <p:grpSpPr bwMode="auto">
          <a:xfrm>
            <a:off x="-36513" y="0"/>
            <a:ext cx="1355726" cy="2924175"/>
            <a:chOff x="4675" y="2024"/>
            <a:chExt cx="854" cy="1842"/>
          </a:xfrm>
        </p:grpSpPr>
        <p:sp>
          <p:nvSpPr>
            <p:cNvPr id="23586" name="Line 201"/>
            <p:cNvSpPr>
              <a:spLocks noChangeShapeType="1"/>
            </p:cNvSpPr>
            <p:nvPr/>
          </p:nvSpPr>
          <p:spPr bwMode="auto">
            <a:xfrm flipV="1">
              <a:off x="5528" y="2823"/>
              <a:ext cx="1" cy="498"/>
            </a:xfrm>
            <a:prstGeom prst="line">
              <a:avLst/>
            </a:prstGeom>
            <a:noFill/>
            <a:ln w="31750">
              <a:solidFill>
                <a:srgbClr val="33CC33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87" name="Group 166"/>
            <p:cNvGrpSpPr>
              <a:grpSpLocks/>
            </p:cNvGrpSpPr>
            <p:nvPr/>
          </p:nvGrpSpPr>
          <p:grpSpPr bwMode="auto">
            <a:xfrm>
              <a:off x="4694" y="2024"/>
              <a:ext cx="426" cy="409"/>
              <a:chOff x="4694" y="2024"/>
              <a:chExt cx="426" cy="409"/>
            </a:xfrm>
          </p:grpSpPr>
          <p:sp>
            <p:nvSpPr>
              <p:cNvPr id="23593" name="Oval 196"/>
              <p:cNvSpPr>
                <a:spLocks noChangeArrowheads="1"/>
              </p:cNvSpPr>
              <p:nvPr/>
            </p:nvSpPr>
            <p:spPr bwMode="auto">
              <a:xfrm>
                <a:off x="4712" y="2024"/>
                <a:ext cx="408" cy="4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Rectangle 197"/>
              <p:cNvSpPr>
                <a:spLocks noChangeArrowheads="1"/>
              </p:cNvSpPr>
              <p:nvPr/>
            </p:nvSpPr>
            <p:spPr bwMode="auto">
              <a:xfrm>
                <a:off x="4694" y="2115"/>
                <a:ext cx="4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400" i="1">
                    <a:solidFill>
                      <a:schemeClr val="bg1"/>
                    </a:solidFill>
                    <a:latin typeface="Arial Rounded MT Bold" pitchFamily="34" charset="0"/>
                  </a:rPr>
                  <a:t>300K</a:t>
                </a:r>
                <a:endParaRPr lang="en-US" sz="1400" i="1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</p:grpSp>
        <p:sp>
          <p:nvSpPr>
            <p:cNvPr id="23588" name="Rectangle 54"/>
            <p:cNvSpPr>
              <a:spLocks noChangeArrowheads="1"/>
            </p:cNvSpPr>
            <p:nvPr/>
          </p:nvSpPr>
          <p:spPr bwMode="auto">
            <a:xfrm rot="-5400000">
              <a:off x="5068" y="2712"/>
              <a:ext cx="6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i="1">
                  <a:latin typeface="Arial Rounded MT Bold" pitchFamily="34" charset="0"/>
                </a:rPr>
                <a:t>l = r – r</a:t>
              </a:r>
              <a:r>
                <a:rPr lang="de-DE" sz="1600" i="1" baseline="-25000">
                  <a:latin typeface="Arial Rounded MT Bold" pitchFamily="34" charset="0"/>
                </a:rPr>
                <a:t>0</a:t>
              </a:r>
              <a:endParaRPr lang="en-US" sz="1600" i="1" baseline="-25000">
                <a:latin typeface="Arial Rounded MT Bold" pitchFamily="34" charset="0"/>
              </a:endParaRPr>
            </a:p>
          </p:txBody>
        </p:sp>
        <p:sp>
          <p:nvSpPr>
            <p:cNvPr id="23589" name="Line 200"/>
            <p:cNvSpPr>
              <a:spLocks noChangeShapeType="1"/>
            </p:cNvSpPr>
            <p:nvPr/>
          </p:nvSpPr>
          <p:spPr bwMode="auto">
            <a:xfrm flipV="1">
              <a:off x="5528" y="2324"/>
              <a:ext cx="0" cy="499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90" name="Group 165"/>
            <p:cNvGrpSpPr>
              <a:grpSpLocks/>
            </p:cNvGrpSpPr>
            <p:nvPr/>
          </p:nvGrpSpPr>
          <p:grpSpPr bwMode="auto">
            <a:xfrm>
              <a:off x="4675" y="3457"/>
              <a:ext cx="446" cy="409"/>
              <a:chOff x="4675" y="3457"/>
              <a:chExt cx="446" cy="409"/>
            </a:xfrm>
          </p:grpSpPr>
          <p:sp>
            <p:nvSpPr>
              <p:cNvPr id="23591" name="Oval 203"/>
              <p:cNvSpPr>
                <a:spLocks noChangeArrowheads="1"/>
              </p:cNvSpPr>
              <p:nvPr/>
            </p:nvSpPr>
            <p:spPr bwMode="auto">
              <a:xfrm>
                <a:off x="4713" y="3457"/>
                <a:ext cx="408" cy="409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Rectangle 204"/>
              <p:cNvSpPr>
                <a:spLocks noChangeArrowheads="1"/>
              </p:cNvSpPr>
              <p:nvPr/>
            </p:nvSpPr>
            <p:spPr bwMode="auto">
              <a:xfrm>
                <a:off x="4675" y="3548"/>
                <a:ext cx="4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i="1">
                    <a:solidFill>
                      <a:schemeClr val="bg1"/>
                    </a:solidFill>
                    <a:latin typeface="Arial Rounded MT Bold" pitchFamily="34" charset="0"/>
                  </a:rPr>
                  <a:t> 800K</a:t>
                </a:r>
                <a:endParaRPr lang="en-US" sz="1400" i="1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</p:grpSp>
      </p:grpSp>
      <p:grpSp>
        <p:nvGrpSpPr>
          <p:cNvPr id="20486" name="Group 210"/>
          <p:cNvGrpSpPr>
            <a:grpSpLocks/>
          </p:cNvGrpSpPr>
          <p:nvPr/>
        </p:nvGrpSpPr>
        <p:grpSpPr bwMode="auto">
          <a:xfrm>
            <a:off x="1908175" y="5589588"/>
            <a:ext cx="1009650" cy="1008062"/>
            <a:chOff x="1565" y="572"/>
            <a:chExt cx="636" cy="635"/>
          </a:xfrm>
        </p:grpSpPr>
        <p:sp>
          <p:nvSpPr>
            <p:cNvPr id="23584" name="Oval 211"/>
            <p:cNvSpPr>
              <a:spLocks noChangeArrowheads="1"/>
            </p:cNvSpPr>
            <p:nvPr/>
          </p:nvSpPr>
          <p:spPr bwMode="auto">
            <a:xfrm>
              <a:off x="1565" y="572"/>
              <a:ext cx="636" cy="635"/>
            </a:xfrm>
            <a:prstGeom prst="ellipse">
              <a:avLst/>
            </a:prstGeom>
            <a:solidFill>
              <a:srgbClr val="0000FF"/>
            </a:solidFill>
            <a:ln w="9525">
              <a:round/>
              <a:headEnd/>
              <a:tailEnd/>
            </a:ln>
            <a:scene3d>
              <a:camera prst="legacyObliqueRight">
                <a:rot lat="300000" lon="1200000" rev="0"/>
              </a:camera>
              <a:lightRig rig="legacyFlat4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5" name="Oval 212"/>
            <p:cNvSpPr>
              <a:spLocks noChangeArrowheads="1"/>
            </p:cNvSpPr>
            <p:nvPr/>
          </p:nvSpPr>
          <p:spPr bwMode="auto">
            <a:xfrm>
              <a:off x="1746" y="753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20487" name="Group 213"/>
          <p:cNvGrpSpPr>
            <a:grpSpLocks/>
          </p:cNvGrpSpPr>
          <p:nvPr/>
        </p:nvGrpSpPr>
        <p:grpSpPr bwMode="auto">
          <a:xfrm>
            <a:off x="1979613" y="5589588"/>
            <a:ext cx="863600" cy="1008062"/>
            <a:chOff x="2018" y="3521"/>
            <a:chExt cx="544" cy="635"/>
          </a:xfrm>
        </p:grpSpPr>
        <p:sp>
          <p:nvSpPr>
            <p:cNvPr id="23576" name="Line 214"/>
            <p:cNvSpPr>
              <a:spLocks noChangeShapeType="1"/>
            </p:cNvSpPr>
            <p:nvPr/>
          </p:nvSpPr>
          <p:spPr bwMode="auto">
            <a:xfrm>
              <a:off x="2290" y="4020"/>
              <a:ext cx="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15"/>
            <p:cNvSpPr>
              <a:spLocks noChangeShapeType="1"/>
            </p:cNvSpPr>
            <p:nvPr/>
          </p:nvSpPr>
          <p:spPr bwMode="auto">
            <a:xfrm>
              <a:off x="2381" y="3975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216"/>
            <p:cNvSpPr>
              <a:spLocks noChangeShapeType="1"/>
            </p:cNvSpPr>
            <p:nvPr/>
          </p:nvSpPr>
          <p:spPr bwMode="auto">
            <a:xfrm flipH="1">
              <a:off x="2018" y="3838"/>
              <a:ext cx="9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17"/>
            <p:cNvSpPr>
              <a:spLocks noChangeShapeType="1"/>
            </p:cNvSpPr>
            <p:nvPr/>
          </p:nvSpPr>
          <p:spPr bwMode="auto">
            <a:xfrm flipV="1">
              <a:off x="2290" y="3521"/>
              <a:ext cx="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18"/>
            <p:cNvSpPr>
              <a:spLocks noChangeShapeType="1"/>
            </p:cNvSpPr>
            <p:nvPr/>
          </p:nvSpPr>
          <p:spPr bwMode="auto">
            <a:xfrm>
              <a:off x="2471" y="3838"/>
              <a:ext cx="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19"/>
            <p:cNvSpPr>
              <a:spLocks noChangeShapeType="1"/>
            </p:cNvSpPr>
            <p:nvPr/>
          </p:nvSpPr>
          <p:spPr bwMode="auto">
            <a:xfrm flipV="1">
              <a:off x="2426" y="3657"/>
              <a:ext cx="91" cy="4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220"/>
            <p:cNvSpPr>
              <a:spLocks noChangeShapeType="1"/>
            </p:cNvSpPr>
            <p:nvPr/>
          </p:nvSpPr>
          <p:spPr bwMode="auto">
            <a:xfrm flipH="1">
              <a:off x="2064" y="3974"/>
              <a:ext cx="91" cy="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221"/>
            <p:cNvSpPr>
              <a:spLocks noChangeShapeType="1"/>
            </p:cNvSpPr>
            <p:nvPr/>
          </p:nvSpPr>
          <p:spPr bwMode="auto">
            <a:xfrm flipH="1" flipV="1">
              <a:off x="2109" y="3612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8" name="Group 169"/>
          <p:cNvGrpSpPr>
            <a:grpSpLocks/>
          </p:cNvGrpSpPr>
          <p:nvPr/>
        </p:nvGrpSpPr>
        <p:grpSpPr bwMode="auto">
          <a:xfrm>
            <a:off x="0" y="6165850"/>
            <a:ext cx="1590675" cy="514350"/>
            <a:chOff x="4758" y="2251"/>
            <a:chExt cx="1002" cy="324"/>
          </a:xfrm>
        </p:grpSpPr>
        <p:sp>
          <p:nvSpPr>
            <p:cNvPr id="23574" name="Rectangle 110"/>
            <p:cNvSpPr>
              <a:spLocks noChangeArrowheads="1"/>
            </p:cNvSpPr>
            <p:nvPr/>
          </p:nvSpPr>
          <p:spPr bwMode="auto">
            <a:xfrm>
              <a:off x="4758" y="2383"/>
              <a:ext cx="10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i="1">
                  <a:solidFill>
                    <a:srgbClr val="FF0000"/>
                  </a:solidFill>
                  <a:latin typeface="Arial Rounded MT Bold" pitchFamily="34" charset="0"/>
                </a:rPr>
                <a:t>Q :</a:t>
              </a:r>
              <a:r>
                <a:rPr lang="de-DE" sz="1400">
                  <a:solidFill>
                    <a:srgbClr val="FF0000"/>
                  </a:solidFill>
                  <a:latin typeface="Arial Rounded MT Bold" pitchFamily="34" charset="0"/>
                </a:rPr>
                <a:t>  heat current</a:t>
              </a:r>
              <a:endParaRPr lang="en-US" sz="140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  <p:sp>
          <p:nvSpPr>
            <p:cNvPr id="23575" name="Rectangle 111"/>
            <p:cNvSpPr>
              <a:spLocks noChangeArrowheads="1"/>
            </p:cNvSpPr>
            <p:nvPr/>
          </p:nvSpPr>
          <p:spPr bwMode="auto">
            <a:xfrm>
              <a:off x="4803" y="2251"/>
              <a:ext cx="1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FF0000"/>
                  </a:solidFill>
                  <a:latin typeface="Arial Rounded MT Bold" pitchFamily="34" charset="0"/>
                </a:rPr>
                <a:t>.</a:t>
              </a:r>
              <a:endParaRPr lang="en-US" sz="1600" b="1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3561" name="Group 125"/>
          <p:cNvGrpSpPr>
            <a:grpSpLocks/>
          </p:cNvGrpSpPr>
          <p:nvPr/>
        </p:nvGrpSpPr>
        <p:grpSpPr bwMode="auto">
          <a:xfrm>
            <a:off x="-36513" y="3789363"/>
            <a:ext cx="1512888" cy="654050"/>
            <a:chOff x="113" y="2655"/>
            <a:chExt cx="953" cy="412"/>
          </a:xfrm>
        </p:grpSpPr>
        <p:sp>
          <p:nvSpPr>
            <p:cNvPr id="23569" name="Rectangle 52"/>
            <p:cNvSpPr>
              <a:spLocks noChangeArrowheads="1"/>
            </p:cNvSpPr>
            <p:nvPr/>
          </p:nvSpPr>
          <p:spPr bwMode="auto">
            <a:xfrm>
              <a:off x="113" y="2777"/>
              <a:ext cx="3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600" i="1">
                  <a:latin typeface="Arial Rounded MT Bold" pitchFamily="34" charset="0"/>
                </a:rPr>
                <a:t>Q</a:t>
              </a:r>
              <a:r>
                <a:rPr lang="de-DE" sz="1600" i="1" baseline="-25000">
                  <a:latin typeface="Arial Rounded MT Bold" pitchFamily="34" charset="0"/>
                </a:rPr>
                <a:t>C</a:t>
              </a:r>
              <a:r>
                <a:rPr lang="de-DE" sz="1600" i="1">
                  <a:latin typeface="Arial Rounded MT Bold" pitchFamily="34" charset="0"/>
                </a:rPr>
                <a:t> =</a:t>
              </a:r>
              <a:endParaRPr lang="en-US" sz="1600" i="1">
                <a:latin typeface="Arial Rounded MT Bold" pitchFamily="34" charset="0"/>
              </a:endParaRPr>
            </a:p>
          </p:txBody>
        </p:sp>
        <p:sp>
          <p:nvSpPr>
            <p:cNvPr id="23570" name="Rectangle 53"/>
            <p:cNvSpPr>
              <a:spLocks noChangeArrowheads="1"/>
            </p:cNvSpPr>
            <p:nvPr/>
          </p:nvSpPr>
          <p:spPr bwMode="auto">
            <a:xfrm>
              <a:off x="475" y="2674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i="1">
                  <a:latin typeface="Symbol" pitchFamily="18" charset="2"/>
                </a:rPr>
                <a:t>l</a:t>
              </a:r>
              <a:r>
                <a:rPr lang="de-DE" i="1" baseline="-25000">
                  <a:latin typeface="Arial Rounded MT Bold" pitchFamily="34" charset="0"/>
                </a:rPr>
                <a:t>C</a:t>
              </a:r>
              <a:r>
                <a:rPr lang="de-DE" sz="1600" i="1">
                  <a:latin typeface="Arial Rounded MT Bold" pitchFamily="34" charset="0"/>
                </a:rPr>
                <a:t> </a:t>
              </a:r>
              <a:r>
                <a:rPr lang="de-DE" i="1">
                  <a:solidFill>
                    <a:srgbClr val="00CC00"/>
                  </a:solidFill>
                  <a:latin typeface="Arial Rounded MT Bold" pitchFamily="34" charset="0"/>
                </a:rPr>
                <a:t>A</a:t>
              </a:r>
              <a:r>
                <a:rPr lang="de-DE" i="1"/>
                <a:t> </a:t>
              </a:r>
              <a:r>
                <a:rPr lang="de-DE" sz="1600" i="1">
                  <a:latin typeface="Symbol" pitchFamily="18" charset="2"/>
                </a:rPr>
                <a:t>D</a:t>
              </a:r>
              <a:r>
                <a:rPr lang="de-DE" sz="1600" i="1">
                  <a:latin typeface="Arial Rounded MT Bold" pitchFamily="34" charset="0"/>
                </a:rPr>
                <a:t>T</a:t>
              </a:r>
              <a:endParaRPr lang="en-US" sz="1600" i="1">
                <a:latin typeface="Arial Rounded MT Bold" pitchFamily="34" charset="0"/>
              </a:endParaRPr>
            </a:p>
          </p:txBody>
        </p:sp>
        <p:sp>
          <p:nvSpPr>
            <p:cNvPr id="23571" name="Rectangle 54"/>
            <p:cNvSpPr>
              <a:spLocks noChangeArrowheads="1"/>
            </p:cNvSpPr>
            <p:nvPr/>
          </p:nvSpPr>
          <p:spPr bwMode="auto">
            <a:xfrm>
              <a:off x="695" y="2855"/>
              <a:ext cx="1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i="1">
                  <a:solidFill>
                    <a:srgbClr val="00CC00"/>
                  </a:solidFill>
                  <a:latin typeface="Arial Rounded MT Bold" pitchFamily="34" charset="0"/>
                </a:rPr>
                <a:t>l</a:t>
              </a:r>
              <a:endParaRPr lang="en-US" sz="1600" i="1">
                <a:solidFill>
                  <a:srgbClr val="00CC00"/>
                </a:solidFill>
                <a:latin typeface="Arial Rounded MT Bold" pitchFamily="34" charset="0"/>
              </a:endParaRPr>
            </a:p>
          </p:txBody>
        </p:sp>
        <p:sp>
          <p:nvSpPr>
            <p:cNvPr id="23572" name="Line 55"/>
            <p:cNvSpPr>
              <a:spLocks noChangeShapeType="1"/>
            </p:cNvSpPr>
            <p:nvPr/>
          </p:nvSpPr>
          <p:spPr bwMode="auto">
            <a:xfrm>
              <a:off x="516" y="2885"/>
              <a:ext cx="54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Rectangle 130"/>
            <p:cNvSpPr>
              <a:spLocks noChangeArrowheads="1"/>
            </p:cNvSpPr>
            <p:nvPr/>
          </p:nvSpPr>
          <p:spPr bwMode="auto">
            <a:xfrm>
              <a:off x="184" y="2655"/>
              <a:ext cx="1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latin typeface="Arial Rounded MT Bold" pitchFamily="34" charset="0"/>
                </a:rPr>
                <a:t>.</a:t>
              </a:r>
              <a:endParaRPr lang="en-US" sz="1600" b="1">
                <a:latin typeface="Arial Rounded MT Bold" pitchFamily="34" charset="0"/>
              </a:endParaRPr>
            </a:p>
          </p:txBody>
        </p:sp>
      </p:grpSp>
      <p:sp>
        <p:nvSpPr>
          <p:cNvPr id="23562" name="Rectangle 17"/>
          <p:cNvSpPr>
            <a:spLocks noChangeArrowheads="1"/>
          </p:cNvSpPr>
          <p:nvPr/>
        </p:nvSpPr>
        <p:spPr bwMode="auto">
          <a:xfrm>
            <a:off x="4330700" y="2217738"/>
            <a:ext cx="908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r = 0.1 cm</a:t>
            </a:r>
            <a:endParaRPr lang="en-US" sz="1200" i="1">
              <a:latin typeface="Arial Rounded MT Bold" pitchFamily="34" charset="0"/>
            </a:endParaRPr>
          </a:p>
        </p:txBody>
      </p:sp>
      <p:pic>
        <p:nvPicPr>
          <p:cNvPr id="2356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849438"/>
            <a:ext cx="2592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4318000" y="2492375"/>
            <a:ext cx="830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z = 1.2 m</a:t>
            </a:r>
            <a:endParaRPr lang="en-US" sz="1200" i="1">
              <a:latin typeface="Arial Rounded MT Bold" pitchFamily="34" charset="0"/>
            </a:endParaRPr>
          </a:p>
        </p:txBody>
      </p:sp>
      <p:sp>
        <p:nvSpPr>
          <p:cNvPr id="23565" name="TextBox 68"/>
          <p:cNvSpPr txBox="1">
            <a:spLocks noChangeArrowheads="1"/>
          </p:cNvSpPr>
          <p:nvPr/>
        </p:nvSpPr>
        <p:spPr bwMode="auto">
          <a:xfrm>
            <a:off x="4932363" y="0"/>
            <a:ext cx="2557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modelling the collimator</a:t>
            </a:r>
          </a:p>
        </p:txBody>
      </p:sp>
      <p:sp>
        <p:nvSpPr>
          <p:cNvPr id="20604" name="Rectangle 53"/>
          <p:cNvSpPr>
            <a:spLocks noChangeArrowheads="1"/>
          </p:cNvSpPr>
          <p:nvPr/>
        </p:nvSpPr>
        <p:spPr bwMode="auto">
          <a:xfrm>
            <a:off x="-36513" y="4573588"/>
            <a:ext cx="4089401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i="1">
                <a:latin typeface="Arial Rounded MT Bold" pitchFamily="34" charset="0"/>
              </a:rPr>
              <a:t>  </a:t>
            </a:r>
            <a:r>
              <a:rPr lang="de-DE" sz="1400" b="1" i="1">
                <a:latin typeface="Symbol" pitchFamily="18" charset="2"/>
              </a:rPr>
              <a:t>l</a:t>
            </a:r>
            <a:r>
              <a:rPr lang="de-DE" sz="1400" i="1">
                <a:latin typeface="Symbol" pitchFamily="18" charset="2"/>
              </a:rPr>
              <a:t>    </a:t>
            </a:r>
            <a:r>
              <a:rPr lang="de-DE" sz="1400" i="1">
                <a:latin typeface="Arial Rounded MT Bold" pitchFamily="34" charset="0"/>
              </a:rPr>
              <a:t>: heat conduction coefficient [W/m/K]</a:t>
            </a:r>
          </a:p>
          <a:p>
            <a:pPr>
              <a:buFont typeface="Symbol" pitchFamily="18" charset="2"/>
              <a:buNone/>
            </a:pPr>
            <a:r>
              <a:rPr lang="de-DE" sz="1400" i="1">
                <a:latin typeface="Arial Rounded MT Bold" pitchFamily="34" charset="0"/>
              </a:rPr>
              <a:t> A</a:t>
            </a:r>
            <a:r>
              <a:rPr lang="de-DE" sz="1400" i="1" baseline="-25000">
                <a:latin typeface="Arial Rounded MT Bold" pitchFamily="34" charset="0"/>
              </a:rPr>
              <a:t>zyl</a:t>
            </a:r>
            <a:r>
              <a:rPr lang="de-DE" sz="1400" i="1">
                <a:latin typeface="Arial Rounded MT Bold" pitchFamily="34" charset="0"/>
              </a:rPr>
              <a:t> : mean girthed area of the collimator [m</a:t>
            </a:r>
            <a:r>
              <a:rPr lang="de-DE" sz="1400" i="1" baseline="30000">
                <a:latin typeface="Arial Rounded MT Bold" pitchFamily="34" charset="0"/>
              </a:rPr>
              <a:t>2</a:t>
            </a:r>
            <a:r>
              <a:rPr lang="de-DE" sz="1400" i="1">
                <a:latin typeface="Arial Rounded MT Bold" pitchFamily="34" charset="0"/>
              </a:rPr>
              <a:t>]</a:t>
            </a:r>
          </a:p>
          <a:p>
            <a:pPr>
              <a:buFont typeface="Symbol" pitchFamily="18" charset="2"/>
              <a:buNone/>
            </a:pPr>
            <a:r>
              <a:rPr lang="de-DE" sz="1400" i="1">
                <a:latin typeface="Arial Rounded MT Bold" pitchFamily="34" charset="0"/>
              </a:rPr>
              <a:t>  l     : heat conduction path length [m]</a:t>
            </a:r>
          </a:p>
          <a:p>
            <a:pPr>
              <a:buFont typeface="Symbol" pitchFamily="18" charset="2"/>
              <a:buNone/>
            </a:pPr>
            <a:r>
              <a:rPr lang="de-DE" sz="1400" b="1" i="1">
                <a:latin typeface="Symbol" pitchFamily="18" charset="2"/>
              </a:rPr>
              <a:t>D</a:t>
            </a:r>
            <a:r>
              <a:rPr lang="de-DE" sz="1400" i="1">
                <a:latin typeface="Arial Rounded MT Bold" pitchFamily="34" charset="0"/>
              </a:rPr>
              <a:t>T   : difference in temperature [K]</a:t>
            </a:r>
            <a:endParaRPr lang="en-US" sz="1400" i="1">
              <a:latin typeface="Arial Rounded MT Bold" pitchFamily="34" charset="0"/>
            </a:endParaRPr>
          </a:p>
        </p:txBody>
      </p:sp>
      <p:sp>
        <p:nvSpPr>
          <p:cNvPr id="23567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sp>
        <p:nvSpPr>
          <p:cNvPr id="23568" name="Rectangle 57"/>
          <p:cNvSpPr>
            <a:spLocks noChangeArrowheads="1"/>
          </p:cNvSpPr>
          <p:nvPr/>
        </p:nvSpPr>
        <p:spPr bwMode="auto">
          <a:xfrm>
            <a:off x="2987675" y="2565400"/>
            <a:ext cx="1285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-&gt;  </a:t>
            </a:r>
            <a:r>
              <a:rPr lang="de-DE" sz="1200" i="1">
                <a:solidFill>
                  <a:srgbClr val="0000CC"/>
                </a:solidFill>
                <a:latin typeface="Arial Rounded MT Bold" pitchFamily="34" charset="0"/>
              </a:rPr>
              <a:t>200 </a:t>
            </a:r>
            <a:r>
              <a:rPr lang="de-DE" sz="1200" i="1">
                <a:latin typeface="Arial Rounded MT Bold" pitchFamily="34" charset="0"/>
              </a:rPr>
              <a:t>K / train</a:t>
            </a:r>
            <a:endParaRPr lang="en-US" sz="1200" i="1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D:\SimpleGeo\ILC_target\chamber_collimator_CTiFeW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-26988"/>
            <a:ext cx="777716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8" name="Group 210"/>
          <p:cNvGrpSpPr>
            <a:grpSpLocks/>
          </p:cNvGrpSpPr>
          <p:nvPr/>
        </p:nvGrpSpPr>
        <p:grpSpPr bwMode="auto">
          <a:xfrm>
            <a:off x="1908175" y="5589588"/>
            <a:ext cx="1009650" cy="1008062"/>
            <a:chOff x="1565" y="572"/>
            <a:chExt cx="636" cy="635"/>
          </a:xfrm>
        </p:grpSpPr>
        <p:sp>
          <p:nvSpPr>
            <p:cNvPr id="24614" name="Oval 211"/>
            <p:cNvSpPr>
              <a:spLocks noChangeArrowheads="1"/>
            </p:cNvSpPr>
            <p:nvPr/>
          </p:nvSpPr>
          <p:spPr bwMode="auto">
            <a:xfrm>
              <a:off x="1565" y="572"/>
              <a:ext cx="636" cy="635"/>
            </a:xfrm>
            <a:prstGeom prst="ellipse">
              <a:avLst/>
            </a:prstGeom>
            <a:solidFill>
              <a:srgbClr val="0000FF"/>
            </a:solidFill>
            <a:ln w="9525">
              <a:round/>
              <a:headEnd/>
              <a:tailEnd/>
            </a:ln>
            <a:scene3d>
              <a:camera prst="legacyObliqueRight">
                <a:rot lat="300000" lon="1200000" rev="0"/>
              </a:camera>
              <a:lightRig rig="legacyFlat4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15" name="Oval 212"/>
            <p:cNvSpPr>
              <a:spLocks noChangeArrowheads="1"/>
            </p:cNvSpPr>
            <p:nvPr/>
          </p:nvSpPr>
          <p:spPr bwMode="auto">
            <a:xfrm>
              <a:off x="1746" y="753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24579" name="Group 213"/>
          <p:cNvGrpSpPr>
            <a:grpSpLocks/>
          </p:cNvGrpSpPr>
          <p:nvPr/>
        </p:nvGrpSpPr>
        <p:grpSpPr bwMode="auto">
          <a:xfrm>
            <a:off x="1979613" y="5589588"/>
            <a:ext cx="863600" cy="1008062"/>
            <a:chOff x="2018" y="3521"/>
            <a:chExt cx="544" cy="635"/>
          </a:xfrm>
        </p:grpSpPr>
        <p:sp>
          <p:nvSpPr>
            <p:cNvPr id="24606" name="Line 214"/>
            <p:cNvSpPr>
              <a:spLocks noChangeShapeType="1"/>
            </p:cNvSpPr>
            <p:nvPr/>
          </p:nvSpPr>
          <p:spPr bwMode="auto">
            <a:xfrm>
              <a:off x="2290" y="4020"/>
              <a:ext cx="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15"/>
            <p:cNvSpPr>
              <a:spLocks noChangeShapeType="1"/>
            </p:cNvSpPr>
            <p:nvPr/>
          </p:nvSpPr>
          <p:spPr bwMode="auto">
            <a:xfrm>
              <a:off x="2381" y="3975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216"/>
            <p:cNvSpPr>
              <a:spLocks noChangeShapeType="1"/>
            </p:cNvSpPr>
            <p:nvPr/>
          </p:nvSpPr>
          <p:spPr bwMode="auto">
            <a:xfrm flipH="1">
              <a:off x="2018" y="3838"/>
              <a:ext cx="9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217"/>
            <p:cNvSpPr>
              <a:spLocks noChangeShapeType="1"/>
            </p:cNvSpPr>
            <p:nvPr/>
          </p:nvSpPr>
          <p:spPr bwMode="auto">
            <a:xfrm flipV="1">
              <a:off x="2290" y="3521"/>
              <a:ext cx="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218"/>
            <p:cNvSpPr>
              <a:spLocks noChangeShapeType="1"/>
            </p:cNvSpPr>
            <p:nvPr/>
          </p:nvSpPr>
          <p:spPr bwMode="auto">
            <a:xfrm>
              <a:off x="2471" y="3838"/>
              <a:ext cx="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219"/>
            <p:cNvSpPr>
              <a:spLocks noChangeShapeType="1"/>
            </p:cNvSpPr>
            <p:nvPr/>
          </p:nvSpPr>
          <p:spPr bwMode="auto">
            <a:xfrm flipV="1">
              <a:off x="2426" y="3657"/>
              <a:ext cx="91" cy="4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220"/>
            <p:cNvSpPr>
              <a:spLocks noChangeShapeType="1"/>
            </p:cNvSpPr>
            <p:nvPr/>
          </p:nvSpPr>
          <p:spPr bwMode="auto">
            <a:xfrm flipH="1">
              <a:off x="2064" y="3974"/>
              <a:ext cx="91" cy="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221"/>
            <p:cNvSpPr>
              <a:spLocks noChangeShapeType="1"/>
            </p:cNvSpPr>
            <p:nvPr/>
          </p:nvSpPr>
          <p:spPr bwMode="auto">
            <a:xfrm flipH="1" flipV="1">
              <a:off x="2109" y="3612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0" name="Group 169"/>
          <p:cNvGrpSpPr>
            <a:grpSpLocks/>
          </p:cNvGrpSpPr>
          <p:nvPr/>
        </p:nvGrpSpPr>
        <p:grpSpPr bwMode="auto">
          <a:xfrm>
            <a:off x="0" y="6165850"/>
            <a:ext cx="1590675" cy="514350"/>
            <a:chOff x="4758" y="2251"/>
            <a:chExt cx="1002" cy="324"/>
          </a:xfrm>
        </p:grpSpPr>
        <p:sp>
          <p:nvSpPr>
            <p:cNvPr id="24604" name="Rectangle 110"/>
            <p:cNvSpPr>
              <a:spLocks noChangeArrowheads="1"/>
            </p:cNvSpPr>
            <p:nvPr/>
          </p:nvSpPr>
          <p:spPr bwMode="auto">
            <a:xfrm>
              <a:off x="4758" y="2383"/>
              <a:ext cx="10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i="1">
                  <a:solidFill>
                    <a:srgbClr val="FF0000"/>
                  </a:solidFill>
                  <a:latin typeface="Arial Rounded MT Bold" pitchFamily="34" charset="0"/>
                </a:rPr>
                <a:t>Q :</a:t>
              </a:r>
              <a:r>
                <a:rPr lang="de-DE" sz="1400">
                  <a:solidFill>
                    <a:srgbClr val="FF0000"/>
                  </a:solidFill>
                  <a:latin typeface="Arial Rounded MT Bold" pitchFamily="34" charset="0"/>
                </a:rPr>
                <a:t>  heat current</a:t>
              </a:r>
              <a:endParaRPr lang="en-US" sz="140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  <p:sp>
          <p:nvSpPr>
            <p:cNvPr id="24605" name="Rectangle 111"/>
            <p:cNvSpPr>
              <a:spLocks noChangeArrowheads="1"/>
            </p:cNvSpPr>
            <p:nvPr/>
          </p:nvSpPr>
          <p:spPr bwMode="auto">
            <a:xfrm>
              <a:off x="4803" y="2251"/>
              <a:ext cx="1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FF0000"/>
                  </a:solidFill>
                  <a:latin typeface="Arial Rounded MT Bold" pitchFamily="34" charset="0"/>
                </a:rPr>
                <a:t>.</a:t>
              </a:r>
              <a:endParaRPr lang="en-US" sz="1600" b="1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0593" name="Group 113"/>
          <p:cNvGrpSpPr>
            <a:grpSpLocks/>
          </p:cNvGrpSpPr>
          <p:nvPr/>
        </p:nvGrpSpPr>
        <p:grpSpPr bwMode="auto">
          <a:xfrm>
            <a:off x="1476375" y="3783013"/>
            <a:ext cx="2303463" cy="654050"/>
            <a:chOff x="4559" y="1888"/>
            <a:chExt cx="1451" cy="412"/>
          </a:xfrm>
        </p:grpSpPr>
        <p:sp>
          <p:nvSpPr>
            <p:cNvPr id="24598" name="Rectangle 53"/>
            <p:cNvSpPr>
              <a:spLocks noChangeArrowheads="1"/>
            </p:cNvSpPr>
            <p:nvPr/>
          </p:nvSpPr>
          <p:spPr bwMode="auto">
            <a:xfrm>
              <a:off x="4773" y="1888"/>
              <a:ext cx="1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 i="1">
                  <a:latin typeface="Symbol" pitchFamily="18" charset="2"/>
                </a:rPr>
                <a:t>l</a:t>
              </a:r>
              <a:r>
                <a:rPr lang="de-DE" i="1" baseline="-25000">
                  <a:latin typeface="Arial Rounded MT Bold" pitchFamily="34" charset="0"/>
                </a:rPr>
                <a:t>C</a:t>
              </a:r>
              <a:r>
                <a:rPr lang="de-DE" i="1">
                  <a:latin typeface="Arial Rounded MT Bold" pitchFamily="34" charset="0"/>
                </a:rPr>
                <a:t> </a:t>
              </a:r>
              <a:r>
                <a:rPr lang="de-DE" i="1">
                  <a:solidFill>
                    <a:srgbClr val="00CC00"/>
                  </a:solidFill>
                  <a:latin typeface="Arial Rounded MT Bold" pitchFamily="34" charset="0"/>
                </a:rPr>
                <a:t>2</a:t>
              </a:r>
              <a:r>
                <a:rPr lang="de-DE" sz="1600" b="1" i="1">
                  <a:solidFill>
                    <a:srgbClr val="00CC00"/>
                  </a:solidFill>
                  <a:latin typeface="Symbol" pitchFamily="18" charset="2"/>
                </a:rPr>
                <a:t>p</a:t>
              </a:r>
              <a:r>
                <a:rPr lang="de-DE" sz="1600" i="1">
                  <a:solidFill>
                    <a:srgbClr val="00CC00"/>
                  </a:solidFill>
                  <a:latin typeface="Symbol" pitchFamily="18" charset="2"/>
                </a:rPr>
                <a:t> </a:t>
              </a:r>
              <a:r>
                <a:rPr lang="de-DE" i="1">
                  <a:solidFill>
                    <a:srgbClr val="00CC00"/>
                  </a:solidFill>
                  <a:latin typeface="Arial Rounded MT Bold" pitchFamily="34" charset="0"/>
                </a:rPr>
                <a:t>( r-r</a:t>
              </a:r>
              <a:r>
                <a:rPr lang="de-DE" i="1" baseline="-25000">
                  <a:solidFill>
                    <a:srgbClr val="00CC00"/>
                  </a:solidFill>
                  <a:latin typeface="Arial Rounded MT Bold" pitchFamily="34" charset="0"/>
                </a:rPr>
                <a:t>0 </a:t>
              </a:r>
              <a:r>
                <a:rPr lang="de-DE" i="1">
                  <a:solidFill>
                    <a:srgbClr val="00CC00"/>
                  </a:solidFill>
                  <a:latin typeface="Arial Rounded MT Bold" pitchFamily="34" charset="0"/>
                </a:rPr>
                <a:t>) z</a:t>
              </a:r>
              <a:r>
                <a:rPr lang="de-DE" i="1"/>
                <a:t> </a:t>
              </a:r>
              <a:r>
                <a:rPr lang="de-DE" sz="1600" i="1">
                  <a:latin typeface="Symbol" pitchFamily="18" charset="2"/>
                </a:rPr>
                <a:t>D</a:t>
              </a:r>
              <a:r>
                <a:rPr lang="de-DE" sz="1600" i="1">
                  <a:latin typeface="Arial Rounded MT Bold" pitchFamily="34" charset="0"/>
                </a:rPr>
                <a:t>T</a:t>
              </a:r>
              <a:endParaRPr lang="en-US" sz="1600" i="1">
                <a:latin typeface="Arial Rounded MT Bold" pitchFamily="34" charset="0"/>
              </a:endParaRPr>
            </a:p>
          </p:txBody>
        </p:sp>
        <p:sp>
          <p:nvSpPr>
            <p:cNvPr id="24599" name="Rectangle 54"/>
            <p:cNvSpPr>
              <a:spLocks noChangeArrowheads="1"/>
            </p:cNvSpPr>
            <p:nvPr/>
          </p:nvSpPr>
          <p:spPr bwMode="auto">
            <a:xfrm>
              <a:off x="5035" y="2069"/>
              <a:ext cx="7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>
                  <a:solidFill>
                    <a:srgbClr val="00CC00"/>
                  </a:solidFill>
                  <a:latin typeface="Arial Rounded MT Bold" pitchFamily="34" charset="0"/>
                </a:rPr>
                <a:t>ln( r / r</a:t>
              </a:r>
              <a:r>
                <a:rPr lang="de-DE" i="1" baseline="-25000">
                  <a:solidFill>
                    <a:srgbClr val="00CC00"/>
                  </a:solidFill>
                  <a:latin typeface="Arial Rounded MT Bold" pitchFamily="34" charset="0"/>
                </a:rPr>
                <a:t>0</a:t>
              </a:r>
              <a:r>
                <a:rPr lang="de-DE" i="1">
                  <a:solidFill>
                    <a:srgbClr val="00CC00"/>
                  </a:solidFill>
                  <a:latin typeface="Arial Rounded MT Bold" pitchFamily="34" charset="0"/>
                </a:rPr>
                <a:t> )</a:t>
              </a:r>
              <a:endParaRPr lang="en-US" i="1">
                <a:solidFill>
                  <a:srgbClr val="00CC00"/>
                </a:solidFill>
                <a:latin typeface="Arial Rounded MT Bold" pitchFamily="34" charset="0"/>
              </a:endParaRPr>
            </a:p>
          </p:txBody>
        </p:sp>
        <p:sp>
          <p:nvSpPr>
            <p:cNvPr id="24600" name="Line 55"/>
            <p:cNvSpPr>
              <a:spLocks noChangeShapeType="1"/>
            </p:cNvSpPr>
            <p:nvPr/>
          </p:nvSpPr>
          <p:spPr bwMode="auto">
            <a:xfrm>
              <a:off x="4785" y="2114"/>
              <a:ext cx="10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01" name="Group 112"/>
            <p:cNvGrpSpPr>
              <a:grpSpLocks/>
            </p:cNvGrpSpPr>
            <p:nvPr/>
          </p:nvGrpSpPr>
          <p:grpSpPr bwMode="auto">
            <a:xfrm>
              <a:off x="4559" y="1933"/>
              <a:ext cx="271" cy="309"/>
              <a:chOff x="5103" y="626"/>
              <a:chExt cx="271" cy="309"/>
            </a:xfrm>
          </p:grpSpPr>
          <p:sp>
            <p:nvSpPr>
              <p:cNvPr id="24602" name="Rectangle 57"/>
              <p:cNvSpPr>
                <a:spLocks noChangeArrowheads="1"/>
              </p:cNvSpPr>
              <p:nvPr/>
            </p:nvSpPr>
            <p:spPr bwMode="auto">
              <a:xfrm>
                <a:off x="5103" y="626"/>
                <a:ext cx="27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/>
                  <a:t>zyl.</a:t>
                </a:r>
                <a:endParaRPr lang="en-US" sz="1200" b="1" i="1"/>
              </a:p>
            </p:txBody>
          </p:sp>
          <p:sp>
            <p:nvSpPr>
              <p:cNvPr id="24603" name="Rectangle 58"/>
              <p:cNvSpPr>
                <a:spLocks noChangeArrowheads="1"/>
              </p:cNvSpPr>
              <p:nvPr/>
            </p:nvSpPr>
            <p:spPr bwMode="auto">
              <a:xfrm>
                <a:off x="5148" y="704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i="1"/>
                  <a:t>=</a:t>
                </a:r>
                <a:endParaRPr lang="en-US" i="1"/>
              </a:p>
            </p:txBody>
          </p:sp>
        </p:grpSp>
      </p:grpSp>
      <p:grpSp>
        <p:nvGrpSpPr>
          <p:cNvPr id="24582" name="Group 125"/>
          <p:cNvGrpSpPr>
            <a:grpSpLocks/>
          </p:cNvGrpSpPr>
          <p:nvPr/>
        </p:nvGrpSpPr>
        <p:grpSpPr bwMode="auto">
          <a:xfrm>
            <a:off x="-36513" y="3789363"/>
            <a:ext cx="1512888" cy="654050"/>
            <a:chOff x="113" y="2655"/>
            <a:chExt cx="953" cy="412"/>
          </a:xfrm>
        </p:grpSpPr>
        <p:sp>
          <p:nvSpPr>
            <p:cNvPr id="24593" name="Rectangle 52"/>
            <p:cNvSpPr>
              <a:spLocks noChangeArrowheads="1"/>
            </p:cNvSpPr>
            <p:nvPr/>
          </p:nvSpPr>
          <p:spPr bwMode="auto">
            <a:xfrm>
              <a:off x="113" y="2777"/>
              <a:ext cx="3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600" i="1">
                  <a:latin typeface="Arial Rounded MT Bold" pitchFamily="34" charset="0"/>
                </a:rPr>
                <a:t>Q</a:t>
              </a:r>
              <a:r>
                <a:rPr lang="de-DE" sz="1600" i="1" baseline="-25000">
                  <a:latin typeface="Arial Rounded MT Bold" pitchFamily="34" charset="0"/>
                </a:rPr>
                <a:t>C</a:t>
              </a:r>
              <a:r>
                <a:rPr lang="de-DE" sz="1600" i="1">
                  <a:latin typeface="Arial Rounded MT Bold" pitchFamily="34" charset="0"/>
                </a:rPr>
                <a:t> =</a:t>
              </a:r>
              <a:endParaRPr lang="en-US" sz="1600" i="1">
                <a:latin typeface="Arial Rounded MT Bold" pitchFamily="34" charset="0"/>
              </a:endParaRPr>
            </a:p>
          </p:txBody>
        </p:sp>
        <p:sp>
          <p:nvSpPr>
            <p:cNvPr id="24594" name="Rectangle 53"/>
            <p:cNvSpPr>
              <a:spLocks noChangeArrowheads="1"/>
            </p:cNvSpPr>
            <p:nvPr/>
          </p:nvSpPr>
          <p:spPr bwMode="auto">
            <a:xfrm>
              <a:off x="475" y="2674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i="1">
                  <a:latin typeface="Symbol" pitchFamily="18" charset="2"/>
                </a:rPr>
                <a:t>l</a:t>
              </a:r>
              <a:r>
                <a:rPr lang="de-DE" i="1" baseline="-25000">
                  <a:latin typeface="Arial Rounded MT Bold" pitchFamily="34" charset="0"/>
                </a:rPr>
                <a:t>C</a:t>
              </a:r>
              <a:r>
                <a:rPr lang="de-DE" sz="1600" i="1">
                  <a:latin typeface="Arial Rounded MT Bold" pitchFamily="34" charset="0"/>
                </a:rPr>
                <a:t> </a:t>
              </a:r>
              <a:r>
                <a:rPr lang="de-DE" i="1">
                  <a:solidFill>
                    <a:srgbClr val="00CC00"/>
                  </a:solidFill>
                  <a:latin typeface="Arial Rounded MT Bold" pitchFamily="34" charset="0"/>
                </a:rPr>
                <a:t>A</a:t>
              </a:r>
              <a:r>
                <a:rPr lang="de-DE" i="1"/>
                <a:t> </a:t>
              </a:r>
              <a:r>
                <a:rPr lang="de-DE" sz="1600" i="1">
                  <a:latin typeface="Symbol" pitchFamily="18" charset="2"/>
                </a:rPr>
                <a:t>D</a:t>
              </a:r>
              <a:r>
                <a:rPr lang="de-DE" sz="1600" i="1">
                  <a:latin typeface="Arial Rounded MT Bold" pitchFamily="34" charset="0"/>
                </a:rPr>
                <a:t>T</a:t>
              </a:r>
              <a:endParaRPr lang="en-US" sz="1600" i="1">
                <a:latin typeface="Arial Rounded MT Bold" pitchFamily="34" charset="0"/>
              </a:endParaRPr>
            </a:p>
          </p:txBody>
        </p:sp>
        <p:sp>
          <p:nvSpPr>
            <p:cNvPr id="24595" name="Rectangle 54"/>
            <p:cNvSpPr>
              <a:spLocks noChangeArrowheads="1"/>
            </p:cNvSpPr>
            <p:nvPr/>
          </p:nvSpPr>
          <p:spPr bwMode="auto">
            <a:xfrm>
              <a:off x="695" y="2855"/>
              <a:ext cx="1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i="1">
                  <a:solidFill>
                    <a:srgbClr val="00CC00"/>
                  </a:solidFill>
                  <a:latin typeface="Arial Rounded MT Bold" pitchFamily="34" charset="0"/>
                </a:rPr>
                <a:t>l</a:t>
              </a:r>
              <a:endParaRPr lang="en-US" sz="1600" i="1">
                <a:solidFill>
                  <a:srgbClr val="00CC00"/>
                </a:solidFill>
                <a:latin typeface="Arial Rounded MT Bold" pitchFamily="34" charset="0"/>
              </a:endParaRPr>
            </a:p>
          </p:txBody>
        </p:sp>
        <p:sp>
          <p:nvSpPr>
            <p:cNvPr id="24596" name="Line 55"/>
            <p:cNvSpPr>
              <a:spLocks noChangeShapeType="1"/>
            </p:cNvSpPr>
            <p:nvPr/>
          </p:nvSpPr>
          <p:spPr bwMode="auto">
            <a:xfrm>
              <a:off x="516" y="2885"/>
              <a:ext cx="54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Rectangle 130"/>
            <p:cNvSpPr>
              <a:spLocks noChangeArrowheads="1"/>
            </p:cNvSpPr>
            <p:nvPr/>
          </p:nvSpPr>
          <p:spPr bwMode="auto">
            <a:xfrm>
              <a:off x="184" y="2655"/>
              <a:ext cx="1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latin typeface="Arial Rounded MT Bold" pitchFamily="34" charset="0"/>
                </a:rPr>
                <a:t>.</a:t>
              </a:r>
              <a:endParaRPr lang="en-US" sz="1600" b="1">
                <a:latin typeface="Arial Rounded MT Bold" pitchFamily="34" charset="0"/>
              </a:endParaRPr>
            </a:p>
          </p:txBody>
        </p:sp>
      </p:grpSp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4330700" y="2217738"/>
            <a:ext cx="908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r = 0.1 cm</a:t>
            </a:r>
            <a:endParaRPr lang="en-US" sz="1200" i="1">
              <a:latin typeface="Arial Rounded MT Bold" pitchFamily="34" charset="0"/>
            </a:endParaRPr>
          </a:p>
        </p:txBody>
      </p:sp>
      <p:sp>
        <p:nvSpPr>
          <p:cNvPr id="24584" name="TextBox 68"/>
          <p:cNvSpPr txBox="1">
            <a:spLocks noChangeArrowheads="1"/>
          </p:cNvSpPr>
          <p:nvPr/>
        </p:nvSpPr>
        <p:spPr bwMode="auto">
          <a:xfrm>
            <a:off x="4932363" y="0"/>
            <a:ext cx="2557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modelling the collimator</a:t>
            </a:r>
          </a:p>
        </p:txBody>
      </p:sp>
      <p:sp>
        <p:nvSpPr>
          <p:cNvPr id="24585" name="Rectangle 53"/>
          <p:cNvSpPr>
            <a:spLocks noChangeArrowheads="1"/>
          </p:cNvSpPr>
          <p:nvPr/>
        </p:nvSpPr>
        <p:spPr bwMode="auto">
          <a:xfrm>
            <a:off x="-36513" y="4573588"/>
            <a:ext cx="4089401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i="1">
                <a:latin typeface="Arial Rounded MT Bold" pitchFamily="34" charset="0"/>
              </a:rPr>
              <a:t>  </a:t>
            </a:r>
            <a:r>
              <a:rPr lang="de-DE" sz="1400" b="1" i="1">
                <a:latin typeface="Symbol" pitchFamily="18" charset="2"/>
              </a:rPr>
              <a:t>l</a:t>
            </a:r>
            <a:r>
              <a:rPr lang="de-DE" sz="1400" i="1">
                <a:latin typeface="Symbol" pitchFamily="18" charset="2"/>
              </a:rPr>
              <a:t>    </a:t>
            </a:r>
            <a:r>
              <a:rPr lang="de-DE" sz="1400" i="1">
                <a:latin typeface="Arial Rounded MT Bold" pitchFamily="34" charset="0"/>
              </a:rPr>
              <a:t>: heat conduction coefficient [W/m/K]</a:t>
            </a:r>
          </a:p>
          <a:p>
            <a:pPr>
              <a:buFont typeface="Symbol" pitchFamily="18" charset="2"/>
              <a:buNone/>
            </a:pPr>
            <a:r>
              <a:rPr lang="de-DE" sz="1400" i="1">
                <a:latin typeface="Arial Rounded MT Bold" pitchFamily="34" charset="0"/>
              </a:rPr>
              <a:t> A</a:t>
            </a:r>
            <a:r>
              <a:rPr lang="de-DE" sz="1400" i="1" baseline="-25000">
                <a:latin typeface="Arial Rounded MT Bold" pitchFamily="34" charset="0"/>
              </a:rPr>
              <a:t>zyl</a:t>
            </a:r>
            <a:r>
              <a:rPr lang="de-DE" sz="1400" i="1">
                <a:latin typeface="Arial Rounded MT Bold" pitchFamily="34" charset="0"/>
              </a:rPr>
              <a:t> : mean girthed area of the collimator [m</a:t>
            </a:r>
            <a:r>
              <a:rPr lang="de-DE" sz="1400" i="1" baseline="30000">
                <a:latin typeface="Arial Rounded MT Bold" pitchFamily="34" charset="0"/>
              </a:rPr>
              <a:t>2</a:t>
            </a:r>
            <a:r>
              <a:rPr lang="de-DE" sz="1400" i="1">
                <a:latin typeface="Arial Rounded MT Bold" pitchFamily="34" charset="0"/>
              </a:rPr>
              <a:t>]</a:t>
            </a:r>
          </a:p>
          <a:p>
            <a:pPr>
              <a:buFont typeface="Symbol" pitchFamily="18" charset="2"/>
              <a:buNone/>
            </a:pPr>
            <a:r>
              <a:rPr lang="de-DE" sz="1400" i="1">
                <a:latin typeface="Arial Rounded MT Bold" pitchFamily="34" charset="0"/>
              </a:rPr>
              <a:t>  l     : heat conduction path length [m]</a:t>
            </a:r>
          </a:p>
          <a:p>
            <a:pPr>
              <a:buFont typeface="Symbol" pitchFamily="18" charset="2"/>
              <a:buNone/>
            </a:pPr>
            <a:r>
              <a:rPr lang="de-DE" sz="1400" b="1" i="1">
                <a:latin typeface="Symbol" pitchFamily="18" charset="2"/>
              </a:rPr>
              <a:t>D</a:t>
            </a:r>
            <a:r>
              <a:rPr lang="de-DE" sz="1400" i="1">
                <a:latin typeface="Arial Rounded MT Bold" pitchFamily="34" charset="0"/>
              </a:rPr>
              <a:t>T   : difference in temperature [K]</a:t>
            </a:r>
            <a:endParaRPr lang="en-US" sz="1400" i="1">
              <a:latin typeface="Arial Rounded MT Bold" pitchFamily="34" charset="0"/>
            </a:endParaRPr>
          </a:p>
        </p:txBody>
      </p:sp>
      <p:sp>
        <p:nvSpPr>
          <p:cNvPr id="24586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grpSp>
        <p:nvGrpSpPr>
          <p:cNvPr id="35920" name="Group 80"/>
          <p:cNvGrpSpPr>
            <a:grpSpLocks/>
          </p:cNvGrpSpPr>
          <p:nvPr/>
        </p:nvGrpSpPr>
        <p:grpSpPr bwMode="auto">
          <a:xfrm>
            <a:off x="-293688" y="44450"/>
            <a:ext cx="5081588" cy="3592513"/>
            <a:chOff x="2559" y="1661"/>
            <a:chExt cx="3201" cy="2263"/>
          </a:xfrm>
        </p:grpSpPr>
        <p:pic>
          <p:nvPicPr>
            <p:cNvPr id="24589" name="Picture 75" descr="Copy of Graph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9" y="1661"/>
              <a:ext cx="3201" cy="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Rectangle 77"/>
            <p:cNvSpPr>
              <a:spLocks noChangeArrowheads="1"/>
            </p:cNvSpPr>
            <p:nvPr/>
          </p:nvSpPr>
          <p:spPr bwMode="auto">
            <a:xfrm>
              <a:off x="4876" y="1857"/>
              <a:ext cx="1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latin typeface="Arial Rounded MT Bold" pitchFamily="34" charset="0"/>
                </a:rPr>
                <a:t>.</a:t>
              </a:r>
              <a:endParaRPr lang="en-US" sz="1600" b="1">
                <a:latin typeface="Arial Rounded MT Bold" pitchFamily="34" charset="0"/>
              </a:endParaRPr>
            </a:p>
          </p:txBody>
        </p:sp>
        <p:sp>
          <p:nvSpPr>
            <p:cNvPr id="24591" name="Rectangle 78"/>
            <p:cNvSpPr>
              <a:spLocks noChangeArrowheads="1"/>
            </p:cNvSpPr>
            <p:nvPr/>
          </p:nvSpPr>
          <p:spPr bwMode="auto">
            <a:xfrm>
              <a:off x="4876" y="2069"/>
              <a:ext cx="1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latin typeface="Arial Rounded MT Bold" pitchFamily="34" charset="0"/>
                </a:rPr>
                <a:t>.</a:t>
              </a:r>
              <a:endParaRPr lang="en-US" sz="1600" b="1">
                <a:latin typeface="Arial Rounded MT Bold" pitchFamily="34" charset="0"/>
              </a:endParaRPr>
            </a:p>
          </p:txBody>
        </p:sp>
        <p:sp>
          <p:nvSpPr>
            <p:cNvPr id="24592" name="Rectangle 79"/>
            <p:cNvSpPr>
              <a:spLocks noChangeArrowheads="1"/>
            </p:cNvSpPr>
            <p:nvPr/>
          </p:nvSpPr>
          <p:spPr bwMode="auto">
            <a:xfrm>
              <a:off x="4876" y="2251"/>
              <a:ext cx="1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latin typeface="Arial Rounded MT Bold" pitchFamily="34" charset="0"/>
                </a:rPr>
                <a:t>.</a:t>
              </a:r>
              <a:endParaRPr lang="en-US" sz="1600" b="1">
                <a:latin typeface="Arial Rounded MT Bold" pitchFamily="34" charset="0"/>
              </a:endParaRPr>
            </a:p>
          </p:txBody>
        </p:sp>
      </p:grpSp>
      <p:sp>
        <p:nvSpPr>
          <p:cNvPr id="35923" name="Rectangle 17"/>
          <p:cNvSpPr>
            <a:spLocks noChangeArrowheads="1"/>
          </p:cNvSpPr>
          <p:nvPr/>
        </p:nvSpPr>
        <p:spPr bwMode="auto">
          <a:xfrm>
            <a:off x="1979613" y="476250"/>
            <a:ext cx="6746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800" b="1">
                <a:latin typeface="Arial Rounded MT Bold" pitchFamily="34" charset="0"/>
              </a:rPr>
              <a:t>z = 1.0 cm</a:t>
            </a:r>
            <a:endParaRPr lang="en-US" sz="800" b="1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9" name="Picture 4" descr="D:\SimpleGeo\ILC_target\chamber_collimator_CTiFeW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0"/>
            <a:ext cx="777716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68"/>
          <p:cNvSpPr txBox="1">
            <a:spLocks noChangeArrowheads="1"/>
          </p:cNvSpPr>
          <p:nvPr/>
        </p:nvSpPr>
        <p:spPr bwMode="auto">
          <a:xfrm>
            <a:off x="4119563" y="0"/>
            <a:ext cx="326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modelling the flux concentrator</a:t>
            </a:r>
          </a:p>
        </p:txBody>
      </p:sp>
      <p:grpSp>
        <p:nvGrpSpPr>
          <p:cNvPr id="16525" name="Group 141"/>
          <p:cNvGrpSpPr>
            <a:grpSpLocks/>
          </p:cNvGrpSpPr>
          <p:nvPr/>
        </p:nvGrpSpPr>
        <p:grpSpPr bwMode="auto">
          <a:xfrm>
            <a:off x="2808288" y="549275"/>
            <a:ext cx="3779837" cy="5962650"/>
            <a:chOff x="249" y="82"/>
            <a:chExt cx="2517" cy="398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114" y="2639"/>
              <a:ext cx="51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114" y="2550"/>
              <a:ext cx="0" cy="120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701" y="226"/>
              <a:ext cx="0" cy="40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49" y="323"/>
              <a:ext cx="152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728" y="323"/>
              <a:ext cx="92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728" y="226"/>
              <a:ext cx="0" cy="14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62" y="2371"/>
              <a:ext cx="866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73" y="2105"/>
              <a:ext cx="1154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" y="2328"/>
              <a:ext cx="0" cy="1364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73" y="2060"/>
              <a:ext cx="0" cy="163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4" name="TextBox 41"/>
            <p:cNvSpPr txBox="1">
              <a:spLocks noChangeArrowheads="1"/>
            </p:cNvSpPr>
            <p:nvPr/>
          </p:nvSpPr>
          <p:spPr bwMode="auto">
            <a:xfrm>
              <a:off x="1314" y="2465"/>
              <a:ext cx="17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25635" name="TextBox 42"/>
            <p:cNvSpPr txBox="1">
              <a:spLocks noChangeArrowheads="1"/>
            </p:cNvSpPr>
            <p:nvPr/>
          </p:nvSpPr>
          <p:spPr bwMode="auto">
            <a:xfrm>
              <a:off x="1136" y="2203"/>
              <a:ext cx="1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b</a:t>
              </a:r>
            </a:p>
          </p:txBody>
        </p:sp>
        <p:sp>
          <p:nvSpPr>
            <p:cNvPr id="25636" name="TextBox 43"/>
            <p:cNvSpPr txBox="1">
              <a:spLocks noChangeArrowheads="1"/>
            </p:cNvSpPr>
            <p:nvPr/>
          </p:nvSpPr>
          <p:spPr bwMode="auto">
            <a:xfrm>
              <a:off x="998" y="1934"/>
              <a:ext cx="21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m</a:t>
              </a:r>
            </a:p>
          </p:txBody>
        </p:sp>
        <p:sp>
          <p:nvSpPr>
            <p:cNvPr id="25637" name="TextBox 44"/>
            <p:cNvSpPr txBox="1">
              <a:spLocks noChangeArrowheads="1"/>
            </p:cNvSpPr>
            <p:nvPr/>
          </p:nvSpPr>
          <p:spPr bwMode="auto">
            <a:xfrm>
              <a:off x="1565" y="82"/>
              <a:ext cx="4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2.0 cm</a:t>
              </a:r>
            </a:p>
          </p:txBody>
        </p:sp>
        <p:pic>
          <p:nvPicPr>
            <p:cNvPr id="25638" name="Picture 2" descr="H:\zn\ILC_targetweel&amp;flux_cutplane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" y="373"/>
              <a:ext cx="2517" cy="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581" name="Group 197"/>
          <p:cNvGrpSpPr>
            <a:grpSpLocks/>
          </p:cNvGrpSpPr>
          <p:nvPr/>
        </p:nvGrpSpPr>
        <p:grpSpPr bwMode="auto">
          <a:xfrm>
            <a:off x="5940425" y="3629025"/>
            <a:ext cx="3168650" cy="3255963"/>
            <a:chOff x="3470" y="1480"/>
            <a:chExt cx="1996" cy="2051"/>
          </a:xfrm>
        </p:grpSpPr>
        <p:pic>
          <p:nvPicPr>
            <p:cNvPr id="25622" name="Picture 2" descr="H:\zn\ILC_flux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0" y="1480"/>
              <a:ext cx="1996" cy="2051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5623" name="TextBox 1"/>
            <p:cNvSpPr txBox="1">
              <a:spLocks noChangeArrowheads="1"/>
            </p:cNvSpPr>
            <p:nvPr/>
          </p:nvSpPr>
          <p:spPr bwMode="auto">
            <a:xfrm>
              <a:off x="3655" y="2387"/>
              <a:ext cx="13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solidFill>
                    <a:srgbClr val="003399"/>
                  </a:solidFill>
                  <a:latin typeface="Haettenschweiler" pitchFamily="34" charset="0"/>
                  <a:ea typeface="Aharoni"/>
                  <a:cs typeface="Aharoni"/>
                </a:rPr>
                <a:t>a         b     c                         d</a:t>
              </a:r>
            </a:p>
          </p:txBody>
        </p:sp>
      </p:grpSp>
      <p:grpSp>
        <p:nvGrpSpPr>
          <p:cNvPr id="16584" name="Group 200"/>
          <p:cNvGrpSpPr>
            <a:grpSpLocks/>
          </p:cNvGrpSpPr>
          <p:nvPr/>
        </p:nvGrpSpPr>
        <p:grpSpPr bwMode="auto">
          <a:xfrm>
            <a:off x="5940425" y="3644900"/>
            <a:ext cx="3168650" cy="3240088"/>
            <a:chOff x="2835" y="1071"/>
            <a:chExt cx="1996" cy="2041"/>
          </a:xfrm>
        </p:grpSpPr>
        <p:pic>
          <p:nvPicPr>
            <p:cNvPr id="25608" name="Picture 2" descr="H:\zn\ILC_flux.bm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5" y="1071"/>
              <a:ext cx="1996" cy="2041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5609" name="TextBox 54"/>
            <p:cNvSpPr txBox="1">
              <a:spLocks noChangeArrowheads="1"/>
            </p:cNvSpPr>
            <p:nvPr/>
          </p:nvSpPr>
          <p:spPr bwMode="auto">
            <a:xfrm>
              <a:off x="3379" y="2024"/>
              <a:ext cx="19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900">
                  <a:solidFill>
                    <a:schemeClr val="bg1"/>
                  </a:solidFill>
                  <a:latin typeface="Arial Rounded MT Bold" pitchFamily="34" charset="0"/>
                </a:rPr>
                <a:t>d</a:t>
              </a:r>
              <a:r>
                <a:rPr lang="de-DE" sz="900" baseline="-25000">
                  <a:solidFill>
                    <a:schemeClr val="bg1"/>
                  </a:solidFill>
                  <a:latin typeface="Arial Rounded MT Bold" pitchFamily="34" charset="0"/>
                </a:rPr>
                <a:t>1</a:t>
              </a:r>
            </a:p>
          </p:txBody>
        </p:sp>
        <p:sp>
          <p:nvSpPr>
            <p:cNvPr id="25610" name="TextBox 55"/>
            <p:cNvSpPr txBox="1">
              <a:spLocks noChangeArrowheads="1"/>
            </p:cNvSpPr>
            <p:nvPr/>
          </p:nvSpPr>
          <p:spPr bwMode="auto">
            <a:xfrm>
              <a:off x="4199" y="2075"/>
              <a:ext cx="19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900">
                  <a:solidFill>
                    <a:schemeClr val="bg1"/>
                  </a:solidFill>
                  <a:latin typeface="Arial Rounded MT Bold" pitchFamily="34" charset="0"/>
                </a:rPr>
                <a:t>d</a:t>
              </a:r>
              <a:r>
                <a:rPr lang="de-DE" sz="900" baseline="-25000">
                  <a:solidFill>
                    <a:schemeClr val="bg1"/>
                  </a:solidFill>
                  <a:latin typeface="Arial Rounded MT Bold" pitchFamily="34" charset="0"/>
                </a:rPr>
                <a:t>3</a:t>
              </a:r>
            </a:p>
          </p:txBody>
        </p:sp>
        <p:sp>
          <p:nvSpPr>
            <p:cNvPr id="25611" name="TextBox 56"/>
            <p:cNvSpPr txBox="1">
              <a:spLocks noChangeArrowheads="1"/>
            </p:cNvSpPr>
            <p:nvPr/>
          </p:nvSpPr>
          <p:spPr bwMode="auto">
            <a:xfrm>
              <a:off x="3560" y="2024"/>
              <a:ext cx="19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900">
                  <a:solidFill>
                    <a:schemeClr val="bg1"/>
                  </a:solidFill>
                  <a:latin typeface="Arial Rounded MT Bold" pitchFamily="34" charset="0"/>
                </a:rPr>
                <a:t>d</a:t>
              </a:r>
              <a:r>
                <a:rPr lang="de-DE" sz="900" baseline="-25000">
                  <a:solidFill>
                    <a:schemeClr val="bg1"/>
                  </a:solidFill>
                  <a:latin typeface="Arial Rounded MT Bold" pitchFamily="34" charset="0"/>
                </a:rPr>
                <a:t>2</a:t>
              </a:r>
            </a:p>
          </p:txBody>
        </p:sp>
        <p:sp>
          <p:nvSpPr>
            <p:cNvPr id="25612" name="TextBox 57"/>
            <p:cNvSpPr txBox="1">
              <a:spLocks noChangeArrowheads="1"/>
            </p:cNvSpPr>
            <p:nvPr/>
          </p:nvSpPr>
          <p:spPr bwMode="auto">
            <a:xfrm>
              <a:off x="3861" y="2205"/>
              <a:ext cx="1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900">
                  <a:solidFill>
                    <a:schemeClr val="bg1"/>
                  </a:solidFill>
                  <a:latin typeface="Arial Rounded MT Bold" pitchFamily="34" charset="0"/>
                </a:rPr>
                <a:t>l</a:t>
              </a:r>
              <a:r>
                <a:rPr lang="de-DE" sz="900" baseline="-25000">
                  <a:solidFill>
                    <a:schemeClr val="bg1"/>
                  </a:solidFill>
                  <a:latin typeface="Arial Rounded MT Bold" pitchFamily="34" charset="0"/>
                </a:rPr>
                <a:t>3</a:t>
              </a:r>
            </a:p>
          </p:txBody>
        </p:sp>
        <p:sp>
          <p:nvSpPr>
            <p:cNvPr id="25613" name="TextBox 58"/>
            <p:cNvSpPr txBox="1">
              <a:spLocks noChangeArrowheads="1"/>
            </p:cNvSpPr>
            <p:nvPr/>
          </p:nvSpPr>
          <p:spPr bwMode="auto">
            <a:xfrm>
              <a:off x="3515" y="2115"/>
              <a:ext cx="1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900">
                  <a:solidFill>
                    <a:schemeClr val="bg1"/>
                  </a:solidFill>
                  <a:latin typeface="Arial Rounded MT Bold" pitchFamily="34" charset="0"/>
                </a:rPr>
                <a:t>l</a:t>
              </a:r>
              <a:r>
                <a:rPr lang="de-DE" sz="900" baseline="-25000">
                  <a:solidFill>
                    <a:schemeClr val="bg1"/>
                  </a:solidFill>
                  <a:latin typeface="Arial Rounded MT Bold" pitchFamily="34" charset="0"/>
                </a:rPr>
                <a:t>2</a:t>
              </a:r>
            </a:p>
          </p:txBody>
        </p:sp>
        <p:sp>
          <p:nvSpPr>
            <p:cNvPr id="25614" name="TextBox 59"/>
            <p:cNvSpPr txBox="1">
              <a:spLocks noChangeArrowheads="1"/>
            </p:cNvSpPr>
            <p:nvPr/>
          </p:nvSpPr>
          <p:spPr bwMode="auto">
            <a:xfrm>
              <a:off x="3379" y="1760"/>
              <a:ext cx="16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900">
                  <a:solidFill>
                    <a:schemeClr val="bg1"/>
                  </a:solidFill>
                  <a:latin typeface="Arial Rounded MT Bold" pitchFamily="34" charset="0"/>
                </a:rPr>
                <a:t>l</a:t>
              </a:r>
              <a:r>
                <a:rPr lang="de-DE" sz="900" baseline="-25000">
                  <a:solidFill>
                    <a:schemeClr val="bg1"/>
                  </a:solidFill>
                  <a:latin typeface="Arial Rounded MT Bold" pitchFamily="34" charset="0"/>
                </a:rPr>
                <a:t>1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3638" y="2214"/>
              <a:ext cx="2" cy="1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4227" y="2314"/>
              <a:ext cx="1" cy="10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3638" y="2339"/>
              <a:ext cx="588" cy="56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3501" y="2166"/>
              <a:ext cx="1" cy="1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3501" y="2297"/>
              <a:ext cx="137" cy="17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3497" y="1925"/>
              <a:ext cx="2" cy="1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4228" y="1893"/>
              <a:ext cx="0" cy="395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00" name="Rectangle 216"/>
          <p:cNvSpPr>
            <a:spLocks noChangeArrowheads="1"/>
          </p:cNvSpPr>
          <p:nvPr/>
        </p:nvSpPr>
        <p:spPr bwMode="auto">
          <a:xfrm>
            <a:off x="6821488" y="6165850"/>
            <a:ext cx="1684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d</a:t>
            </a:r>
            <a:r>
              <a:rPr lang="de-DE" sz="1000" baseline="-250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 = 1.0 cm , l</a:t>
            </a:r>
            <a:r>
              <a:rPr lang="de-DE" sz="1000" baseline="-250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 =  5.0 cm</a:t>
            </a:r>
          </a:p>
          <a:p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d</a:t>
            </a:r>
            <a:r>
              <a:rPr lang="de-DE" sz="1000" baseline="-250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 = 5.0 cm , l</a:t>
            </a:r>
            <a:r>
              <a:rPr lang="de-DE" sz="1000" baseline="-250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 =  3.0 cm</a:t>
            </a:r>
          </a:p>
          <a:p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d</a:t>
            </a:r>
            <a:r>
              <a:rPr lang="de-DE" sz="1000" baseline="-250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 = 8.0 cm , l</a:t>
            </a:r>
            <a:r>
              <a:rPr lang="de-DE" sz="1000" baseline="-250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de-DE" sz="1000">
                <a:solidFill>
                  <a:schemeClr val="bg1"/>
                </a:solidFill>
                <a:latin typeface="Arial Rounded MT Bold" pitchFamily="34" charset="0"/>
              </a:rPr>
              <a:t> = 12.5 cm</a:t>
            </a:r>
            <a:endParaRPr lang="en-US" sz="100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4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161 L 0.14983 -0.2405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:\SimpleGeo\ILC_target\chamber_collimator_CTiFeW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-26988"/>
            <a:ext cx="5400675" cy="475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" descr="D:\SimpleGeo\ILC_target\targe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-347663"/>
            <a:ext cx="9353550" cy="824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-107950" y="4005263"/>
            <a:ext cx="3421063" cy="287337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49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0888" y="3860800"/>
            <a:ext cx="2095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" descr="D:\SimpleGeo\ILC_target\legend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15888"/>
            <a:ext cx="576103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300" y="2565400"/>
            <a:ext cx="6889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357563"/>
            <a:ext cx="28813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6227763" y="2997200"/>
            <a:ext cx="3265487" cy="3602038"/>
            <a:chOff x="2789" y="1253"/>
            <a:chExt cx="2057" cy="2269"/>
          </a:xfrm>
        </p:grpSpPr>
        <p:sp>
          <p:nvSpPr>
            <p:cNvPr id="26654" name="Rectangle 39"/>
            <p:cNvSpPr>
              <a:spLocks noChangeArrowheads="1"/>
            </p:cNvSpPr>
            <p:nvPr/>
          </p:nvSpPr>
          <p:spPr bwMode="auto">
            <a:xfrm>
              <a:off x="2789" y="2573"/>
              <a:ext cx="121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solidFill>
                    <a:schemeClr val="bg1"/>
                  </a:solidFill>
                  <a:latin typeface="Arial Rounded MT Bold" pitchFamily="34" charset="0"/>
                </a:rPr>
                <a:t>v</a:t>
              </a:r>
              <a:r>
                <a:rPr lang="de-DE" sz="1200" baseline="-25000">
                  <a:solidFill>
                    <a:schemeClr val="bg1"/>
                  </a:solidFill>
                  <a:latin typeface="Arial Rounded MT Bold" pitchFamily="34" charset="0"/>
                </a:rPr>
                <a:t>rim</a:t>
              </a:r>
              <a:r>
                <a:rPr lang="de-DE" sz="1200">
                  <a:solidFill>
                    <a:schemeClr val="bg1"/>
                  </a:solidFill>
                  <a:latin typeface="Arial Rounded MT Bold" pitchFamily="34" charset="0"/>
                </a:rPr>
                <a:t> = 100 m/s</a:t>
              </a:r>
            </a:p>
            <a:p>
              <a:r>
                <a:rPr lang="de-DE" sz="1200">
                  <a:solidFill>
                    <a:schemeClr val="bg1"/>
                  </a:solidFill>
                  <a:latin typeface="Arial Rounded MT Bold" pitchFamily="34" charset="0"/>
                </a:rPr>
                <a:t>-&gt; 50 pulses hits in</a:t>
              </a:r>
            </a:p>
            <a:p>
              <a:r>
                <a:rPr lang="de-DE" sz="1200">
                  <a:solidFill>
                    <a:schemeClr val="bg1"/>
                  </a:solidFill>
                  <a:latin typeface="Arial Rounded MT Bold" pitchFamily="34" charset="0"/>
                </a:rPr>
                <a:t>    the same position</a:t>
              </a:r>
            </a:p>
          </p:txBody>
        </p:sp>
        <p:pic>
          <p:nvPicPr>
            <p:cNvPr id="26655" name="Picture 4" descr="H:\zn\ILC_targetweel&amp;flux.bmp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1253"/>
              <a:ext cx="1694" cy="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6" name="Arc 85"/>
            <p:cNvSpPr>
              <a:spLocks/>
            </p:cNvSpPr>
            <p:nvPr/>
          </p:nvSpPr>
          <p:spPr bwMode="auto">
            <a:xfrm rot="-143405" flipH="1" flipV="1">
              <a:off x="3696" y="2251"/>
              <a:ext cx="132" cy="45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12316" y="2096"/>
                  </a:moveTo>
                  <a:cubicBezTo>
                    <a:pt x="15216" y="716"/>
                    <a:pt x="1838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7810"/>
                    <a:pt x="997" y="14087"/>
                    <a:pt x="2890" y="10804"/>
                  </a:cubicBezTo>
                </a:path>
                <a:path w="43200" h="43200" stroke="0" extrusionOk="0">
                  <a:moveTo>
                    <a:pt x="12316" y="2096"/>
                  </a:moveTo>
                  <a:cubicBezTo>
                    <a:pt x="15216" y="716"/>
                    <a:pt x="1838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7810"/>
                    <a:pt x="997" y="14087"/>
                    <a:pt x="2890" y="1080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20511" name="Rectangle 31"/>
          <p:cNvSpPr>
            <a:spLocks noChangeArrowheads="1"/>
          </p:cNvSpPr>
          <p:nvPr/>
        </p:nvSpPr>
        <p:spPr bwMode="auto">
          <a:xfrm rot="-262096">
            <a:off x="3132138" y="52768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tungsten collimator</a:t>
            </a:r>
          </a:p>
          <a:p>
            <a:r>
              <a:rPr lang="de-DE" sz="1200" b="1">
                <a:solidFill>
                  <a:schemeClr val="bg1"/>
                </a:solidFill>
              </a:rPr>
              <a:t>for flux concentrator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 rot="-473423">
            <a:off x="4062413" y="3041650"/>
            <a:ext cx="1646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POSITRON beam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6157913" y="234950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i="1">
                <a:solidFill>
                  <a:schemeClr val="bg1"/>
                </a:solidFill>
                <a:latin typeface="Arial Rounded MT Bold" pitchFamily="34" charset="0"/>
              </a:rPr>
              <a:t>~ 130 K / train</a:t>
            </a:r>
          </a:p>
          <a:p>
            <a:r>
              <a:rPr lang="de-DE" sz="1200">
                <a:solidFill>
                  <a:schemeClr val="bg1"/>
                </a:solidFill>
                <a:latin typeface="Arial Rounded MT Bold" pitchFamily="34" charset="0"/>
              </a:rPr>
              <a:t>            |</a:t>
            </a:r>
            <a:endParaRPr lang="en-US" sz="120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6551613" y="2781300"/>
            <a:ext cx="2844800" cy="3960813"/>
            <a:chOff x="2562" y="1797"/>
            <a:chExt cx="1792" cy="2495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3596" y="1931"/>
              <a:ext cx="0" cy="25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488" y="1990"/>
              <a:ext cx="10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615" y="1990"/>
              <a:ext cx="6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615" y="1931"/>
              <a:ext cx="0" cy="9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2" name="TextBox 44"/>
            <p:cNvSpPr txBox="1">
              <a:spLocks noChangeArrowheads="1"/>
            </p:cNvSpPr>
            <p:nvPr/>
          </p:nvSpPr>
          <p:spPr bwMode="auto">
            <a:xfrm>
              <a:off x="3452" y="1797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bg1"/>
                  </a:solidFill>
                  <a:latin typeface="Arial Rounded MT Bold" pitchFamily="34" charset="0"/>
                </a:rPr>
                <a:t>2.0 cm</a:t>
              </a:r>
            </a:p>
          </p:txBody>
        </p:sp>
        <p:pic>
          <p:nvPicPr>
            <p:cNvPr id="26653" name="Picture 2" descr="H:\zn\ILC_targetweel&amp;flux_cutplane.bmp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2" y="2021"/>
              <a:ext cx="1792" cy="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29" name="Rectangle 25"/>
          <p:cNvSpPr>
            <a:spLocks noChangeArrowheads="1"/>
          </p:cNvSpPr>
          <p:nvPr/>
        </p:nvSpPr>
        <p:spPr bwMode="auto">
          <a:xfrm rot="-197355">
            <a:off x="3419475" y="5013325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 Rounded MT Bold" pitchFamily="34" charset="0"/>
              </a:rPr>
              <a:t>1.5 cm</a:t>
            </a:r>
          </a:p>
        </p:txBody>
      </p:sp>
      <p:grpSp>
        <p:nvGrpSpPr>
          <p:cNvPr id="21540" name="Group 36"/>
          <p:cNvGrpSpPr>
            <a:grpSpLocks/>
          </p:cNvGrpSpPr>
          <p:nvPr/>
        </p:nvGrpSpPr>
        <p:grpSpPr bwMode="auto">
          <a:xfrm>
            <a:off x="68263" y="2998788"/>
            <a:ext cx="2543175" cy="574675"/>
            <a:chOff x="1920" y="2658"/>
            <a:chExt cx="1602" cy="362"/>
          </a:xfrm>
        </p:grpSpPr>
        <p:grpSp>
          <p:nvGrpSpPr>
            <p:cNvPr id="26640" name="Group 232"/>
            <p:cNvGrpSpPr>
              <a:grpSpLocks/>
            </p:cNvGrpSpPr>
            <p:nvPr/>
          </p:nvGrpSpPr>
          <p:grpSpPr bwMode="auto">
            <a:xfrm>
              <a:off x="2562" y="2748"/>
              <a:ext cx="960" cy="272"/>
              <a:chOff x="2771" y="2750"/>
              <a:chExt cx="960" cy="272"/>
            </a:xfrm>
          </p:grpSpPr>
          <p:grpSp>
            <p:nvGrpSpPr>
              <p:cNvPr id="26644" name="Group 56"/>
              <p:cNvGrpSpPr>
                <a:grpSpLocks/>
              </p:cNvGrpSpPr>
              <p:nvPr/>
            </p:nvGrpSpPr>
            <p:grpSpPr bwMode="auto">
              <a:xfrm>
                <a:off x="2771" y="2750"/>
                <a:ext cx="200" cy="272"/>
                <a:chOff x="3696" y="2523"/>
                <a:chExt cx="200" cy="272"/>
              </a:xfrm>
            </p:grpSpPr>
            <p:sp>
              <p:nvSpPr>
                <p:cNvPr id="26646" name="Rectangle 57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  <p:sp>
              <p:nvSpPr>
                <p:cNvPr id="26647" name="Rectangle 58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</p:grpSp>
          <p:sp>
            <p:nvSpPr>
              <p:cNvPr id="26645" name="Rectangle 236"/>
              <p:cNvSpPr>
                <a:spLocks noChangeArrowheads="1"/>
              </p:cNvSpPr>
              <p:nvPr/>
            </p:nvSpPr>
            <p:spPr bwMode="auto">
              <a:xfrm>
                <a:off x="2925" y="2764"/>
                <a:ext cx="80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i="1">
                    <a:solidFill>
                      <a:srgbClr val="0000CC"/>
                    </a:solidFill>
                    <a:latin typeface="Arial Rounded MT Bold" pitchFamily="34" charset="0"/>
                  </a:rPr>
                  <a:t>6</a:t>
                </a:r>
                <a:r>
                  <a:rPr lang="de-DE" sz="1600" i="1">
                    <a:latin typeface="Arial Rounded MT Bold" pitchFamily="34" charset="0"/>
                  </a:rPr>
                  <a:t> kW / train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</p:grpSp>
        <p:grpSp>
          <p:nvGrpSpPr>
            <p:cNvPr id="26641" name="Group 44"/>
            <p:cNvGrpSpPr>
              <a:grpSpLocks/>
            </p:cNvGrpSpPr>
            <p:nvPr/>
          </p:nvGrpSpPr>
          <p:grpSpPr bwMode="auto">
            <a:xfrm>
              <a:off x="1920" y="2658"/>
              <a:ext cx="578" cy="329"/>
              <a:chOff x="1837" y="1934"/>
              <a:chExt cx="578" cy="329"/>
            </a:xfrm>
          </p:grpSpPr>
          <p:sp>
            <p:nvSpPr>
              <p:cNvPr id="26642" name="Rectangle 52"/>
              <p:cNvSpPr>
                <a:spLocks noChangeArrowheads="1"/>
              </p:cNvSpPr>
              <p:nvPr/>
            </p:nvSpPr>
            <p:spPr bwMode="auto">
              <a:xfrm>
                <a:off x="1837" y="2051"/>
                <a:ext cx="57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de-DE" sz="1600" i="1">
                    <a:latin typeface="Arial Rounded MT Bold" pitchFamily="34" charset="0"/>
                  </a:rPr>
                  <a:t>Q</a:t>
                </a:r>
                <a:r>
                  <a:rPr lang="de-DE" sz="1600" i="1" baseline="-25000">
                    <a:latin typeface="Arial Rounded MT Bold" pitchFamily="34" charset="0"/>
                  </a:rPr>
                  <a:t>Ti target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  <p:sp>
            <p:nvSpPr>
              <p:cNvPr id="26643" name="Rectangle 160"/>
              <p:cNvSpPr>
                <a:spLocks noChangeArrowheads="1"/>
              </p:cNvSpPr>
              <p:nvPr/>
            </p:nvSpPr>
            <p:spPr bwMode="auto">
              <a:xfrm>
                <a:off x="1908" y="1934"/>
                <a:ext cx="1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600" b="1">
                    <a:latin typeface="Arial Rounded MT Bold" pitchFamily="34" charset="0"/>
                  </a:rPr>
                  <a:t>-</a:t>
                </a:r>
                <a:endParaRPr lang="en-US" sz="1600" b="1">
                  <a:latin typeface="Arial Rounded MT Bold" pitchFamily="34" charset="0"/>
                </a:endParaRPr>
              </a:p>
            </p:txBody>
          </p:sp>
        </p:grpSp>
      </p:grpSp>
      <p:sp>
        <p:nvSpPr>
          <p:cNvPr id="26639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9412 L -0.2559 1.41582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6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89" grpId="1" animBg="1"/>
      <p:bldP spid="20512" grpId="1"/>
      <p:bldP spid="20514" grpId="1"/>
      <p:bldP spid="20514" grpId="2"/>
      <p:bldP spid="21529" grpId="0"/>
      <p:bldP spid="215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D:\SimpleGeo\ILC_target\target_flux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347663"/>
            <a:ext cx="9351963" cy="824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196975"/>
            <a:ext cx="30067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9125" y="2570163"/>
            <a:ext cx="692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43" name="Group 39"/>
          <p:cNvGrpSpPr>
            <a:grpSpLocks/>
          </p:cNvGrpSpPr>
          <p:nvPr/>
        </p:nvGrpSpPr>
        <p:grpSpPr bwMode="auto">
          <a:xfrm>
            <a:off x="-180975" y="-347663"/>
            <a:ext cx="9353550" cy="8240713"/>
            <a:chOff x="-114" y="-219"/>
            <a:chExt cx="5892" cy="5191"/>
          </a:xfrm>
        </p:grpSpPr>
        <p:pic>
          <p:nvPicPr>
            <p:cNvPr id="27698" name="Picture 2" descr="D:\SimpleGeo\ILC_target\target.bm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4" y="-219"/>
              <a:ext cx="5892" cy="5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92" y="1616"/>
              <a:ext cx="434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0888" y="3860800"/>
            <a:ext cx="2095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D:\SimpleGeo\ILC_target\legend.bmp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15888"/>
            <a:ext cx="576103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357563"/>
            <a:ext cx="28813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5221288" y="234950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i="1">
                <a:solidFill>
                  <a:schemeClr val="bg1"/>
                </a:solidFill>
                <a:latin typeface="Arial Rounded MT Bold" pitchFamily="34" charset="0"/>
              </a:rPr>
              <a:t>~ 50 K / train</a:t>
            </a:r>
          </a:p>
          <a:p>
            <a:r>
              <a:rPr lang="de-DE" sz="1200">
                <a:solidFill>
                  <a:schemeClr val="bg1"/>
                </a:solidFill>
                <a:latin typeface="Arial Rounded MT Bold" pitchFamily="34" charset="0"/>
              </a:rPr>
              <a:t>            |</a:t>
            </a:r>
            <a:endParaRPr lang="en-US" sz="120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Rectangle 69"/>
          <p:cNvSpPr>
            <a:spLocks noChangeArrowheads="1"/>
          </p:cNvSpPr>
          <p:nvPr/>
        </p:nvSpPr>
        <p:spPr bwMode="auto">
          <a:xfrm>
            <a:off x="5435600" y="234950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i="1">
                <a:solidFill>
                  <a:schemeClr val="bg1"/>
                </a:solidFill>
                <a:latin typeface="Arial Rounded MT Bold" pitchFamily="34" charset="0"/>
              </a:rPr>
              <a:t>~ 320 K / train</a:t>
            </a:r>
          </a:p>
          <a:p>
            <a:r>
              <a:rPr lang="de-DE" sz="1200">
                <a:solidFill>
                  <a:schemeClr val="bg1"/>
                </a:solidFill>
                <a:latin typeface="Arial Rounded MT Bold" pitchFamily="34" charset="0"/>
              </a:rPr>
              <a:t>            |</a:t>
            </a:r>
            <a:endParaRPr lang="en-US" sz="120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 rot="-351927">
            <a:off x="3995738" y="1425575"/>
            <a:ext cx="1512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flux concentrator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5294313" y="234950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i="1">
                <a:solidFill>
                  <a:schemeClr val="bg1"/>
                </a:solidFill>
                <a:latin typeface="Arial Rounded MT Bold" pitchFamily="34" charset="0"/>
              </a:rPr>
              <a:t>~ 80 K / train</a:t>
            </a:r>
          </a:p>
          <a:p>
            <a:r>
              <a:rPr lang="de-DE" sz="1200">
                <a:solidFill>
                  <a:schemeClr val="bg1"/>
                </a:solidFill>
                <a:latin typeface="Arial Rounded MT Bold" pitchFamily="34" charset="0"/>
              </a:rPr>
              <a:t>            |</a:t>
            </a:r>
            <a:endParaRPr lang="en-US" sz="120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4589" name="Group 125"/>
          <p:cNvGrpSpPr>
            <a:grpSpLocks/>
          </p:cNvGrpSpPr>
          <p:nvPr/>
        </p:nvGrpSpPr>
        <p:grpSpPr bwMode="auto">
          <a:xfrm>
            <a:off x="6227763" y="5514975"/>
            <a:ext cx="2784475" cy="576263"/>
            <a:chOff x="1920" y="3611"/>
            <a:chExt cx="1754" cy="363"/>
          </a:xfrm>
        </p:grpSpPr>
        <p:grpSp>
          <p:nvGrpSpPr>
            <p:cNvPr id="27690" name="Group 225"/>
            <p:cNvGrpSpPr>
              <a:grpSpLocks/>
            </p:cNvGrpSpPr>
            <p:nvPr/>
          </p:nvGrpSpPr>
          <p:grpSpPr bwMode="auto">
            <a:xfrm>
              <a:off x="2562" y="3702"/>
              <a:ext cx="1112" cy="272"/>
              <a:chOff x="2771" y="2750"/>
              <a:chExt cx="1112" cy="272"/>
            </a:xfrm>
          </p:grpSpPr>
          <p:grpSp>
            <p:nvGrpSpPr>
              <p:cNvPr id="27694" name="Group 56"/>
              <p:cNvGrpSpPr>
                <a:grpSpLocks/>
              </p:cNvGrpSpPr>
              <p:nvPr/>
            </p:nvGrpSpPr>
            <p:grpSpPr bwMode="auto">
              <a:xfrm>
                <a:off x="2771" y="2750"/>
                <a:ext cx="200" cy="272"/>
                <a:chOff x="3696" y="2523"/>
                <a:chExt cx="200" cy="272"/>
              </a:xfrm>
            </p:grpSpPr>
            <p:sp>
              <p:nvSpPr>
                <p:cNvPr id="27696" name="Rectangle 57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  <p:sp>
              <p:nvSpPr>
                <p:cNvPr id="27697" name="Rectangle 58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</p:grpSp>
          <p:sp>
            <p:nvSpPr>
              <p:cNvPr id="27695" name="Rectangle 229"/>
              <p:cNvSpPr>
                <a:spLocks noChangeArrowheads="1"/>
              </p:cNvSpPr>
              <p:nvPr/>
            </p:nvSpPr>
            <p:spPr bwMode="auto">
              <a:xfrm>
                <a:off x="2925" y="2764"/>
                <a:ext cx="9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i="1">
                    <a:solidFill>
                      <a:srgbClr val="0000CC"/>
                    </a:solidFill>
                    <a:latin typeface="Arial Rounded MT Bold" pitchFamily="34" charset="0"/>
                  </a:rPr>
                  <a:t>100</a:t>
                </a:r>
                <a:r>
                  <a:rPr lang="de-DE" sz="1600" i="1">
                    <a:latin typeface="Arial Rounded MT Bold" pitchFamily="34" charset="0"/>
                  </a:rPr>
                  <a:t> kW / train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</p:grpSp>
        <p:grpSp>
          <p:nvGrpSpPr>
            <p:cNvPr id="27691" name="Group 36"/>
            <p:cNvGrpSpPr>
              <a:grpSpLocks/>
            </p:cNvGrpSpPr>
            <p:nvPr/>
          </p:nvGrpSpPr>
          <p:grpSpPr bwMode="auto">
            <a:xfrm>
              <a:off x="1920" y="3611"/>
              <a:ext cx="661" cy="330"/>
              <a:chOff x="1837" y="1661"/>
              <a:chExt cx="661" cy="330"/>
            </a:xfrm>
          </p:grpSpPr>
          <p:sp>
            <p:nvSpPr>
              <p:cNvPr id="27692" name="Rectangle 52"/>
              <p:cNvSpPr>
                <a:spLocks noChangeArrowheads="1"/>
              </p:cNvSpPr>
              <p:nvPr/>
            </p:nvSpPr>
            <p:spPr bwMode="auto">
              <a:xfrm>
                <a:off x="1837" y="1779"/>
                <a:ext cx="66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de-DE" sz="1600" i="1">
                    <a:latin typeface="Arial Rounded MT Bold" pitchFamily="34" charset="0"/>
                  </a:rPr>
                  <a:t>Q</a:t>
                </a:r>
                <a:r>
                  <a:rPr lang="de-DE" sz="1600" i="1" baseline="-25000">
                    <a:latin typeface="Arial Rounded MT Bold" pitchFamily="34" charset="0"/>
                  </a:rPr>
                  <a:t>flux con-W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  <p:sp>
            <p:nvSpPr>
              <p:cNvPr id="27693" name="Rectangle 159"/>
              <p:cNvSpPr>
                <a:spLocks noChangeArrowheads="1"/>
              </p:cNvSpPr>
              <p:nvPr/>
            </p:nvSpPr>
            <p:spPr bwMode="auto">
              <a:xfrm>
                <a:off x="1908" y="1661"/>
                <a:ext cx="1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600" b="1">
                    <a:latin typeface="Arial Rounded MT Bold" pitchFamily="34" charset="0"/>
                  </a:rPr>
                  <a:t>-</a:t>
                </a:r>
                <a:endParaRPr lang="en-US" sz="1600" b="1">
                  <a:latin typeface="Arial Rounded MT Bold" pitchFamily="34" charset="0"/>
                </a:endParaRPr>
              </a:p>
            </p:txBody>
          </p:sp>
        </p:grpSp>
      </p:grpSp>
      <p:grpSp>
        <p:nvGrpSpPr>
          <p:cNvPr id="24590" name="Group 134"/>
          <p:cNvGrpSpPr>
            <a:grpSpLocks/>
          </p:cNvGrpSpPr>
          <p:nvPr/>
        </p:nvGrpSpPr>
        <p:grpSpPr bwMode="auto">
          <a:xfrm>
            <a:off x="6227763" y="4508500"/>
            <a:ext cx="2784475" cy="574675"/>
            <a:chOff x="1920" y="2976"/>
            <a:chExt cx="1754" cy="362"/>
          </a:xfrm>
        </p:grpSpPr>
        <p:grpSp>
          <p:nvGrpSpPr>
            <p:cNvPr id="27682" name="Group 232"/>
            <p:cNvGrpSpPr>
              <a:grpSpLocks/>
            </p:cNvGrpSpPr>
            <p:nvPr/>
          </p:nvGrpSpPr>
          <p:grpSpPr bwMode="auto">
            <a:xfrm>
              <a:off x="2562" y="3066"/>
              <a:ext cx="1112" cy="272"/>
              <a:chOff x="2771" y="2750"/>
              <a:chExt cx="1112" cy="272"/>
            </a:xfrm>
          </p:grpSpPr>
          <p:grpSp>
            <p:nvGrpSpPr>
              <p:cNvPr id="27686" name="Group 56"/>
              <p:cNvGrpSpPr>
                <a:grpSpLocks/>
              </p:cNvGrpSpPr>
              <p:nvPr/>
            </p:nvGrpSpPr>
            <p:grpSpPr bwMode="auto">
              <a:xfrm>
                <a:off x="2771" y="2750"/>
                <a:ext cx="200" cy="272"/>
                <a:chOff x="3696" y="2523"/>
                <a:chExt cx="200" cy="272"/>
              </a:xfrm>
            </p:grpSpPr>
            <p:sp>
              <p:nvSpPr>
                <p:cNvPr id="27688" name="Rectangle 57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  <p:sp>
              <p:nvSpPr>
                <p:cNvPr id="27689" name="Rectangle 58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</p:grpSp>
          <p:sp>
            <p:nvSpPr>
              <p:cNvPr id="27687" name="Rectangle 236"/>
              <p:cNvSpPr>
                <a:spLocks noChangeArrowheads="1"/>
              </p:cNvSpPr>
              <p:nvPr/>
            </p:nvSpPr>
            <p:spPr bwMode="auto">
              <a:xfrm>
                <a:off x="2925" y="2764"/>
                <a:ext cx="9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i="1">
                    <a:solidFill>
                      <a:srgbClr val="0000CC"/>
                    </a:solidFill>
                    <a:latin typeface="Arial Rounded MT Bold" pitchFamily="34" charset="0"/>
                  </a:rPr>
                  <a:t>115</a:t>
                </a:r>
                <a:r>
                  <a:rPr lang="de-DE" sz="1600" i="1">
                    <a:latin typeface="Arial Rounded MT Bold" pitchFamily="34" charset="0"/>
                  </a:rPr>
                  <a:t> kW / train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</p:grpSp>
        <p:grpSp>
          <p:nvGrpSpPr>
            <p:cNvPr id="27683" name="Group 25"/>
            <p:cNvGrpSpPr>
              <a:grpSpLocks/>
            </p:cNvGrpSpPr>
            <p:nvPr/>
          </p:nvGrpSpPr>
          <p:grpSpPr bwMode="auto">
            <a:xfrm>
              <a:off x="1920" y="2976"/>
              <a:ext cx="499" cy="329"/>
              <a:chOff x="1837" y="1934"/>
              <a:chExt cx="499" cy="329"/>
            </a:xfrm>
          </p:grpSpPr>
          <p:sp>
            <p:nvSpPr>
              <p:cNvPr id="27684" name="Rectangle 52"/>
              <p:cNvSpPr>
                <a:spLocks noChangeArrowheads="1"/>
              </p:cNvSpPr>
              <p:nvPr/>
            </p:nvSpPr>
            <p:spPr bwMode="auto">
              <a:xfrm>
                <a:off x="1837" y="2051"/>
                <a:ext cx="4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de-DE" sz="1600" i="1">
                    <a:latin typeface="Arial Rounded MT Bold" pitchFamily="34" charset="0"/>
                  </a:rPr>
                  <a:t>Q</a:t>
                </a:r>
                <a:r>
                  <a:rPr lang="de-DE" sz="1600" i="1" baseline="-25000">
                    <a:latin typeface="Arial Rounded MT Bold" pitchFamily="34" charset="0"/>
                  </a:rPr>
                  <a:t>W colli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  <p:sp>
            <p:nvSpPr>
              <p:cNvPr id="27685" name="Rectangle 160"/>
              <p:cNvSpPr>
                <a:spLocks noChangeArrowheads="1"/>
              </p:cNvSpPr>
              <p:nvPr/>
            </p:nvSpPr>
            <p:spPr bwMode="auto">
              <a:xfrm>
                <a:off x="1908" y="1934"/>
                <a:ext cx="1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 Rounded MT Bold" pitchFamily="34" charset="0"/>
                  </a:rPr>
                  <a:t>-</a:t>
                </a:r>
              </a:p>
            </p:txBody>
          </p:sp>
        </p:grpSp>
      </p:grpSp>
      <p:grpSp>
        <p:nvGrpSpPr>
          <p:cNvPr id="24591" name="Group 143"/>
          <p:cNvGrpSpPr>
            <a:grpSpLocks/>
          </p:cNvGrpSpPr>
          <p:nvPr/>
        </p:nvGrpSpPr>
        <p:grpSpPr bwMode="auto">
          <a:xfrm>
            <a:off x="6227763" y="5013325"/>
            <a:ext cx="2714625" cy="574675"/>
            <a:chOff x="1920" y="3294"/>
            <a:chExt cx="1710" cy="362"/>
          </a:xfrm>
        </p:grpSpPr>
        <p:grpSp>
          <p:nvGrpSpPr>
            <p:cNvPr id="27674" name="Group 232"/>
            <p:cNvGrpSpPr>
              <a:grpSpLocks/>
            </p:cNvGrpSpPr>
            <p:nvPr/>
          </p:nvGrpSpPr>
          <p:grpSpPr bwMode="auto">
            <a:xfrm>
              <a:off x="2562" y="3384"/>
              <a:ext cx="1068" cy="272"/>
              <a:chOff x="2771" y="2750"/>
              <a:chExt cx="1068" cy="272"/>
            </a:xfrm>
          </p:grpSpPr>
          <p:grpSp>
            <p:nvGrpSpPr>
              <p:cNvPr id="27678" name="Group 56"/>
              <p:cNvGrpSpPr>
                <a:grpSpLocks/>
              </p:cNvGrpSpPr>
              <p:nvPr/>
            </p:nvGrpSpPr>
            <p:grpSpPr bwMode="auto">
              <a:xfrm>
                <a:off x="2771" y="2750"/>
                <a:ext cx="200" cy="272"/>
                <a:chOff x="3696" y="2523"/>
                <a:chExt cx="200" cy="272"/>
              </a:xfrm>
            </p:grpSpPr>
            <p:sp>
              <p:nvSpPr>
                <p:cNvPr id="27680" name="Rectangle 57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  <p:sp>
              <p:nvSpPr>
                <p:cNvPr id="27681" name="Rectangle 58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</p:grpSp>
          <p:sp>
            <p:nvSpPr>
              <p:cNvPr id="27679" name="Rectangle 236"/>
              <p:cNvSpPr>
                <a:spLocks noChangeArrowheads="1"/>
              </p:cNvSpPr>
              <p:nvPr/>
            </p:nvSpPr>
            <p:spPr bwMode="auto">
              <a:xfrm>
                <a:off x="2925" y="2764"/>
                <a:ext cx="91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i="1">
                    <a:solidFill>
                      <a:srgbClr val="0000CC"/>
                    </a:solidFill>
                    <a:latin typeface="Arial Rounded MT Bold" pitchFamily="34" charset="0"/>
                  </a:rPr>
                  <a:t> 20</a:t>
                </a:r>
                <a:r>
                  <a:rPr lang="de-DE" sz="1600" i="1">
                    <a:latin typeface="Arial Rounded MT Bold" pitchFamily="34" charset="0"/>
                  </a:rPr>
                  <a:t> kW / train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</p:grpSp>
        <p:grpSp>
          <p:nvGrpSpPr>
            <p:cNvPr id="27675" name="Group 33"/>
            <p:cNvGrpSpPr>
              <a:grpSpLocks/>
            </p:cNvGrpSpPr>
            <p:nvPr/>
          </p:nvGrpSpPr>
          <p:grpSpPr bwMode="auto">
            <a:xfrm>
              <a:off x="1920" y="3294"/>
              <a:ext cx="683" cy="329"/>
              <a:chOff x="1837" y="1934"/>
              <a:chExt cx="683" cy="329"/>
            </a:xfrm>
          </p:grpSpPr>
          <p:sp>
            <p:nvSpPr>
              <p:cNvPr id="27676" name="Rectangle 52"/>
              <p:cNvSpPr>
                <a:spLocks noChangeArrowheads="1"/>
              </p:cNvSpPr>
              <p:nvPr/>
            </p:nvSpPr>
            <p:spPr bwMode="auto">
              <a:xfrm>
                <a:off x="1837" y="2051"/>
                <a:ext cx="6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de-DE" sz="1600" i="1">
                    <a:latin typeface="Arial Rounded MT Bold" pitchFamily="34" charset="0"/>
                  </a:rPr>
                  <a:t>Q</a:t>
                </a:r>
                <a:r>
                  <a:rPr lang="de-DE" sz="1600" i="1" baseline="-25000">
                    <a:latin typeface="Arial Rounded MT Bold" pitchFamily="34" charset="0"/>
                  </a:rPr>
                  <a:t>flux con+W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  <p:sp>
            <p:nvSpPr>
              <p:cNvPr id="27677" name="Rectangle 160"/>
              <p:cNvSpPr>
                <a:spLocks noChangeArrowheads="1"/>
              </p:cNvSpPr>
              <p:nvPr/>
            </p:nvSpPr>
            <p:spPr bwMode="auto">
              <a:xfrm>
                <a:off x="1908" y="1934"/>
                <a:ext cx="1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600" b="1">
                    <a:latin typeface="Arial Rounded MT Bold" pitchFamily="34" charset="0"/>
                  </a:rPr>
                  <a:t>-</a:t>
                </a:r>
                <a:endParaRPr lang="en-US" sz="1600" b="1">
                  <a:latin typeface="Arial Rounded MT Bold" pitchFamily="34" charset="0"/>
                </a:endParaRPr>
              </a:p>
            </p:txBody>
          </p:sp>
        </p:grpSp>
      </p:grpSp>
      <p:sp>
        <p:nvSpPr>
          <p:cNvPr id="20511" name="Rectangle 31"/>
          <p:cNvSpPr>
            <a:spLocks noChangeArrowheads="1"/>
          </p:cNvSpPr>
          <p:nvPr/>
        </p:nvSpPr>
        <p:spPr bwMode="auto">
          <a:xfrm rot="-262096">
            <a:off x="3132138" y="52768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tungsten collimator</a:t>
            </a:r>
          </a:p>
          <a:p>
            <a:r>
              <a:rPr lang="de-DE" sz="1200" b="1">
                <a:solidFill>
                  <a:schemeClr val="bg1"/>
                </a:solidFill>
              </a:rPr>
              <a:t>for flux concentrator</a:t>
            </a:r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27664" name="Group 153"/>
          <p:cNvGrpSpPr>
            <a:grpSpLocks/>
          </p:cNvGrpSpPr>
          <p:nvPr/>
        </p:nvGrpSpPr>
        <p:grpSpPr bwMode="auto">
          <a:xfrm>
            <a:off x="68263" y="2998788"/>
            <a:ext cx="2543175" cy="574675"/>
            <a:chOff x="1920" y="2658"/>
            <a:chExt cx="1602" cy="362"/>
          </a:xfrm>
        </p:grpSpPr>
        <p:grpSp>
          <p:nvGrpSpPr>
            <p:cNvPr id="27666" name="Group 232"/>
            <p:cNvGrpSpPr>
              <a:grpSpLocks/>
            </p:cNvGrpSpPr>
            <p:nvPr/>
          </p:nvGrpSpPr>
          <p:grpSpPr bwMode="auto">
            <a:xfrm>
              <a:off x="2562" y="2748"/>
              <a:ext cx="960" cy="272"/>
              <a:chOff x="2771" y="2750"/>
              <a:chExt cx="960" cy="272"/>
            </a:xfrm>
          </p:grpSpPr>
          <p:grpSp>
            <p:nvGrpSpPr>
              <p:cNvPr id="27670" name="Group 56"/>
              <p:cNvGrpSpPr>
                <a:grpSpLocks/>
              </p:cNvGrpSpPr>
              <p:nvPr/>
            </p:nvGrpSpPr>
            <p:grpSpPr bwMode="auto">
              <a:xfrm>
                <a:off x="2771" y="2750"/>
                <a:ext cx="200" cy="272"/>
                <a:chOff x="3696" y="2523"/>
                <a:chExt cx="200" cy="272"/>
              </a:xfrm>
            </p:grpSpPr>
            <p:sp>
              <p:nvSpPr>
                <p:cNvPr id="27672" name="Rectangle 57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  <p:sp>
              <p:nvSpPr>
                <p:cNvPr id="27673" name="Rectangle 58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</p:grpSp>
          <p:sp>
            <p:nvSpPr>
              <p:cNvPr id="27671" name="Rectangle 236"/>
              <p:cNvSpPr>
                <a:spLocks noChangeArrowheads="1"/>
              </p:cNvSpPr>
              <p:nvPr/>
            </p:nvSpPr>
            <p:spPr bwMode="auto">
              <a:xfrm>
                <a:off x="2925" y="2764"/>
                <a:ext cx="80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i="1">
                    <a:solidFill>
                      <a:srgbClr val="0000CC"/>
                    </a:solidFill>
                    <a:latin typeface="Arial Rounded MT Bold" pitchFamily="34" charset="0"/>
                  </a:rPr>
                  <a:t>6</a:t>
                </a:r>
                <a:r>
                  <a:rPr lang="de-DE" sz="1600" i="1">
                    <a:latin typeface="Arial Rounded MT Bold" pitchFamily="34" charset="0"/>
                  </a:rPr>
                  <a:t> kW / train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</p:grpSp>
        <p:grpSp>
          <p:nvGrpSpPr>
            <p:cNvPr id="27667" name="Group 44"/>
            <p:cNvGrpSpPr>
              <a:grpSpLocks/>
            </p:cNvGrpSpPr>
            <p:nvPr/>
          </p:nvGrpSpPr>
          <p:grpSpPr bwMode="auto">
            <a:xfrm>
              <a:off x="1920" y="2658"/>
              <a:ext cx="578" cy="329"/>
              <a:chOff x="1837" y="1934"/>
              <a:chExt cx="578" cy="329"/>
            </a:xfrm>
          </p:grpSpPr>
          <p:sp>
            <p:nvSpPr>
              <p:cNvPr id="27668" name="Rectangle 52"/>
              <p:cNvSpPr>
                <a:spLocks noChangeArrowheads="1"/>
              </p:cNvSpPr>
              <p:nvPr/>
            </p:nvSpPr>
            <p:spPr bwMode="auto">
              <a:xfrm>
                <a:off x="1837" y="2051"/>
                <a:ext cx="57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de-DE" sz="1600" i="1">
                    <a:latin typeface="Arial Rounded MT Bold" pitchFamily="34" charset="0"/>
                  </a:rPr>
                  <a:t>Q</a:t>
                </a:r>
                <a:r>
                  <a:rPr lang="de-DE" sz="1600" i="1" baseline="-25000">
                    <a:latin typeface="Arial Rounded MT Bold" pitchFamily="34" charset="0"/>
                  </a:rPr>
                  <a:t>Ti target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  <p:sp>
            <p:nvSpPr>
              <p:cNvPr id="27669" name="Rectangle 160"/>
              <p:cNvSpPr>
                <a:spLocks noChangeArrowheads="1"/>
              </p:cNvSpPr>
              <p:nvPr/>
            </p:nvSpPr>
            <p:spPr bwMode="auto">
              <a:xfrm>
                <a:off x="1908" y="1934"/>
                <a:ext cx="1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600" b="1">
                    <a:latin typeface="Arial Rounded MT Bold" pitchFamily="34" charset="0"/>
                  </a:rPr>
                  <a:t>-</a:t>
                </a:r>
                <a:endParaRPr lang="en-US" sz="1600" b="1">
                  <a:latin typeface="Arial Rounded MT Bold" pitchFamily="34" charset="0"/>
                </a:endParaRPr>
              </a:p>
            </p:txBody>
          </p:sp>
        </p:grpSp>
      </p:grpSp>
      <p:sp>
        <p:nvSpPr>
          <p:cNvPr id="27665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3" grpId="2"/>
      <p:bldP spid="21573" grpId="3"/>
      <p:bldP spid="2" grpId="0"/>
      <p:bldP spid="2" grpId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357563" y="333375"/>
            <a:ext cx="18415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u="sng">
                <a:solidFill>
                  <a:srgbClr val="0070C0"/>
                </a:solidFill>
                <a:latin typeface="Arial Rounded MT Bold" pitchFamily="34" charset="0"/>
              </a:rPr>
              <a:t>Conclusion</a:t>
            </a: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79388" y="1052513"/>
            <a:ext cx="756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- heat loads (temperatures) for different collimator designs are simulated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471488" y="1436688"/>
            <a:ext cx="375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-&gt; transfered in manageable regions</a:t>
            </a:r>
          </a:p>
        </p:txBody>
      </p:sp>
      <p:grpSp>
        <p:nvGrpSpPr>
          <p:cNvPr id="26681" name="Group 57"/>
          <p:cNvGrpSpPr>
            <a:grpSpLocks/>
          </p:cNvGrpSpPr>
          <p:nvPr/>
        </p:nvGrpSpPr>
        <p:grpSpPr bwMode="auto">
          <a:xfrm>
            <a:off x="179388" y="1844675"/>
            <a:ext cx="8424862" cy="4841875"/>
            <a:chOff x="113" y="1162"/>
            <a:chExt cx="5307" cy="3050"/>
          </a:xfrm>
        </p:grpSpPr>
        <p:grpSp>
          <p:nvGrpSpPr>
            <p:cNvPr id="28705" name="Group 168"/>
            <p:cNvGrpSpPr>
              <a:grpSpLocks/>
            </p:cNvGrpSpPr>
            <p:nvPr/>
          </p:nvGrpSpPr>
          <p:grpSpPr bwMode="auto">
            <a:xfrm>
              <a:off x="447" y="2750"/>
              <a:ext cx="2295" cy="1462"/>
              <a:chOff x="340" y="54"/>
              <a:chExt cx="2630" cy="1607"/>
            </a:xfrm>
          </p:grpSpPr>
          <p:pic>
            <p:nvPicPr>
              <p:cNvPr id="28718" name="Picture 169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EFE7E7"/>
                  </a:clrFrom>
                  <a:clrTo>
                    <a:srgbClr val="EFE7E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0" y="54"/>
                <a:ext cx="2630" cy="1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9" name="Rectangle 21"/>
              <p:cNvSpPr>
                <a:spLocks noChangeArrowheads="1"/>
              </p:cNvSpPr>
              <p:nvPr/>
            </p:nvSpPr>
            <p:spPr bwMode="auto">
              <a:xfrm>
                <a:off x="838" y="1071"/>
                <a:ext cx="180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            Ti            </a:t>
                </a:r>
                <a:r>
                  <a:rPr lang="en-US" sz="1400" b="1"/>
                  <a:t>Fe</a:t>
                </a:r>
                <a:r>
                  <a:rPr lang="en-US"/>
                  <a:t> </a:t>
                </a:r>
                <a:r>
                  <a:rPr lang="en-US" sz="1400" b="1"/>
                  <a:t>W</a:t>
                </a:r>
              </a:p>
            </p:txBody>
          </p:sp>
        </p:grpSp>
        <p:grpSp>
          <p:nvGrpSpPr>
            <p:cNvPr id="28706" name="Group 45"/>
            <p:cNvGrpSpPr>
              <a:grpSpLocks/>
            </p:cNvGrpSpPr>
            <p:nvPr/>
          </p:nvGrpSpPr>
          <p:grpSpPr bwMode="auto">
            <a:xfrm>
              <a:off x="3123" y="2750"/>
              <a:ext cx="2297" cy="1459"/>
              <a:chOff x="340" y="57"/>
              <a:chExt cx="2631" cy="1604"/>
            </a:xfrm>
          </p:grpSpPr>
          <p:pic>
            <p:nvPicPr>
              <p:cNvPr id="28716" name="Picture 5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EFE7E7"/>
                  </a:clrFrom>
                  <a:clrTo>
                    <a:srgbClr val="EFE7E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0" y="57"/>
                <a:ext cx="2631" cy="1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7" name="Rectangle 21"/>
              <p:cNvSpPr>
                <a:spLocks noChangeArrowheads="1"/>
              </p:cNvSpPr>
              <p:nvPr/>
            </p:nvSpPr>
            <p:spPr bwMode="auto">
              <a:xfrm>
                <a:off x="1271" y="1071"/>
                <a:ext cx="1260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                   Ti</a:t>
                </a:r>
                <a:endParaRPr lang="en-US" sz="1200" b="1"/>
              </a:p>
            </p:txBody>
          </p:sp>
        </p:grpSp>
        <p:grpSp>
          <p:nvGrpSpPr>
            <p:cNvPr id="28707" name="Group 12"/>
            <p:cNvGrpSpPr>
              <a:grpSpLocks/>
            </p:cNvGrpSpPr>
            <p:nvPr/>
          </p:nvGrpSpPr>
          <p:grpSpPr bwMode="auto">
            <a:xfrm>
              <a:off x="402" y="1162"/>
              <a:ext cx="2298" cy="1497"/>
              <a:chOff x="22" y="28"/>
              <a:chExt cx="2631" cy="1645"/>
            </a:xfrm>
          </p:grpSpPr>
          <p:pic>
            <p:nvPicPr>
              <p:cNvPr id="2871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EFE7E7"/>
                  </a:clrFrom>
                  <a:clrTo>
                    <a:srgbClr val="EFE7E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" y="28"/>
                <a:ext cx="2631" cy="1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5" name="Text Box 4"/>
              <p:cNvSpPr txBox="1">
                <a:spLocks noChangeArrowheads="1"/>
              </p:cNvSpPr>
              <p:nvPr/>
            </p:nvSpPr>
            <p:spPr bwMode="auto">
              <a:xfrm>
                <a:off x="520" y="1071"/>
                <a:ext cx="123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          Ti     W</a:t>
                </a:r>
              </a:p>
            </p:txBody>
          </p:sp>
        </p:grpSp>
        <p:grpSp>
          <p:nvGrpSpPr>
            <p:cNvPr id="28708" name="Group 6"/>
            <p:cNvGrpSpPr>
              <a:grpSpLocks/>
            </p:cNvGrpSpPr>
            <p:nvPr/>
          </p:nvGrpSpPr>
          <p:grpSpPr bwMode="auto">
            <a:xfrm>
              <a:off x="3094" y="1207"/>
              <a:ext cx="2297" cy="1451"/>
              <a:chOff x="385" y="1951"/>
              <a:chExt cx="2631" cy="1595"/>
            </a:xfrm>
          </p:grpSpPr>
          <p:pic>
            <p:nvPicPr>
              <p:cNvPr id="28712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EFE7E7"/>
                  </a:clrFrom>
                  <a:clrTo>
                    <a:srgbClr val="EFE7E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5" y="1951"/>
                <a:ext cx="263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3" name="Text Box 4"/>
              <p:cNvSpPr txBox="1">
                <a:spLocks noChangeArrowheads="1"/>
              </p:cNvSpPr>
              <p:nvPr/>
            </p:nvSpPr>
            <p:spPr bwMode="auto">
              <a:xfrm>
                <a:off x="883" y="2975"/>
                <a:ext cx="1563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          Ti     Fe   W</a:t>
                </a:r>
              </a:p>
            </p:txBody>
          </p:sp>
        </p:grpSp>
        <p:sp>
          <p:nvSpPr>
            <p:cNvPr id="28709" name="Rectangle 54"/>
            <p:cNvSpPr>
              <a:spLocks noChangeArrowheads="1"/>
            </p:cNvSpPr>
            <p:nvPr/>
          </p:nvSpPr>
          <p:spPr bwMode="auto">
            <a:xfrm>
              <a:off x="2789" y="1842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/>
                <a:t>-&gt;</a:t>
              </a:r>
              <a:endParaRPr lang="en-US" b="1"/>
            </a:p>
          </p:txBody>
        </p:sp>
        <p:sp>
          <p:nvSpPr>
            <p:cNvPr id="28710" name="Rectangle 55"/>
            <p:cNvSpPr>
              <a:spLocks noChangeArrowheads="1"/>
            </p:cNvSpPr>
            <p:nvPr/>
          </p:nvSpPr>
          <p:spPr bwMode="auto">
            <a:xfrm>
              <a:off x="2789" y="3335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/>
                <a:t>-&gt;</a:t>
              </a:r>
              <a:endParaRPr lang="en-US" b="1"/>
            </a:p>
          </p:txBody>
        </p:sp>
        <p:sp>
          <p:nvSpPr>
            <p:cNvPr id="28711" name="Rectangle 56"/>
            <p:cNvSpPr>
              <a:spLocks noChangeArrowheads="1"/>
            </p:cNvSpPr>
            <p:nvPr/>
          </p:nvSpPr>
          <p:spPr bwMode="auto">
            <a:xfrm>
              <a:off x="113" y="3335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/>
                <a:t>-&gt;</a:t>
              </a:r>
              <a:endParaRPr lang="en-US" b="1"/>
            </a:p>
          </p:txBody>
        </p:sp>
      </p:grpSp>
      <p:sp>
        <p:nvSpPr>
          <p:cNvPr id="26682" name="TextBox 1"/>
          <p:cNvSpPr txBox="1">
            <a:spLocks noChangeArrowheads="1"/>
          </p:cNvSpPr>
          <p:nvPr/>
        </p:nvSpPr>
        <p:spPr bwMode="auto">
          <a:xfrm>
            <a:off x="179388" y="2084388"/>
            <a:ext cx="756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- heat load in the target and flux concentrator are simulated</a:t>
            </a:r>
          </a:p>
        </p:txBody>
      </p:sp>
      <p:graphicFrame>
        <p:nvGraphicFramePr>
          <p:cNvPr id="28723" name="Group 51"/>
          <p:cNvGraphicFramePr>
            <a:graphicFrameLocks noGrp="1"/>
          </p:cNvGraphicFramePr>
          <p:nvPr/>
        </p:nvGraphicFramePr>
        <p:xfrm>
          <a:off x="1333500" y="2708275"/>
          <a:ext cx="5254625" cy="1682750"/>
        </p:xfrm>
        <a:graphic>
          <a:graphicData uri="http://schemas.openxmlformats.org/drawingml/2006/table">
            <a:tbl>
              <a:tblPr/>
              <a:tblGrid>
                <a:gridCol w="2374900"/>
                <a:gridCol w="1584325"/>
                <a:gridCol w="129540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temperature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target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80 K/train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6 kW/train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flux concentrator - W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colli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80 K/train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115 kW/train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flux concentrator + W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colli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50 K/train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20 kW/train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W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collimator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320 K/train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100 kW/train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5" grpId="0"/>
      <p:bldP spid="266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357563" y="333375"/>
            <a:ext cx="18415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u="sng">
                <a:solidFill>
                  <a:srgbClr val="0070C0"/>
                </a:solidFill>
                <a:latin typeface="Arial Rounded MT Bold" pitchFamily="34" charset="0"/>
              </a:rPr>
              <a:t>Conclusion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79388" y="1052513"/>
            <a:ext cx="756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- heat loads (temperatures) for different collimator designs are simulated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71488" y="1436688"/>
            <a:ext cx="375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-&gt; transfered in manageable regions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179388" y="2084388"/>
            <a:ext cx="756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- heat load in the target and flux concentrator are simulated</a:t>
            </a:r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/>
        </p:nvGraphicFramePr>
        <p:xfrm>
          <a:off x="1333500" y="2708275"/>
          <a:ext cx="5254625" cy="1682750"/>
        </p:xfrm>
        <a:graphic>
          <a:graphicData uri="http://schemas.openxmlformats.org/drawingml/2006/table">
            <a:tbl>
              <a:tblPr/>
              <a:tblGrid>
                <a:gridCol w="2374900"/>
                <a:gridCol w="1584325"/>
                <a:gridCol w="129540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temperature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target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80 K/train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6 kW/train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flux concentrator - W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colli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80 K/train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115 kW/train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flux concentrator + W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colli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50 K/train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20 kW/train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W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collimator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320 K/train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100 kW/train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54" name="TextBox 1"/>
          <p:cNvSpPr txBox="1">
            <a:spLocks noChangeArrowheads="1"/>
          </p:cNvSpPr>
          <p:nvPr/>
        </p:nvSpPr>
        <p:spPr bwMode="auto">
          <a:xfrm>
            <a:off x="179388" y="4868863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0000"/>
                </a:solidFill>
                <a:latin typeface="Arial Rounded MT Bold" pitchFamily="34" charset="0"/>
              </a:rPr>
              <a:t>- what is now to do ?</a:t>
            </a:r>
          </a:p>
        </p:txBody>
      </p:sp>
      <p:sp>
        <p:nvSpPr>
          <p:cNvPr id="33955" name="Rectangle 163"/>
          <p:cNvSpPr>
            <a:spLocks noChangeArrowheads="1"/>
          </p:cNvSpPr>
          <p:nvPr/>
        </p:nvSpPr>
        <p:spPr bwMode="auto">
          <a:xfrm>
            <a:off x="468313" y="5324475"/>
            <a:ext cx="7335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-&gt; heat evolution studies in the single components + induced mechanical </a:t>
            </a:r>
          </a:p>
          <a:p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    stress due to heat evolution facilitate</a:t>
            </a:r>
            <a:r>
              <a:rPr lang="de-DE" sz="1600">
                <a:latin typeface="Arial Rounded MT Bold" pitchFamily="34" charset="0"/>
              </a:rPr>
              <a:t> </a:t>
            </a:r>
            <a:r>
              <a:rPr lang="de-DE" sz="1600">
                <a:solidFill>
                  <a:srgbClr val="0070C0"/>
                </a:solidFill>
                <a:latin typeface="Arial Rounded MT Bold" pitchFamily="34" charset="0"/>
              </a:rPr>
              <a:t>by ANSYS simulation software</a:t>
            </a:r>
            <a:endParaRPr lang="de-DE" sz="160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54" grpId="0"/>
      <p:bldP spid="339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6675" y="-3175"/>
            <a:ext cx="31115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polarised positron production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276600" y="541338"/>
            <a:ext cx="27051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>
                <a:solidFill>
                  <a:srgbClr val="FF0000"/>
                </a:solidFill>
                <a:latin typeface="Arial Rounded MT Bold" pitchFamily="34" charset="0"/>
              </a:rPr>
              <a:t>what we want to have !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492375"/>
            <a:ext cx="7200900" cy="4152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4341" name="Rectangle 47"/>
          <p:cNvSpPr>
            <a:spLocks noChangeArrowheads="1"/>
          </p:cNvSpPr>
          <p:nvPr/>
        </p:nvSpPr>
        <p:spPr bwMode="auto">
          <a:xfrm>
            <a:off x="3241675" y="981075"/>
            <a:ext cx="3201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Rounded MT Bold" pitchFamily="34" charset="0"/>
              </a:rPr>
              <a:t>2*10</a:t>
            </a:r>
            <a:r>
              <a:rPr lang="de-DE" baseline="30000">
                <a:latin typeface="Arial Rounded MT Bold" pitchFamily="34" charset="0"/>
              </a:rPr>
              <a:t>10</a:t>
            </a:r>
            <a:r>
              <a:rPr lang="de-DE">
                <a:latin typeface="Arial Rounded MT Bold" pitchFamily="34" charset="0"/>
              </a:rPr>
              <a:t> e</a:t>
            </a:r>
            <a:r>
              <a:rPr lang="de-DE" baseline="30000">
                <a:latin typeface="Arial Rounded MT Bold" pitchFamily="34" charset="0"/>
              </a:rPr>
              <a:t>+</a:t>
            </a:r>
            <a:r>
              <a:rPr lang="de-DE">
                <a:latin typeface="Arial Rounded MT Bold" pitchFamily="34" charset="0"/>
              </a:rPr>
              <a:t> /bunch at IP</a:t>
            </a:r>
          </a:p>
          <a:p>
            <a:r>
              <a:rPr lang="de-DE">
                <a:latin typeface="Arial Rounded MT Bold" pitchFamily="34" charset="0"/>
              </a:rPr>
              <a:t>2625 bunch /train (0.97ms) </a:t>
            </a:r>
          </a:p>
          <a:p>
            <a:r>
              <a:rPr lang="de-DE">
                <a:latin typeface="Arial Rounded MT Bold" pitchFamily="34" charset="0"/>
              </a:rPr>
              <a:t>5 train /s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-38100" y="4724400"/>
            <a:ext cx="1946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Arial Rounded MT Bold" pitchFamily="34" charset="0"/>
              </a:rPr>
              <a:t>conventional source</a:t>
            </a:r>
          </a:p>
          <a:p>
            <a:r>
              <a:rPr lang="de-DE" sz="1400">
                <a:latin typeface="Arial Rounded MT Bold" pitchFamily="34" charset="0"/>
              </a:rPr>
              <a:t>no e</a:t>
            </a:r>
            <a:r>
              <a:rPr lang="de-DE" sz="1400" baseline="30000">
                <a:latin typeface="Arial Rounded MT Bold" pitchFamily="34" charset="0"/>
              </a:rPr>
              <a:t>+</a:t>
            </a:r>
            <a:r>
              <a:rPr lang="de-DE" sz="1400">
                <a:latin typeface="Arial Rounded MT Bold" pitchFamily="34" charset="0"/>
              </a:rPr>
              <a:t> polarisation!</a:t>
            </a:r>
            <a:endParaRPr lang="en-US" sz="1400">
              <a:latin typeface="Arial Rounded MT Bold" pitchFamily="34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-36513" y="3357563"/>
            <a:ext cx="2184401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latin typeface="Arial Rounded MT Bold" pitchFamily="34" charset="0"/>
              </a:rPr>
              <a:t>photon source</a:t>
            </a:r>
          </a:p>
          <a:p>
            <a:r>
              <a:rPr lang="de-DE" sz="1400">
                <a:latin typeface="Arial Rounded MT Bold" pitchFamily="34" charset="0"/>
              </a:rPr>
              <a:t>e</a:t>
            </a:r>
            <a:r>
              <a:rPr lang="de-DE" sz="1400" baseline="30000">
                <a:latin typeface="Arial Rounded MT Bold" pitchFamily="34" charset="0"/>
              </a:rPr>
              <a:t>+ </a:t>
            </a:r>
            <a:r>
              <a:rPr lang="de-DE" sz="1400">
                <a:latin typeface="Arial Rounded MT Bold" pitchFamily="34" charset="0"/>
              </a:rPr>
              <a:t>polarisation possible</a:t>
            </a:r>
            <a:endParaRPr lang="en-US" sz="140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6675" y="-3175"/>
            <a:ext cx="31115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polarised positron production</a:t>
            </a:r>
          </a:p>
        </p:txBody>
      </p:sp>
      <p:pic>
        <p:nvPicPr>
          <p:cNvPr id="15363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997200"/>
            <a:ext cx="7200900" cy="3671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276600" y="541338"/>
            <a:ext cx="27051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>
                <a:solidFill>
                  <a:srgbClr val="FF0000"/>
                </a:solidFill>
                <a:latin typeface="Arial Rounded MT Bold" pitchFamily="34" charset="0"/>
              </a:rPr>
              <a:t>what we want to have !</a:t>
            </a:r>
          </a:p>
        </p:txBody>
      </p:sp>
      <p:sp>
        <p:nvSpPr>
          <p:cNvPr id="15365" name="Rectangle 47"/>
          <p:cNvSpPr>
            <a:spLocks noChangeArrowheads="1"/>
          </p:cNvSpPr>
          <p:nvPr/>
        </p:nvSpPr>
        <p:spPr bwMode="auto">
          <a:xfrm>
            <a:off x="3241675" y="981075"/>
            <a:ext cx="3201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Rounded MT Bold" pitchFamily="34" charset="0"/>
              </a:rPr>
              <a:t>2*10</a:t>
            </a:r>
            <a:r>
              <a:rPr lang="de-DE" baseline="30000">
                <a:latin typeface="Arial Rounded MT Bold" pitchFamily="34" charset="0"/>
              </a:rPr>
              <a:t>10</a:t>
            </a:r>
            <a:r>
              <a:rPr lang="de-DE">
                <a:latin typeface="Arial Rounded MT Bold" pitchFamily="34" charset="0"/>
              </a:rPr>
              <a:t> e</a:t>
            </a:r>
            <a:r>
              <a:rPr lang="de-DE" baseline="30000">
                <a:latin typeface="Arial Rounded MT Bold" pitchFamily="34" charset="0"/>
              </a:rPr>
              <a:t>+</a:t>
            </a:r>
            <a:r>
              <a:rPr lang="de-DE">
                <a:latin typeface="Arial Rounded MT Bold" pitchFamily="34" charset="0"/>
              </a:rPr>
              <a:t> /bunch at IP</a:t>
            </a:r>
          </a:p>
          <a:p>
            <a:r>
              <a:rPr lang="de-DE">
                <a:latin typeface="Arial Rounded MT Bold" pitchFamily="34" charset="0"/>
              </a:rPr>
              <a:t>2625 bunch /train (0.97ms) </a:t>
            </a:r>
          </a:p>
          <a:p>
            <a:r>
              <a:rPr lang="de-DE">
                <a:latin typeface="Arial Rounded MT Bold" pitchFamily="34" charset="0"/>
              </a:rPr>
              <a:t>5 train 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pic>
        <p:nvPicPr>
          <p:cNvPr id="17444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527425"/>
            <a:ext cx="38877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60350"/>
            <a:ext cx="7200900" cy="2789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2807" name="Group 39"/>
          <p:cNvGraphicFramePr>
            <a:graphicFrameLocks noGrp="1"/>
          </p:cNvGraphicFramePr>
          <p:nvPr/>
        </p:nvGraphicFramePr>
        <p:xfrm>
          <a:off x="4679950" y="4268788"/>
          <a:ext cx="4068763" cy="1682750"/>
        </p:xfrm>
        <a:graphic>
          <a:graphicData uri="http://schemas.openxmlformats.org/drawingml/2006/table">
            <a:tbl>
              <a:tblPr/>
              <a:tblGrid>
                <a:gridCol w="1512888"/>
                <a:gridCol w="1260475"/>
                <a:gridCol w="129540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e+</a:t>
                      </a: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Yield [e+/e-]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no collimator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4.4  (100%)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 mm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4.0  (91%)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1.4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47 %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3.2  (73%)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1.0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60 %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2.2  (50%)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2816" name="Group 48"/>
          <p:cNvGrpSpPr>
            <a:grpSpLocks/>
          </p:cNvGrpSpPr>
          <p:nvPr/>
        </p:nvGrpSpPr>
        <p:grpSpPr bwMode="auto">
          <a:xfrm>
            <a:off x="6227763" y="1701800"/>
            <a:ext cx="1584325" cy="863600"/>
            <a:chOff x="3016" y="1661"/>
            <a:chExt cx="998" cy="544"/>
          </a:xfrm>
        </p:grpSpPr>
        <p:grpSp>
          <p:nvGrpSpPr>
            <p:cNvPr id="16417" name="Group 46"/>
            <p:cNvGrpSpPr>
              <a:grpSpLocks/>
            </p:cNvGrpSpPr>
            <p:nvPr/>
          </p:nvGrpSpPr>
          <p:grpSpPr bwMode="auto">
            <a:xfrm>
              <a:off x="3016" y="1661"/>
              <a:ext cx="998" cy="409"/>
              <a:chOff x="3878" y="1071"/>
              <a:chExt cx="998" cy="409"/>
            </a:xfrm>
          </p:grpSpPr>
          <p:sp>
            <p:nvSpPr>
              <p:cNvPr id="16419" name="Line 42"/>
              <p:cNvSpPr>
                <a:spLocks noChangeShapeType="1"/>
              </p:cNvSpPr>
              <p:nvPr/>
            </p:nvSpPr>
            <p:spPr bwMode="auto">
              <a:xfrm>
                <a:off x="3878" y="1253"/>
                <a:ext cx="953" cy="22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43"/>
              <p:cNvSpPr>
                <a:spLocks noChangeShapeType="1"/>
              </p:cNvSpPr>
              <p:nvPr/>
            </p:nvSpPr>
            <p:spPr bwMode="auto">
              <a:xfrm>
                <a:off x="3923" y="1071"/>
                <a:ext cx="953" cy="22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8" name="Rectangle 47"/>
            <p:cNvSpPr>
              <a:spLocks noChangeArrowheads="1"/>
            </p:cNvSpPr>
            <p:nvPr/>
          </p:nvSpPr>
          <p:spPr bwMode="auto">
            <a:xfrm rot="835012">
              <a:off x="3058" y="1974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 Rounded MT Bold" pitchFamily="34" charset="0"/>
                </a:rPr>
                <a:t>collimator</a:t>
              </a:r>
            </a:p>
          </p:txBody>
        </p:sp>
      </p:grpSp>
      <p:pic>
        <p:nvPicPr>
          <p:cNvPr id="32817" name="Picture 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997200"/>
            <a:ext cx="7200900" cy="3671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416" name="TextBox 1"/>
          <p:cNvSpPr txBox="1">
            <a:spLocks noChangeArrowheads="1"/>
          </p:cNvSpPr>
          <p:nvPr/>
        </p:nvSpPr>
        <p:spPr bwMode="auto">
          <a:xfrm>
            <a:off x="66675" y="-3175"/>
            <a:ext cx="311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polarised positron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66675" y="-3175"/>
            <a:ext cx="29924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modelling the ILC-target unit</a:t>
            </a:r>
          </a:p>
        </p:txBody>
      </p:sp>
      <p:grpSp>
        <p:nvGrpSpPr>
          <p:cNvPr id="26664" name="Group 40"/>
          <p:cNvGrpSpPr>
            <a:grpSpLocks/>
          </p:cNvGrpSpPr>
          <p:nvPr/>
        </p:nvGrpSpPr>
        <p:grpSpPr bwMode="auto">
          <a:xfrm>
            <a:off x="2844800" y="4130675"/>
            <a:ext cx="4487863" cy="1312863"/>
            <a:chOff x="1667" y="2341"/>
            <a:chExt cx="2827" cy="827"/>
          </a:xfrm>
        </p:grpSpPr>
        <p:sp>
          <p:nvSpPr>
            <p:cNvPr id="17433" name="Rectangle 35"/>
            <p:cNvSpPr>
              <a:spLocks noChangeArrowheads="1"/>
            </p:cNvSpPr>
            <p:nvPr/>
          </p:nvSpPr>
          <p:spPr bwMode="auto">
            <a:xfrm>
              <a:off x="4014" y="297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Arial Rounded MT Bold" pitchFamily="34" charset="0"/>
                </a:rPr>
                <a:t>r = 1 m</a:t>
              </a:r>
            </a:p>
          </p:txBody>
        </p:sp>
        <p:sp>
          <p:nvSpPr>
            <p:cNvPr id="17434" name="Rectangle 39"/>
            <p:cNvSpPr>
              <a:spLocks noChangeArrowheads="1"/>
            </p:cNvSpPr>
            <p:nvPr/>
          </p:nvSpPr>
          <p:spPr bwMode="auto">
            <a:xfrm>
              <a:off x="1667" y="2341"/>
              <a:ext cx="121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latin typeface="Arial Rounded MT Bold" pitchFamily="34" charset="0"/>
                </a:rPr>
                <a:t>v</a:t>
              </a:r>
              <a:r>
                <a:rPr lang="de-DE" sz="1400" baseline="-25000">
                  <a:latin typeface="Arial Rounded MT Bold" pitchFamily="34" charset="0"/>
                </a:rPr>
                <a:t>rim</a:t>
              </a:r>
              <a:r>
                <a:rPr lang="de-DE" sz="1400">
                  <a:latin typeface="Arial Rounded MT Bold" pitchFamily="34" charset="0"/>
                </a:rPr>
                <a:t> = 100 m/s</a:t>
              </a:r>
            </a:p>
            <a:p>
              <a:endParaRPr lang="de-DE" sz="1400">
                <a:latin typeface="Arial Rounded MT Bold" pitchFamily="34" charset="0"/>
              </a:endParaRPr>
            </a:p>
            <a:p>
              <a:r>
                <a:rPr lang="de-DE" sz="1400">
                  <a:latin typeface="Arial Rounded MT Bold" pitchFamily="34" charset="0"/>
                </a:rPr>
                <a:t>( 955 rpm = 15.9Hz )</a:t>
              </a:r>
              <a:endParaRPr lang="en-US" sz="1400">
                <a:latin typeface="Arial Rounded MT Bold" pitchFamily="34" charset="0"/>
              </a:endParaRPr>
            </a:p>
          </p:txBody>
        </p:sp>
      </p:grp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107950" y="573088"/>
            <a:ext cx="4313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latin typeface="Arial Rounded MT Bold" pitchFamily="34" charset="0"/>
              </a:rPr>
              <a:t>2*10</a:t>
            </a:r>
            <a:r>
              <a:rPr lang="de-DE" sz="1200" baseline="30000">
                <a:latin typeface="Arial Rounded MT Bold" pitchFamily="34" charset="0"/>
              </a:rPr>
              <a:t>10</a:t>
            </a:r>
            <a:r>
              <a:rPr lang="de-DE" sz="1200">
                <a:latin typeface="Arial Rounded MT Bold" pitchFamily="34" charset="0"/>
              </a:rPr>
              <a:t> e</a:t>
            </a:r>
            <a:r>
              <a:rPr lang="de-DE" sz="1200" baseline="30000">
                <a:latin typeface="Arial Rounded MT Bold" pitchFamily="34" charset="0"/>
              </a:rPr>
              <a:t>-</a:t>
            </a:r>
            <a:r>
              <a:rPr lang="de-DE" sz="1200">
                <a:latin typeface="Arial Rounded MT Bold" pitchFamily="34" charset="0"/>
              </a:rPr>
              <a:t> / bunch = 3.2 nC / bunch</a:t>
            </a:r>
          </a:p>
          <a:p>
            <a:r>
              <a:rPr lang="de-DE" sz="1200">
                <a:latin typeface="Arial Rounded MT Bold" pitchFamily="34" charset="0"/>
              </a:rPr>
              <a:t>2625 bunch / train (0.97ms) = 2.7062 MHz repetition rate</a:t>
            </a:r>
          </a:p>
          <a:p>
            <a:r>
              <a:rPr lang="de-DE" sz="1200">
                <a:latin typeface="Arial Rounded MT Bold" pitchFamily="34" charset="0"/>
              </a:rPr>
              <a:t>5 train / s</a:t>
            </a: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107950" y="1196975"/>
            <a:ext cx="1939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800080"/>
                </a:solidFill>
              </a:rPr>
              <a:t>-&gt; 4.6*10</a:t>
            </a:r>
            <a:r>
              <a:rPr lang="de-DE" sz="1200" b="1" baseline="30000">
                <a:solidFill>
                  <a:srgbClr val="800080"/>
                </a:solidFill>
              </a:rPr>
              <a:t>15</a:t>
            </a:r>
            <a:r>
              <a:rPr lang="de-DE" sz="1200" b="1">
                <a:solidFill>
                  <a:srgbClr val="800080"/>
                </a:solidFill>
              </a:rPr>
              <a:t> photon / train</a:t>
            </a:r>
            <a:endParaRPr lang="en-US" sz="1200" b="1">
              <a:solidFill>
                <a:srgbClr val="800080"/>
              </a:solidFill>
            </a:endParaRPr>
          </a:p>
        </p:txBody>
      </p:sp>
      <p:grpSp>
        <p:nvGrpSpPr>
          <p:cNvPr id="26680" name="Group 56"/>
          <p:cNvGrpSpPr>
            <a:grpSpLocks/>
          </p:cNvGrpSpPr>
          <p:nvPr/>
        </p:nvGrpSpPr>
        <p:grpSpPr bwMode="auto">
          <a:xfrm>
            <a:off x="6300788" y="1855788"/>
            <a:ext cx="1801812" cy="349250"/>
            <a:chOff x="3559" y="987"/>
            <a:chExt cx="1135" cy="220"/>
          </a:xfrm>
        </p:grpSpPr>
        <p:sp>
          <p:nvSpPr>
            <p:cNvPr id="17431" name="Line 53"/>
            <p:cNvSpPr>
              <a:spLocks noChangeShapeType="1"/>
            </p:cNvSpPr>
            <p:nvPr/>
          </p:nvSpPr>
          <p:spPr bwMode="auto">
            <a:xfrm flipV="1">
              <a:off x="3561" y="1117"/>
              <a:ext cx="1133" cy="9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Rectangle 54"/>
            <p:cNvSpPr>
              <a:spLocks noChangeArrowheads="1"/>
            </p:cNvSpPr>
            <p:nvPr/>
          </p:nvSpPr>
          <p:spPr bwMode="auto">
            <a:xfrm rot="-210146">
              <a:off x="3559" y="987"/>
              <a:ext cx="8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0000CC"/>
                  </a:solidFill>
                  <a:latin typeface="Arial Rounded MT Bold" pitchFamily="34" charset="0"/>
                </a:rPr>
                <a:t>~ 14.4 MeV e</a:t>
              </a:r>
              <a:r>
                <a:rPr lang="de-DE" sz="1400" baseline="30000">
                  <a:solidFill>
                    <a:srgbClr val="0000CC"/>
                  </a:solidFill>
                  <a:latin typeface="Arial Rounded MT Bold" pitchFamily="34" charset="0"/>
                </a:rPr>
                <a:t>+</a:t>
              </a:r>
            </a:p>
          </p:txBody>
        </p:sp>
      </p:grpSp>
      <p:grpSp>
        <p:nvGrpSpPr>
          <p:cNvPr id="26689" name="Group 65"/>
          <p:cNvGrpSpPr>
            <a:grpSpLocks/>
          </p:cNvGrpSpPr>
          <p:nvPr/>
        </p:nvGrpSpPr>
        <p:grpSpPr bwMode="auto">
          <a:xfrm>
            <a:off x="3702050" y="1196975"/>
            <a:ext cx="4895850" cy="5618163"/>
            <a:chOff x="2109" y="526"/>
            <a:chExt cx="3084" cy="3539"/>
          </a:xfrm>
        </p:grpSpPr>
        <p:sp>
          <p:nvSpPr>
            <p:cNvPr id="2" name="Rectangle 66"/>
            <p:cNvSpPr>
              <a:spLocks noChangeArrowheads="1"/>
            </p:cNvSpPr>
            <p:nvPr/>
          </p:nvSpPr>
          <p:spPr bwMode="auto">
            <a:xfrm>
              <a:off x="2611" y="526"/>
              <a:ext cx="25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800080"/>
                  </a:solidFill>
                  <a:latin typeface="Arial Rounded MT Bold" pitchFamily="34" charset="0"/>
                </a:rPr>
                <a:t>Titan target for polarised positron production</a:t>
              </a:r>
              <a:endParaRPr lang="en-US" sz="1400">
                <a:solidFill>
                  <a:srgbClr val="800080"/>
                </a:solidFill>
                <a:latin typeface="Arial Rounded MT Bold" pitchFamily="34" charset="0"/>
              </a:endParaRPr>
            </a:p>
          </p:txBody>
        </p:sp>
        <p:grpSp>
          <p:nvGrpSpPr>
            <p:cNvPr id="17427" name="Group 67"/>
            <p:cNvGrpSpPr>
              <a:grpSpLocks/>
            </p:cNvGrpSpPr>
            <p:nvPr/>
          </p:nvGrpSpPr>
          <p:grpSpPr bwMode="auto">
            <a:xfrm>
              <a:off x="2109" y="845"/>
              <a:ext cx="2404" cy="3220"/>
              <a:chOff x="110" y="164"/>
              <a:chExt cx="2143" cy="2264"/>
            </a:xfrm>
          </p:grpSpPr>
          <p:pic>
            <p:nvPicPr>
              <p:cNvPr id="17428" name="Picture 4" descr="H:\zn\ILC_targetweel&amp;flux.bmp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0" y="164"/>
                <a:ext cx="2143" cy="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9" name="TextBox 45"/>
              <p:cNvSpPr txBox="1">
                <a:spLocks noChangeArrowheads="1"/>
              </p:cNvSpPr>
              <p:nvPr/>
            </p:nvSpPr>
            <p:spPr bwMode="auto">
              <a:xfrm rot="1839056">
                <a:off x="1483" y="1458"/>
                <a:ext cx="12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200"/>
                  <a:t>r</a:t>
                </a: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1250" y="1389"/>
                <a:ext cx="451" cy="33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695" name="Oval 71"/>
          <p:cNvSpPr>
            <a:spLocks noChangeArrowheads="1"/>
          </p:cNvSpPr>
          <p:nvPr/>
        </p:nvSpPr>
        <p:spPr bwMode="auto">
          <a:xfrm>
            <a:off x="5726113" y="2130425"/>
            <a:ext cx="144462" cy="28733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72"/>
          <p:cNvSpPr>
            <a:spLocks noChangeArrowheads="1"/>
          </p:cNvSpPr>
          <p:nvPr/>
        </p:nvSpPr>
        <p:spPr bwMode="auto">
          <a:xfrm rot="-252474">
            <a:off x="-36513" y="2563813"/>
            <a:ext cx="2089151" cy="288925"/>
          </a:xfrm>
          <a:prstGeom prst="rect">
            <a:avLst/>
          </a:prstGeom>
          <a:pattFill prst="ltDnDiag">
            <a:fgClr>
              <a:srgbClr val="FF66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48"/>
          <p:cNvSpPr>
            <a:spLocks noChangeArrowheads="1"/>
          </p:cNvSpPr>
          <p:nvPr/>
        </p:nvSpPr>
        <p:spPr bwMode="auto">
          <a:xfrm rot="-294425">
            <a:off x="179388" y="2187575"/>
            <a:ext cx="1370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Rounded MT Bold" pitchFamily="34" charset="0"/>
              </a:rPr>
              <a:t>250 GeV e</a:t>
            </a:r>
            <a:r>
              <a:rPr lang="de-DE" baseline="30000">
                <a:latin typeface="Arial Rounded MT Bold" pitchFamily="34" charset="0"/>
              </a:rPr>
              <a:t>-</a:t>
            </a:r>
          </a:p>
        </p:txBody>
      </p:sp>
      <p:sp>
        <p:nvSpPr>
          <p:cNvPr id="26697" name="Line 73"/>
          <p:cNvSpPr>
            <a:spLocks noChangeShapeType="1"/>
          </p:cNvSpPr>
          <p:nvPr/>
        </p:nvSpPr>
        <p:spPr bwMode="auto">
          <a:xfrm flipV="1">
            <a:off x="107950" y="2619375"/>
            <a:ext cx="1871663" cy="1444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Rectangle 80"/>
          <p:cNvSpPr>
            <a:spLocks noChangeArrowheads="1"/>
          </p:cNvSpPr>
          <p:nvPr/>
        </p:nvSpPr>
        <p:spPr bwMode="auto">
          <a:xfrm rot="-294425">
            <a:off x="179388" y="2835275"/>
            <a:ext cx="163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FF9900"/>
                </a:solidFill>
                <a:latin typeface="Arial Rounded MT Bold" pitchFamily="34" charset="0"/>
              </a:rPr>
              <a:t>helical undulator</a:t>
            </a:r>
            <a:endParaRPr lang="de-DE" sz="1400" baseline="30000">
              <a:solidFill>
                <a:srgbClr val="FF9900"/>
              </a:solidFill>
              <a:latin typeface="Arial Rounded MT Bold" pitchFamily="34" charset="0"/>
            </a:endParaRP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2052638" y="2185988"/>
            <a:ext cx="3636962" cy="376237"/>
            <a:chOff x="839" y="1197"/>
            <a:chExt cx="2291" cy="237"/>
          </a:xfrm>
        </p:grpSpPr>
        <p:sp>
          <p:nvSpPr>
            <p:cNvPr id="17424" name="Line 9"/>
            <p:cNvSpPr>
              <a:spLocks noChangeShapeType="1"/>
            </p:cNvSpPr>
            <p:nvPr/>
          </p:nvSpPr>
          <p:spPr bwMode="auto">
            <a:xfrm flipV="1">
              <a:off x="975" y="1253"/>
              <a:ext cx="2155" cy="181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Box 29"/>
            <p:cNvSpPr txBox="1">
              <a:spLocks noChangeArrowheads="1"/>
            </p:cNvSpPr>
            <p:nvPr/>
          </p:nvSpPr>
          <p:spPr bwMode="auto">
            <a:xfrm rot="-315228">
              <a:off x="839" y="1197"/>
              <a:ext cx="14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800080"/>
                  </a:solidFill>
                  <a:latin typeface="Arial Rounded MT Bold" pitchFamily="34" charset="0"/>
                </a:rPr>
                <a:t>~ 28.8 MeV photon beam</a:t>
              </a:r>
            </a:p>
          </p:txBody>
        </p:sp>
      </p:grpSp>
      <p:sp>
        <p:nvSpPr>
          <p:cNvPr id="26709" name="Arc 85"/>
          <p:cNvSpPr>
            <a:spLocks/>
          </p:cNvSpPr>
          <p:nvPr/>
        </p:nvSpPr>
        <p:spPr bwMode="auto">
          <a:xfrm rot="-143405" flipH="1" flipV="1">
            <a:off x="4860925" y="3859213"/>
            <a:ext cx="431800" cy="122396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2316" y="2096"/>
                </a:moveTo>
                <a:cubicBezTo>
                  <a:pt x="15216" y="716"/>
                  <a:pt x="18388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7810"/>
                  <a:pt x="997" y="14087"/>
                  <a:pt x="2890" y="10804"/>
                </a:cubicBezTo>
              </a:path>
              <a:path w="43200" h="43200" stroke="0" extrusionOk="0">
                <a:moveTo>
                  <a:pt x="12316" y="2096"/>
                </a:moveTo>
                <a:cubicBezTo>
                  <a:pt x="15216" y="716"/>
                  <a:pt x="18388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7810"/>
                  <a:pt x="997" y="14087"/>
                  <a:pt x="2890" y="10804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7422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 rot="-255442">
            <a:off x="5076825" y="2741613"/>
            <a:ext cx="1411288" cy="5429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 Rounded MT Bold" pitchFamily="34" charset="0"/>
              </a:rPr>
              <a:t>distribution of</a:t>
            </a:r>
          </a:p>
          <a:p>
            <a:pPr algn="ctr"/>
            <a:r>
              <a:rPr lang="en-US" sz="1400">
                <a:latin typeface="Arial Rounded MT Bold" pitchFamily="34" charset="0"/>
              </a:rPr>
              <a:t>heat load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1" grpId="0"/>
      <p:bldP spid="26676" grpId="0"/>
      <p:bldP spid="26695" grpId="0" animBg="1"/>
      <p:bldP spid="26697" grpId="0" animBg="1"/>
      <p:bldP spid="26709" grpId="0" animBg="1"/>
      <p:bldP spid="143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6675" y="-3175"/>
            <a:ext cx="29924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modelling the ILC-target unit</a:t>
            </a:r>
          </a:p>
        </p:txBody>
      </p:sp>
      <p:sp>
        <p:nvSpPr>
          <p:cNvPr id="18434" name="Rectangle 54"/>
          <p:cNvSpPr>
            <a:spLocks noChangeArrowheads="1"/>
          </p:cNvSpPr>
          <p:nvPr/>
        </p:nvSpPr>
        <p:spPr bwMode="auto">
          <a:xfrm>
            <a:off x="539750" y="5661025"/>
            <a:ext cx="2266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d</a:t>
            </a:r>
            <a:r>
              <a:rPr lang="de-DE" sz="1400" baseline="-250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 = 1.0 cm , l</a:t>
            </a:r>
            <a:r>
              <a:rPr lang="de-DE" sz="1400" baseline="-250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 =  5.0 cm</a:t>
            </a:r>
          </a:p>
          <a:p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d</a:t>
            </a:r>
            <a:r>
              <a:rPr lang="de-DE" sz="1400" baseline="-250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 = 5.0 cm , l</a:t>
            </a:r>
            <a:r>
              <a:rPr lang="de-DE" sz="1400" baseline="-250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 =  3.0 cm</a:t>
            </a:r>
          </a:p>
          <a:p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d</a:t>
            </a:r>
            <a:r>
              <a:rPr lang="de-DE" sz="1400" baseline="-250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 = 8.0 cm , l</a:t>
            </a:r>
            <a:r>
              <a:rPr lang="de-DE" sz="1400" baseline="-250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de-DE" sz="1400">
                <a:solidFill>
                  <a:schemeClr val="bg1"/>
                </a:solidFill>
                <a:latin typeface="Arial Rounded MT Bold" pitchFamily="34" charset="0"/>
              </a:rPr>
              <a:t> = 12.5 cm</a:t>
            </a:r>
            <a:endParaRPr lang="en-US" sz="14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8435" name="Picture 2" descr="D:\SimpleGeo\ILC_target\chamber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-26988"/>
            <a:ext cx="7775575" cy="68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1836738" y="1900238"/>
            <a:ext cx="3636962" cy="376237"/>
            <a:chOff x="839" y="1197"/>
            <a:chExt cx="2291" cy="237"/>
          </a:xfrm>
        </p:grpSpPr>
        <p:sp>
          <p:nvSpPr>
            <p:cNvPr id="18451" name="Line 9"/>
            <p:cNvSpPr>
              <a:spLocks noChangeShapeType="1"/>
            </p:cNvSpPr>
            <p:nvPr/>
          </p:nvSpPr>
          <p:spPr bwMode="auto">
            <a:xfrm flipV="1">
              <a:off x="975" y="1253"/>
              <a:ext cx="2155" cy="181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TextBox 29"/>
            <p:cNvSpPr txBox="1">
              <a:spLocks noChangeArrowheads="1"/>
            </p:cNvSpPr>
            <p:nvPr/>
          </p:nvSpPr>
          <p:spPr bwMode="auto">
            <a:xfrm rot="-315228">
              <a:off x="839" y="1197"/>
              <a:ext cx="14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800080"/>
                  </a:solidFill>
                  <a:latin typeface="Arial Rounded MT Bold" pitchFamily="34" charset="0"/>
                </a:rPr>
                <a:t>~ 28.8 MeV photon beam</a:t>
              </a:r>
            </a:p>
          </p:txBody>
        </p:sp>
      </p:grpSp>
      <p:grpSp>
        <p:nvGrpSpPr>
          <p:cNvPr id="18437" name="Group 75"/>
          <p:cNvGrpSpPr>
            <a:grpSpLocks/>
          </p:cNvGrpSpPr>
          <p:nvPr/>
        </p:nvGrpSpPr>
        <p:grpSpPr bwMode="auto">
          <a:xfrm>
            <a:off x="2447925" y="201613"/>
            <a:ext cx="6911975" cy="6107112"/>
            <a:chOff x="1542" y="127"/>
            <a:chExt cx="4354" cy="384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901" y="307"/>
              <a:ext cx="428" cy="68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222" y="2712"/>
              <a:ext cx="1179" cy="113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2268" y="2304"/>
              <a:ext cx="902" cy="31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2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2222" y="2758"/>
              <a:ext cx="772" cy="31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11" name="Straight Arrow Connector 10"/>
            <p:cNvCxnSpPr/>
            <p:nvPr/>
          </p:nvCxnSpPr>
          <p:spPr>
            <a:xfrm flipH="1">
              <a:off x="4853" y="429"/>
              <a:ext cx="464" cy="65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4" name="TextBox 21"/>
            <p:cNvSpPr txBox="1">
              <a:spLocks noChangeArrowheads="1"/>
            </p:cNvSpPr>
            <p:nvPr/>
          </p:nvSpPr>
          <p:spPr bwMode="auto">
            <a:xfrm>
              <a:off x="4150" y="127"/>
              <a:ext cx="9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flux concentrator</a:t>
              </a:r>
            </a:p>
          </p:txBody>
        </p:sp>
        <p:sp>
          <p:nvSpPr>
            <p:cNvPr id="18445" name="TextBox 27"/>
            <p:cNvSpPr txBox="1">
              <a:spLocks noChangeArrowheads="1"/>
            </p:cNvSpPr>
            <p:nvPr/>
          </p:nvSpPr>
          <p:spPr bwMode="auto">
            <a:xfrm>
              <a:off x="5148" y="255"/>
              <a:ext cx="7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beam pipe</a:t>
              </a:r>
            </a:p>
          </p:txBody>
        </p:sp>
        <p:sp>
          <p:nvSpPr>
            <p:cNvPr id="18446" name="TextBox 28"/>
            <p:cNvSpPr txBox="1">
              <a:spLocks noChangeArrowheads="1"/>
            </p:cNvSpPr>
            <p:nvPr/>
          </p:nvSpPr>
          <p:spPr bwMode="auto">
            <a:xfrm>
              <a:off x="1542" y="3801"/>
              <a:ext cx="7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vacuum seal</a:t>
              </a:r>
            </a:p>
          </p:txBody>
        </p:sp>
        <p:sp>
          <p:nvSpPr>
            <p:cNvPr id="18447" name="TextBox 29"/>
            <p:cNvSpPr txBox="1">
              <a:spLocks noChangeArrowheads="1"/>
            </p:cNvSpPr>
            <p:nvPr/>
          </p:nvSpPr>
          <p:spPr bwMode="auto">
            <a:xfrm>
              <a:off x="1815" y="2168"/>
              <a:ext cx="4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bearing</a:t>
              </a:r>
            </a:p>
          </p:txBody>
        </p:sp>
        <p:sp>
          <p:nvSpPr>
            <p:cNvPr id="18448" name="TextBox 30"/>
            <p:cNvSpPr txBox="1">
              <a:spLocks noChangeArrowheads="1"/>
            </p:cNvSpPr>
            <p:nvPr/>
          </p:nvSpPr>
          <p:spPr bwMode="auto">
            <a:xfrm>
              <a:off x="1874" y="2984"/>
              <a:ext cx="4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motor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264" y="2622"/>
              <a:ext cx="624" cy="68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0" name="TextBox 33"/>
            <p:cNvSpPr txBox="1">
              <a:spLocks noChangeArrowheads="1"/>
            </p:cNvSpPr>
            <p:nvPr/>
          </p:nvSpPr>
          <p:spPr bwMode="auto">
            <a:xfrm>
              <a:off x="4785" y="2441"/>
              <a:ext cx="5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chamber</a:t>
              </a:r>
            </a:p>
          </p:txBody>
        </p:sp>
      </p:grp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SimpleGeo\ILC_target\chamber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-26988"/>
            <a:ext cx="7775575" cy="68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1836738" y="1900238"/>
            <a:ext cx="3636962" cy="376237"/>
            <a:chOff x="839" y="1197"/>
            <a:chExt cx="2291" cy="237"/>
          </a:xfrm>
        </p:grpSpPr>
        <p:sp>
          <p:nvSpPr>
            <p:cNvPr id="19495" name="Line 9"/>
            <p:cNvSpPr>
              <a:spLocks noChangeShapeType="1"/>
            </p:cNvSpPr>
            <p:nvPr/>
          </p:nvSpPr>
          <p:spPr bwMode="auto">
            <a:xfrm flipV="1">
              <a:off x="975" y="1253"/>
              <a:ext cx="2155" cy="181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TextBox 29"/>
            <p:cNvSpPr txBox="1">
              <a:spLocks noChangeArrowheads="1"/>
            </p:cNvSpPr>
            <p:nvPr/>
          </p:nvSpPr>
          <p:spPr bwMode="auto">
            <a:xfrm rot="-315228">
              <a:off x="839" y="1197"/>
              <a:ext cx="14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800080"/>
                  </a:solidFill>
                  <a:latin typeface="Arial Rounded MT Bold" pitchFamily="34" charset="0"/>
                </a:rPr>
                <a:t>~ 28.8 MeV photon beam</a:t>
              </a:r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3636963" y="1641475"/>
            <a:ext cx="2271712" cy="563563"/>
            <a:chOff x="452" y="354"/>
            <a:chExt cx="1431" cy="355"/>
          </a:xfrm>
        </p:grpSpPr>
        <p:sp>
          <p:nvSpPr>
            <p:cNvPr id="19491" name="TextBox 21"/>
            <p:cNvSpPr txBox="1">
              <a:spLocks noChangeArrowheads="1"/>
            </p:cNvSpPr>
            <p:nvPr/>
          </p:nvSpPr>
          <p:spPr bwMode="auto">
            <a:xfrm rot="-235383">
              <a:off x="930" y="354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collimator</a:t>
              </a:r>
            </a:p>
          </p:txBody>
        </p:sp>
        <p:pic>
          <p:nvPicPr>
            <p:cNvPr id="1949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482"/>
              <a:ext cx="79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3" name="Line 9"/>
            <p:cNvSpPr>
              <a:spLocks noChangeShapeType="1"/>
            </p:cNvSpPr>
            <p:nvPr/>
          </p:nvSpPr>
          <p:spPr bwMode="auto">
            <a:xfrm flipV="1">
              <a:off x="452" y="618"/>
              <a:ext cx="523" cy="45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9"/>
            <p:cNvSpPr>
              <a:spLocks noChangeShapeType="1"/>
            </p:cNvSpPr>
            <p:nvPr/>
          </p:nvSpPr>
          <p:spPr bwMode="auto">
            <a:xfrm flipV="1">
              <a:off x="1429" y="527"/>
              <a:ext cx="454" cy="4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9" name="Group 41"/>
          <p:cNvGrpSpPr>
            <a:grpSpLocks/>
          </p:cNvGrpSpPr>
          <p:nvPr/>
        </p:nvGrpSpPr>
        <p:grpSpPr bwMode="auto">
          <a:xfrm>
            <a:off x="323850" y="-26988"/>
            <a:ext cx="2376488" cy="2097088"/>
            <a:chOff x="22" y="28"/>
            <a:chExt cx="1497" cy="1321"/>
          </a:xfrm>
        </p:grpSpPr>
        <p:pic>
          <p:nvPicPr>
            <p:cNvPr id="19489" name="Picture 3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" y="28"/>
              <a:ext cx="1497" cy="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0" name="Rectangle 40"/>
            <p:cNvSpPr>
              <a:spLocks noChangeArrowheads="1"/>
            </p:cNvSpPr>
            <p:nvPr/>
          </p:nvSpPr>
          <p:spPr bwMode="auto">
            <a:xfrm>
              <a:off x="510" y="890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     W</a:t>
              </a:r>
            </a:p>
          </p:txBody>
        </p:sp>
      </p:grpSp>
      <p:grpSp>
        <p:nvGrpSpPr>
          <p:cNvPr id="17448" name="Group 40"/>
          <p:cNvGrpSpPr>
            <a:grpSpLocks/>
          </p:cNvGrpSpPr>
          <p:nvPr/>
        </p:nvGrpSpPr>
        <p:grpSpPr bwMode="auto">
          <a:xfrm>
            <a:off x="1692275" y="188913"/>
            <a:ext cx="3240088" cy="1800225"/>
            <a:chOff x="1066" y="119"/>
            <a:chExt cx="2041" cy="1134"/>
          </a:xfrm>
        </p:grpSpPr>
        <p:grpSp>
          <p:nvGrpSpPr>
            <p:cNvPr id="19480" name="Group 51"/>
            <p:cNvGrpSpPr>
              <a:grpSpLocks/>
            </p:cNvGrpSpPr>
            <p:nvPr/>
          </p:nvGrpSpPr>
          <p:grpSpPr bwMode="auto">
            <a:xfrm>
              <a:off x="1247" y="119"/>
              <a:ext cx="1860" cy="393"/>
              <a:chOff x="1837" y="3339"/>
              <a:chExt cx="1860" cy="393"/>
            </a:xfrm>
          </p:grpSpPr>
          <p:sp>
            <p:nvSpPr>
              <p:cNvPr id="19482" name="Rectangle 52"/>
              <p:cNvSpPr>
                <a:spLocks noChangeArrowheads="1"/>
              </p:cNvSpPr>
              <p:nvPr/>
            </p:nvSpPr>
            <p:spPr bwMode="auto">
              <a:xfrm>
                <a:off x="1837" y="3442"/>
                <a:ext cx="18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Char char="D"/>
                </a:pPr>
                <a:r>
                  <a:rPr lang="de-DE" sz="1600" i="1">
                    <a:latin typeface="Arial Rounded MT Bold" pitchFamily="34" charset="0"/>
                  </a:rPr>
                  <a:t>T</a:t>
                </a:r>
                <a:r>
                  <a:rPr lang="de-DE" sz="1600" i="1" baseline="-25000">
                    <a:latin typeface="Arial Rounded MT Bold" pitchFamily="34" charset="0"/>
                  </a:rPr>
                  <a:t>W</a:t>
                </a:r>
                <a:r>
                  <a:rPr lang="de-DE" sz="1600" i="1">
                    <a:latin typeface="Arial Rounded MT Bold" pitchFamily="34" charset="0"/>
                  </a:rPr>
                  <a:t> =                  </a:t>
                </a:r>
                <a:r>
                  <a:rPr lang="de-DE" sz="1600" b="1" i="1">
                    <a:solidFill>
                      <a:srgbClr val="FF0000"/>
                    </a:solidFill>
                    <a:latin typeface="Arial Rounded MT Bold" pitchFamily="34" charset="0"/>
                  </a:rPr>
                  <a:t>1800</a:t>
                </a:r>
                <a:r>
                  <a:rPr lang="de-DE" sz="1600" i="1">
                    <a:latin typeface="Arial Rounded MT Bold" pitchFamily="34" charset="0"/>
                  </a:rPr>
                  <a:t> K / train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  <p:sp>
            <p:nvSpPr>
              <p:cNvPr id="19483" name="Rectangle 53"/>
              <p:cNvSpPr>
                <a:spLocks noChangeArrowheads="1"/>
              </p:cNvSpPr>
              <p:nvPr/>
            </p:nvSpPr>
            <p:spPr bwMode="auto">
              <a:xfrm>
                <a:off x="2286" y="3339"/>
                <a:ext cx="3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i="1">
                    <a:latin typeface="Symbol" pitchFamily="18" charset="2"/>
                  </a:rPr>
                  <a:t>D</a:t>
                </a:r>
                <a:r>
                  <a:rPr lang="de-DE" sz="1600" i="1"/>
                  <a:t> </a:t>
                </a:r>
                <a:r>
                  <a:rPr lang="de-DE" sz="1600" i="1">
                    <a:latin typeface="Arial Rounded MT Bold" pitchFamily="34" charset="0"/>
                  </a:rPr>
                  <a:t>Q</a:t>
                </a:r>
                <a:endParaRPr lang="en-US" sz="1600" i="1">
                  <a:latin typeface="Arial Rounded MT Bold" pitchFamily="34" charset="0"/>
                </a:endParaRPr>
              </a:p>
            </p:txBody>
          </p:sp>
          <p:sp>
            <p:nvSpPr>
              <p:cNvPr id="19484" name="Rectangle 54"/>
              <p:cNvSpPr>
                <a:spLocks noChangeArrowheads="1"/>
              </p:cNvSpPr>
              <p:nvPr/>
            </p:nvSpPr>
            <p:spPr bwMode="auto">
              <a:xfrm>
                <a:off x="2286" y="3520"/>
                <a:ext cx="38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 i="1">
                    <a:latin typeface="Arial Rounded MT Bold" pitchFamily="34" charset="0"/>
                  </a:rPr>
                  <a:t>m c</a:t>
                </a:r>
                <a:r>
                  <a:rPr lang="de-DE" sz="1600" i="1" baseline="-25000">
                    <a:latin typeface="Arial Rounded MT Bold" pitchFamily="34" charset="0"/>
                  </a:rPr>
                  <a:t>v</a:t>
                </a:r>
                <a:endParaRPr lang="en-US" sz="1600" i="1" baseline="-25000">
                  <a:latin typeface="Arial Rounded MT Bold" pitchFamily="34" charset="0"/>
                </a:endParaRPr>
              </a:p>
            </p:txBody>
          </p:sp>
          <p:sp>
            <p:nvSpPr>
              <p:cNvPr id="19485" name="Line 55"/>
              <p:cNvSpPr>
                <a:spLocks noChangeShapeType="1"/>
              </p:cNvSpPr>
              <p:nvPr/>
            </p:nvSpPr>
            <p:spPr bwMode="auto">
              <a:xfrm>
                <a:off x="2331" y="3550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86" name="Group 56"/>
              <p:cNvGrpSpPr>
                <a:grpSpLocks/>
              </p:cNvGrpSpPr>
              <p:nvPr/>
            </p:nvGrpSpPr>
            <p:grpSpPr bwMode="auto">
              <a:xfrm>
                <a:off x="2654" y="3429"/>
                <a:ext cx="200" cy="272"/>
                <a:chOff x="3696" y="2523"/>
                <a:chExt cx="200" cy="272"/>
              </a:xfrm>
            </p:grpSpPr>
            <p:sp>
              <p:nvSpPr>
                <p:cNvPr id="19487" name="Rectangle 57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  <p:sp>
              <p:nvSpPr>
                <p:cNvPr id="19488" name="Rectangle 58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2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i="1"/>
                    <a:t>~</a:t>
                  </a:r>
                  <a:endParaRPr lang="en-US" i="1"/>
                </a:p>
              </p:txBody>
            </p:sp>
          </p:grpSp>
        </p:grpSp>
        <p:sp>
          <p:nvSpPr>
            <p:cNvPr id="19481" name="Line 38"/>
            <p:cNvSpPr>
              <a:spLocks noChangeShapeType="1"/>
            </p:cNvSpPr>
            <p:nvPr/>
          </p:nvSpPr>
          <p:spPr bwMode="auto">
            <a:xfrm>
              <a:off x="1066" y="346"/>
              <a:ext cx="195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95288" y="2708275"/>
            <a:ext cx="296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Rounded MT Bold" pitchFamily="34" charset="0"/>
              </a:rPr>
              <a:t> </a:t>
            </a:r>
            <a:r>
              <a:rPr lang="en-US" sz="1600" i="1">
                <a:latin typeface="Arial Rounded MT Bold" pitchFamily="34" charset="0"/>
              </a:rPr>
              <a:t>r = 0.1 cm -&gt;   _____  K / train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763713" y="2708275"/>
            <a:ext cx="760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FF0000"/>
                </a:solidFill>
                <a:latin typeface="Arial Rounded MT Bold" pitchFamily="34" charset="0"/>
              </a:rPr>
              <a:t>14 000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1835150" y="2708275"/>
            <a:ext cx="58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FF0000"/>
                </a:solidFill>
                <a:latin typeface="Arial Rounded MT Bold" pitchFamily="34" charset="0"/>
              </a:rPr>
              <a:t> ???</a:t>
            </a: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1230313" y="3044825"/>
            <a:ext cx="204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i="1">
                <a:solidFill>
                  <a:srgbClr val="FF0000"/>
                </a:solidFill>
                <a:latin typeface="Arial Rounded MT Bold" pitchFamily="34" charset="0"/>
              </a:rPr>
              <a:t>this is to much !!</a:t>
            </a:r>
          </a:p>
        </p:txBody>
      </p: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2447925" y="201613"/>
            <a:ext cx="6911975" cy="6107112"/>
            <a:chOff x="1542" y="127"/>
            <a:chExt cx="4354" cy="384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901" y="307"/>
              <a:ext cx="428" cy="68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69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222" y="2712"/>
              <a:ext cx="1179" cy="113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2268" y="2304"/>
              <a:ext cx="902" cy="31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71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2222" y="2758"/>
              <a:ext cx="772" cy="31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11" name="Straight Arrow Connector 10"/>
            <p:cNvCxnSpPr/>
            <p:nvPr/>
          </p:nvCxnSpPr>
          <p:spPr>
            <a:xfrm flipH="1">
              <a:off x="4853" y="429"/>
              <a:ext cx="464" cy="65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3" name="TextBox 21"/>
            <p:cNvSpPr txBox="1">
              <a:spLocks noChangeArrowheads="1"/>
            </p:cNvSpPr>
            <p:nvPr/>
          </p:nvSpPr>
          <p:spPr bwMode="auto">
            <a:xfrm>
              <a:off x="4150" y="127"/>
              <a:ext cx="9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flux concentrator</a:t>
              </a:r>
            </a:p>
          </p:txBody>
        </p:sp>
        <p:sp>
          <p:nvSpPr>
            <p:cNvPr id="19474" name="TextBox 27"/>
            <p:cNvSpPr txBox="1">
              <a:spLocks noChangeArrowheads="1"/>
            </p:cNvSpPr>
            <p:nvPr/>
          </p:nvSpPr>
          <p:spPr bwMode="auto">
            <a:xfrm>
              <a:off x="5148" y="255"/>
              <a:ext cx="7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beam pipe</a:t>
              </a:r>
            </a:p>
          </p:txBody>
        </p:sp>
        <p:sp>
          <p:nvSpPr>
            <p:cNvPr id="19475" name="TextBox 28"/>
            <p:cNvSpPr txBox="1">
              <a:spLocks noChangeArrowheads="1"/>
            </p:cNvSpPr>
            <p:nvPr/>
          </p:nvSpPr>
          <p:spPr bwMode="auto">
            <a:xfrm>
              <a:off x="1542" y="3801"/>
              <a:ext cx="7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vacuum seal</a:t>
              </a:r>
            </a:p>
          </p:txBody>
        </p:sp>
        <p:sp>
          <p:nvSpPr>
            <p:cNvPr id="19476" name="TextBox 29"/>
            <p:cNvSpPr txBox="1">
              <a:spLocks noChangeArrowheads="1"/>
            </p:cNvSpPr>
            <p:nvPr/>
          </p:nvSpPr>
          <p:spPr bwMode="auto">
            <a:xfrm>
              <a:off x="1815" y="2168"/>
              <a:ext cx="4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bearing</a:t>
              </a:r>
            </a:p>
          </p:txBody>
        </p:sp>
        <p:sp>
          <p:nvSpPr>
            <p:cNvPr id="19477" name="TextBox 30"/>
            <p:cNvSpPr txBox="1">
              <a:spLocks noChangeArrowheads="1"/>
            </p:cNvSpPr>
            <p:nvPr/>
          </p:nvSpPr>
          <p:spPr bwMode="auto">
            <a:xfrm>
              <a:off x="1874" y="2984"/>
              <a:ext cx="4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motor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264" y="2622"/>
              <a:ext cx="624" cy="68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9" name="TextBox 33"/>
            <p:cNvSpPr txBox="1">
              <a:spLocks noChangeArrowheads="1"/>
            </p:cNvSpPr>
            <p:nvPr/>
          </p:nvSpPr>
          <p:spPr bwMode="auto">
            <a:xfrm>
              <a:off x="4785" y="2441"/>
              <a:ext cx="5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>
                  <a:latin typeface="Arial Rounded MT Bold" pitchFamily="34" charset="0"/>
                </a:rPr>
                <a:t>chamber</a:t>
              </a:r>
            </a:p>
          </p:txBody>
        </p:sp>
      </p:grpSp>
      <p:sp>
        <p:nvSpPr>
          <p:cNvPr id="19467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/>
      <p:bldP spid="17434" grpId="0"/>
      <p:bldP spid="17435" grpId="0"/>
      <p:bldP spid="17435" grpId="1"/>
      <p:bldP spid="174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D:\SimpleGeo\ILC_target\chamber_collimator_CTiW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-26988"/>
            <a:ext cx="7773987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541338" y="44450"/>
            <a:ext cx="4176712" cy="2611438"/>
            <a:chOff x="22" y="28"/>
            <a:chExt cx="2631" cy="1645"/>
          </a:xfrm>
        </p:grpSpPr>
        <p:pic>
          <p:nvPicPr>
            <p:cNvPr id="2050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FE7E7"/>
                </a:clrFrom>
                <a:clrTo>
                  <a:srgbClr val="EFE7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" y="28"/>
              <a:ext cx="2631" cy="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4" name="Text Box 4"/>
            <p:cNvSpPr txBox="1">
              <a:spLocks noChangeArrowheads="1"/>
            </p:cNvSpPr>
            <p:nvPr/>
          </p:nvSpPr>
          <p:spPr bwMode="auto">
            <a:xfrm>
              <a:off x="521" y="1072"/>
              <a:ext cx="1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            Ti      W</a:t>
              </a:r>
            </a:p>
          </p:txBody>
        </p:sp>
      </p:grp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332288" y="2217738"/>
            <a:ext cx="908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r = 0.1 cm</a:t>
            </a:r>
            <a:endParaRPr lang="en-US" sz="1200" i="1">
              <a:latin typeface="Arial Rounded MT Bold" pitchFamily="34" charset="0"/>
            </a:endParaRPr>
          </a:p>
        </p:txBody>
      </p:sp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1198563" y="2565400"/>
            <a:ext cx="1778000" cy="915988"/>
            <a:chOff x="436" y="1616"/>
            <a:chExt cx="1120" cy="577"/>
          </a:xfrm>
        </p:grpSpPr>
        <p:grpSp>
          <p:nvGrpSpPr>
            <p:cNvPr id="20488" name="Group 32"/>
            <p:cNvGrpSpPr>
              <a:grpSpLocks/>
            </p:cNvGrpSpPr>
            <p:nvPr/>
          </p:nvGrpSpPr>
          <p:grpSpPr bwMode="auto">
            <a:xfrm>
              <a:off x="454" y="1797"/>
              <a:ext cx="1102" cy="214"/>
              <a:chOff x="594" y="1843"/>
              <a:chExt cx="1102" cy="214"/>
            </a:xfrm>
          </p:grpSpPr>
          <p:sp>
            <p:nvSpPr>
              <p:cNvPr id="20499" name="Rectangle 17"/>
              <p:cNvSpPr>
                <a:spLocks noChangeArrowheads="1"/>
              </p:cNvSpPr>
              <p:nvPr/>
            </p:nvSpPr>
            <p:spPr bwMode="auto">
              <a:xfrm>
                <a:off x="594" y="1856"/>
                <a:ext cx="11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Ti</a:t>
                </a:r>
                <a:r>
                  <a:rPr lang="de-DE" sz="1200" i="1">
                    <a:latin typeface="Arial Rounded MT Bold" pitchFamily="34" charset="0"/>
                  </a:rPr>
                  <a:t> 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1300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0500" name="Group 18"/>
              <p:cNvGrpSpPr>
                <a:grpSpLocks/>
              </p:cNvGrpSpPr>
              <p:nvPr/>
            </p:nvGrpSpPr>
            <p:grpSpPr bwMode="auto">
              <a:xfrm>
                <a:off x="839" y="1843"/>
                <a:ext cx="172" cy="214"/>
                <a:chOff x="3696" y="2523"/>
                <a:chExt cx="172" cy="214"/>
              </a:xfrm>
            </p:grpSpPr>
            <p:sp>
              <p:nvSpPr>
                <p:cNvPr id="20501" name="Rectangle 19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0502" name="Rectangle 20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0489" name="Group 33"/>
            <p:cNvGrpSpPr>
              <a:grpSpLocks/>
            </p:cNvGrpSpPr>
            <p:nvPr/>
          </p:nvGrpSpPr>
          <p:grpSpPr bwMode="auto">
            <a:xfrm>
              <a:off x="436" y="1979"/>
              <a:ext cx="1105" cy="214"/>
              <a:chOff x="576" y="2070"/>
              <a:chExt cx="1105" cy="214"/>
            </a:xfrm>
          </p:grpSpPr>
          <p:sp>
            <p:nvSpPr>
              <p:cNvPr id="20495" name="Rectangle 22"/>
              <p:cNvSpPr>
                <a:spLocks noChangeArrowheads="1"/>
              </p:cNvSpPr>
              <p:nvPr/>
            </p:nvSpPr>
            <p:spPr bwMode="auto">
              <a:xfrm>
                <a:off x="576" y="2083"/>
                <a:ext cx="11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W</a:t>
                </a:r>
                <a:r>
                  <a:rPr lang="de-DE" sz="1200" i="1">
                    <a:latin typeface="Arial Rounded MT Bold" pitchFamily="34" charset="0"/>
                  </a:rPr>
                  <a:t> 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3600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0496" name="Group 23"/>
              <p:cNvGrpSpPr>
                <a:grpSpLocks/>
              </p:cNvGrpSpPr>
              <p:nvPr/>
            </p:nvGrpSpPr>
            <p:grpSpPr bwMode="auto">
              <a:xfrm>
                <a:off x="839" y="2070"/>
                <a:ext cx="172" cy="214"/>
                <a:chOff x="3696" y="2523"/>
                <a:chExt cx="172" cy="214"/>
              </a:xfrm>
            </p:grpSpPr>
            <p:sp>
              <p:nvSpPr>
                <p:cNvPr id="20497" name="Rectangle 24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0498" name="Rectangle 25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0490" name="Group 31"/>
            <p:cNvGrpSpPr>
              <a:grpSpLocks/>
            </p:cNvGrpSpPr>
            <p:nvPr/>
          </p:nvGrpSpPr>
          <p:grpSpPr bwMode="auto">
            <a:xfrm>
              <a:off x="454" y="1616"/>
              <a:ext cx="1059" cy="214"/>
              <a:chOff x="594" y="1616"/>
              <a:chExt cx="1059" cy="214"/>
            </a:xfrm>
          </p:grpSpPr>
          <p:sp>
            <p:nvSpPr>
              <p:cNvPr id="20491" name="Rectangle 32"/>
              <p:cNvSpPr>
                <a:spLocks noChangeArrowheads="1"/>
              </p:cNvSpPr>
              <p:nvPr/>
            </p:nvSpPr>
            <p:spPr bwMode="auto">
              <a:xfrm>
                <a:off x="594" y="1629"/>
                <a:ext cx="10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C</a:t>
                </a:r>
                <a:r>
                  <a:rPr lang="de-DE" sz="1200" i="1">
                    <a:latin typeface="Arial Rounded MT Bold" pitchFamily="34" charset="0"/>
                  </a:rPr>
                  <a:t>        </a:t>
                </a:r>
                <a:r>
                  <a:rPr lang="de-DE" sz="1200" i="1">
                    <a:solidFill>
                      <a:srgbClr val="009900"/>
                    </a:solidFill>
                    <a:latin typeface="Arial Rounded MT Bold" pitchFamily="34" charset="0"/>
                  </a:rPr>
                  <a:t>500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0492" name="Group 33"/>
              <p:cNvGrpSpPr>
                <a:grpSpLocks/>
              </p:cNvGrpSpPr>
              <p:nvPr/>
            </p:nvGrpSpPr>
            <p:grpSpPr bwMode="auto">
              <a:xfrm>
                <a:off x="839" y="1616"/>
                <a:ext cx="172" cy="214"/>
                <a:chOff x="3696" y="2523"/>
                <a:chExt cx="172" cy="214"/>
              </a:xfrm>
            </p:grpSpPr>
            <p:sp>
              <p:nvSpPr>
                <p:cNvPr id="20493" name="Rectangle 34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0494" name="Rectangle 35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</p:grpSp>
      <p:sp>
        <p:nvSpPr>
          <p:cNvPr id="18456" name="TextBox 68"/>
          <p:cNvSpPr txBox="1">
            <a:spLocks noChangeArrowheads="1"/>
          </p:cNvSpPr>
          <p:nvPr/>
        </p:nvSpPr>
        <p:spPr bwMode="auto">
          <a:xfrm>
            <a:off x="4932363" y="0"/>
            <a:ext cx="2557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modelling the collimator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755650" y="3494088"/>
            <a:ext cx="291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i="1">
                <a:solidFill>
                  <a:srgbClr val="FF0000"/>
                </a:solidFill>
                <a:latin typeface="Arial Rounded MT Bold" pitchFamily="34" charset="0"/>
              </a:rPr>
              <a:t>but this is still to much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/>
      <p:bldP spid="17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D:\SimpleGeo\ILC_target\chamber_collimator_CTiFeW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-26988"/>
            <a:ext cx="777716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539750" y="73025"/>
            <a:ext cx="4176713" cy="2532063"/>
            <a:chOff x="385" y="1951"/>
            <a:chExt cx="2631" cy="1595"/>
          </a:xfrm>
        </p:grpSpPr>
        <p:pic>
          <p:nvPicPr>
            <p:cNvPr id="21552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FE7E7"/>
                </a:clrFrom>
                <a:clrTo>
                  <a:srgbClr val="EFE7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" y="1951"/>
              <a:ext cx="2631" cy="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3" name="Text Box 4"/>
            <p:cNvSpPr txBox="1">
              <a:spLocks noChangeArrowheads="1"/>
            </p:cNvSpPr>
            <p:nvPr/>
          </p:nvSpPr>
          <p:spPr bwMode="auto">
            <a:xfrm>
              <a:off x="884" y="2976"/>
              <a:ext cx="1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            Ti      Fe   W</a:t>
              </a:r>
            </a:p>
          </p:txBody>
        </p:sp>
      </p:grp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539750" y="44450"/>
            <a:ext cx="4176713" cy="2611438"/>
            <a:chOff x="22" y="28"/>
            <a:chExt cx="2631" cy="1645"/>
          </a:xfrm>
        </p:grpSpPr>
        <p:pic>
          <p:nvPicPr>
            <p:cNvPr id="21550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FE7E7"/>
                </a:clrFrom>
                <a:clrTo>
                  <a:srgbClr val="EFE7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" y="28"/>
              <a:ext cx="2631" cy="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1" name="Text Box 4"/>
            <p:cNvSpPr txBox="1">
              <a:spLocks noChangeArrowheads="1"/>
            </p:cNvSpPr>
            <p:nvPr/>
          </p:nvSpPr>
          <p:spPr bwMode="auto">
            <a:xfrm>
              <a:off x="521" y="1072"/>
              <a:ext cx="1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            Ti      W</a:t>
              </a:r>
            </a:p>
          </p:txBody>
        </p:sp>
      </p:grpSp>
      <p:pic>
        <p:nvPicPr>
          <p:cNvPr id="19465" name="Picture 2" descr="D:\SimpleGeo\ILC_target\C_Ti_Fe_W_Spec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7E7"/>
              </a:clrFrom>
              <a:clrTo>
                <a:srgbClr val="EFE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3848100"/>
            <a:ext cx="40989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7"/>
          <p:cNvSpPr>
            <a:spLocks noChangeArrowheads="1"/>
          </p:cNvSpPr>
          <p:nvPr/>
        </p:nvSpPr>
        <p:spPr bwMode="auto">
          <a:xfrm>
            <a:off x="4330700" y="2217738"/>
            <a:ext cx="908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r = 0.1 cm</a:t>
            </a:r>
            <a:endParaRPr lang="en-US" sz="1200" i="1">
              <a:latin typeface="Arial Rounded MT Bold" pitchFamily="34" charset="0"/>
            </a:endParaRPr>
          </a:p>
        </p:txBody>
      </p:sp>
      <p:grpSp>
        <p:nvGrpSpPr>
          <p:cNvPr id="19676" name="Group 220"/>
          <p:cNvGrpSpPr>
            <a:grpSpLocks/>
          </p:cNvGrpSpPr>
          <p:nvPr/>
        </p:nvGrpSpPr>
        <p:grpSpPr bwMode="auto">
          <a:xfrm>
            <a:off x="1196975" y="2565400"/>
            <a:ext cx="1785938" cy="1203325"/>
            <a:chOff x="436" y="1616"/>
            <a:chExt cx="1125" cy="758"/>
          </a:xfrm>
        </p:grpSpPr>
        <p:grpSp>
          <p:nvGrpSpPr>
            <p:cNvPr id="21530" name="Group 196"/>
            <p:cNvGrpSpPr>
              <a:grpSpLocks/>
            </p:cNvGrpSpPr>
            <p:nvPr/>
          </p:nvGrpSpPr>
          <p:grpSpPr bwMode="auto">
            <a:xfrm>
              <a:off x="454" y="1797"/>
              <a:ext cx="1095" cy="214"/>
              <a:chOff x="594" y="1843"/>
              <a:chExt cx="1095" cy="214"/>
            </a:xfrm>
          </p:grpSpPr>
          <p:sp>
            <p:nvSpPr>
              <p:cNvPr id="21546" name="Rectangle 17"/>
              <p:cNvSpPr>
                <a:spLocks noChangeArrowheads="1"/>
              </p:cNvSpPr>
              <p:nvPr/>
            </p:nvSpPr>
            <p:spPr bwMode="auto">
              <a:xfrm>
                <a:off x="594" y="1856"/>
                <a:ext cx="10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Ti </a:t>
                </a:r>
                <a:r>
                  <a:rPr lang="de-DE" sz="1200" i="1">
                    <a:latin typeface="Arial Rounded MT Bold" pitchFamily="34" charset="0"/>
                  </a:rPr>
                  <a:t>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1300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1547" name="Group 18"/>
              <p:cNvGrpSpPr>
                <a:grpSpLocks/>
              </p:cNvGrpSpPr>
              <p:nvPr/>
            </p:nvGrpSpPr>
            <p:grpSpPr bwMode="auto">
              <a:xfrm>
                <a:off x="839" y="1843"/>
                <a:ext cx="172" cy="214"/>
                <a:chOff x="3696" y="2523"/>
                <a:chExt cx="172" cy="214"/>
              </a:xfrm>
            </p:grpSpPr>
            <p:sp>
              <p:nvSpPr>
                <p:cNvPr id="21548" name="Rectangle 19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1549" name="Rectangle 20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1531" name="Group 201"/>
            <p:cNvGrpSpPr>
              <a:grpSpLocks/>
            </p:cNvGrpSpPr>
            <p:nvPr/>
          </p:nvGrpSpPr>
          <p:grpSpPr bwMode="auto">
            <a:xfrm>
              <a:off x="436" y="1979"/>
              <a:ext cx="1089" cy="214"/>
              <a:chOff x="576" y="2070"/>
              <a:chExt cx="1089" cy="214"/>
            </a:xfrm>
          </p:grpSpPr>
          <p:sp>
            <p:nvSpPr>
              <p:cNvPr id="21542" name="Rectangle 22"/>
              <p:cNvSpPr>
                <a:spLocks noChangeArrowheads="1"/>
              </p:cNvSpPr>
              <p:nvPr/>
            </p:nvSpPr>
            <p:spPr bwMode="auto">
              <a:xfrm>
                <a:off x="576" y="2083"/>
                <a:ext cx="10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Fe</a:t>
                </a:r>
                <a:r>
                  <a:rPr lang="de-DE" sz="1200" i="1">
                    <a:latin typeface="Arial Rounded MT Bold" pitchFamily="34" charset="0"/>
                  </a:rPr>
                  <a:t> 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 600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1543" name="Group 23"/>
              <p:cNvGrpSpPr>
                <a:grpSpLocks/>
              </p:cNvGrpSpPr>
              <p:nvPr/>
            </p:nvGrpSpPr>
            <p:grpSpPr bwMode="auto">
              <a:xfrm>
                <a:off x="839" y="2070"/>
                <a:ext cx="172" cy="214"/>
                <a:chOff x="3696" y="2523"/>
                <a:chExt cx="172" cy="214"/>
              </a:xfrm>
            </p:grpSpPr>
            <p:sp>
              <p:nvSpPr>
                <p:cNvPr id="21544" name="Rectangle 24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1545" name="Rectangle 25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1532" name="Group 206"/>
            <p:cNvGrpSpPr>
              <a:grpSpLocks/>
            </p:cNvGrpSpPr>
            <p:nvPr/>
          </p:nvGrpSpPr>
          <p:grpSpPr bwMode="auto">
            <a:xfrm>
              <a:off x="436" y="2160"/>
              <a:ext cx="1088" cy="214"/>
              <a:chOff x="576" y="2296"/>
              <a:chExt cx="1088" cy="214"/>
            </a:xfrm>
          </p:grpSpPr>
          <p:sp>
            <p:nvSpPr>
              <p:cNvPr id="21538" name="Rectangle 27"/>
              <p:cNvSpPr>
                <a:spLocks noChangeArrowheads="1"/>
              </p:cNvSpPr>
              <p:nvPr/>
            </p:nvSpPr>
            <p:spPr bwMode="auto">
              <a:xfrm>
                <a:off x="576" y="2309"/>
                <a:ext cx="10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W </a:t>
                </a:r>
                <a:r>
                  <a:rPr lang="de-DE" sz="1200" i="1">
                    <a:latin typeface="Arial Rounded MT Bold" pitchFamily="34" charset="0"/>
                  </a:rPr>
                  <a:t>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  900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1539" name="Group 28"/>
              <p:cNvGrpSpPr>
                <a:grpSpLocks/>
              </p:cNvGrpSpPr>
              <p:nvPr/>
            </p:nvGrpSpPr>
            <p:grpSpPr bwMode="auto">
              <a:xfrm>
                <a:off x="839" y="2296"/>
                <a:ext cx="172" cy="214"/>
                <a:chOff x="3696" y="2523"/>
                <a:chExt cx="172" cy="214"/>
              </a:xfrm>
            </p:grpSpPr>
            <p:sp>
              <p:nvSpPr>
                <p:cNvPr id="21540" name="Rectangle 29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1541" name="Rectangle 30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  <p:grpSp>
          <p:nvGrpSpPr>
            <p:cNvPr id="21533" name="Group 211"/>
            <p:cNvGrpSpPr>
              <a:grpSpLocks/>
            </p:cNvGrpSpPr>
            <p:nvPr/>
          </p:nvGrpSpPr>
          <p:grpSpPr bwMode="auto">
            <a:xfrm>
              <a:off x="454" y="1616"/>
              <a:ext cx="1107" cy="214"/>
              <a:chOff x="594" y="1616"/>
              <a:chExt cx="1107" cy="214"/>
            </a:xfrm>
          </p:grpSpPr>
          <p:sp>
            <p:nvSpPr>
              <p:cNvPr id="21534" name="Rectangle 32"/>
              <p:cNvSpPr>
                <a:spLocks noChangeArrowheads="1"/>
              </p:cNvSpPr>
              <p:nvPr/>
            </p:nvSpPr>
            <p:spPr bwMode="auto">
              <a:xfrm>
                <a:off x="594" y="1629"/>
                <a:ext cx="110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C</a:t>
                </a:r>
                <a:r>
                  <a:rPr lang="de-DE" sz="1200" i="1">
                    <a:latin typeface="Arial Rounded MT Bold" pitchFamily="34" charset="0"/>
                  </a:rPr>
                  <a:t>         </a:t>
                </a:r>
                <a:r>
                  <a:rPr lang="de-DE" sz="1200" i="1">
                    <a:solidFill>
                      <a:srgbClr val="009900"/>
                    </a:solidFill>
                    <a:latin typeface="Arial Rounded MT Bold" pitchFamily="34" charset="0"/>
                  </a:rPr>
                  <a:t>500  </a:t>
                </a:r>
                <a:r>
                  <a:rPr lang="de-DE" sz="1200" i="1">
                    <a:latin typeface="Arial Rounded MT Bold" pitchFamily="34" charset="0"/>
                  </a:rPr>
                  <a:t>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1535" name="Group 33"/>
              <p:cNvGrpSpPr>
                <a:grpSpLocks/>
              </p:cNvGrpSpPr>
              <p:nvPr/>
            </p:nvGrpSpPr>
            <p:grpSpPr bwMode="auto">
              <a:xfrm>
                <a:off x="839" y="1616"/>
                <a:ext cx="172" cy="214"/>
                <a:chOff x="3696" y="2523"/>
                <a:chExt cx="172" cy="214"/>
              </a:xfrm>
            </p:grpSpPr>
            <p:sp>
              <p:nvSpPr>
                <p:cNvPr id="21536" name="Rectangle 34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1537" name="Rectangle 35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</p:grpSp>
      <p:grpSp>
        <p:nvGrpSpPr>
          <p:cNvPr id="19677" name="Group 221"/>
          <p:cNvGrpSpPr>
            <a:grpSpLocks/>
          </p:cNvGrpSpPr>
          <p:nvPr/>
        </p:nvGrpSpPr>
        <p:grpSpPr bwMode="auto">
          <a:xfrm>
            <a:off x="2982913" y="2867025"/>
            <a:ext cx="1201737" cy="850900"/>
            <a:chOff x="1561" y="1806"/>
            <a:chExt cx="757" cy="536"/>
          </a:xfrm>
        </p:grpSpPr>
        <p:sp>
          <p:nvSpPr>
            <p:cNvPr id="21527" name="Rectangle 217"/>
            <p:cNvSpPr>
              <a:spLocks noChangeArrowheads="1"/>
            </p:cNvSpPr>
            <p:nvPr/>
          </p:nvSpPr>
          <p:spPr bwMode="auto">
            <a:xfrm>
              <a:off x="1565" y="1806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40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  <p:sp>
          <p:nvSpPr>
            <p:cNvPr id="21528" name="Rectangle 218"/>
            <p:cNvSpPr>
              <a:spLocks noChangeArrowheads="1"/>
            </p:cNvSpPr>
            <p:nvPr/>
          </p:nvSpPr>
          <p:spPr bwMode="auto">
            <a:xfrm>
              <a:off x="1561" y="2169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20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  <p:sp>
          <p:nvSpPr>
            <p:cNvPr id="21529" name="Rectangle 219"/>
            <p:cNvSpPr>
              <a:spLocks noChangeArrowheads="1"/>
            </p:cNvSpPr>
            <p:nvPr/>
          </p:nvSpPr>
          <p:spPr bwMode="auto">
            <a:xfrm>
              <a:off x="1561" y="1987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i="1">
                  <a:latin typeface="Arial Rounded MT Bold" pitchFamily="34" charset="0"/>
                </a:rPr>
                <a:t>-&gt;  </a:t>
              </a:r>
              <a:r>
                <a:rPr lang="de-DE" sz="1200" i="1">
                  <a:solidFill>
                    <a:srgbClr val="0000CC"/>
                  </a:solidFill>
                  <a:latin typeface="Arial Rounded MT Bold" pitchFamily="34" charset="0"/>
                </a:rPr>
                <a:t>40</a:t>
              </a:r>
              <a:r>
                <a:rPr lang="de-DE" sz="1200" i="1">
                  <a:latin typeface="Arial Rounded MT Bold" pitchFamily="34" charset="0"/>
                </a:rPr>
                <a:t> K / train</a:t>
              </a:r>
              <a:endParaRPr lang="en-US" sz="1200" i="1">
                <a:latin typeface="Arial Rounded MT Bold" pitchFamily="34" charset="0"/>
              </a:endParaRPr>
            </a:p>
          </p:txBody>
        </p:sp>
      </p:grpSp>
      <p:grpSp>
        <p:nvGrpSpPr>
          <p:cNvPr id="19684" name="Group 228"/>
          <p:cNvGrpSpPr>
            <a:grpSpLocks/>
          </p:cNvGrpSpPr>
          <p:nvPr/>
        </p:nvGrpSpPr>
        <p:grpSpPr bwMode="auto">
          <a:xfrm>
            <a:off x="827088" y="4581525"/>
            <a:ext cx="2954337" cy="2003425"/>
            <a:chOff x="339" y="2840"/>
            <a:chExt cx="1861" cy="1262"/>
          </a:xfrm>
        </p:grpSpPr>
        <p:pic>
          <p:nvPicPr>
            <p:cNvPr id="2152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FE7E7"/>
                </a:clrFrom>
                <a:clrTo>
                  <a:srgbClr val="EFE7E7">
                    <a:alpha val="0"/>
                  </a:srgbClr>
                </a:clrTo>
              </a:clrChange>
              <a:lum contrast="-60000"/>
              <a:grayscl/>
            </a:blip>
            <a:srcRect/>
            <a:stretch>
              <a:fillRect/>
            </a:stretch>
          </p:blipFill>
          <p:spPr bwMode="auto">
            <a:xfrm>
              <a:off x="339" y="3035"/>
              <a:ext cx="1678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22" name="Group 223"/>
            <p:cNvGrpSpPr>
              <a:grpSpLocks/>
            </p:cNvGrpSpPr>
            <p:nvPr/>
          </p:nvGrpSpPr>
          <p:grpSpPr bwMode="auto">
            <a:xfrm>
              <a:off x="1120" y="2840"/>
              <a:ext cx="1080" cy="214"/>
              <a:chOff x="594" y="1843"/>
              <a:chExt cx="1080" cy="214"/>
            </a:xfrm>
          </p:grpSpPr>
          <p:sp>
            <p:nvSpPr>
              <p:cNvPr id="21523" name="Rectangle 17"/>
              <p:cNvSpPr>
                <a:spLocks noChangeArrowheads="1"/>
              </p:cNvSpPr>
              <p:nvPr/>
            </p:nvSpPr>
            <p:spPr bwMode="auto">
              <a:xfrm>
                <a:off x="594" y="1856"/>
                <a:ext cx="10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b="1" i="1">
                    <a:latin typeface="Symbol" pitchFamily="18" charset="2"/>
                  </a:rPr>
                  <a:t>D</a:t>
                </a:r>
                <a:r>
                  <a:rPr lang="de-DE" sz="1200" b="1" i="1"/>
                  <a:t> </a:t>
                </a:r>
                <a:r>
                  <a:rPr lang="de-DE" sz="1200" i="1">
                    <a:latin typeface="Arial Rounded MT Bold" pitchFamily="34" charset="0"/>
                  </a:rPr>
                  <a:t>T</a:t>
                </a:r>
                <a:r>
                  <a:rPr lang="de-DE" sz="1200" i="1" baseline="-25000">
                    <a:latin typeface="Arial Rounded MT Bold" pitchFamily="34" charset="0"/>
                  </a:rPr>
                  <a:t>W</a:t>
                </a:r>
                <a:r>
                  <a:rPr lang="de-DE" sz="1200" i="1">
                    <a:latin typeface="Arial Rounded MT Bold" pitchFamily="34" charset="0"/>
                  </a:rPr>
                  <a:t>      </a:t>
                </a:r>
                <a:r>
                  <a:rPr lang="de-DE" sz="1200" i="1">
                    <a:solidFill>
                      <a:srgbClr val="FF0000"/>
                    </a:solidFill>
                    <a:latin typeface="Arial Rounded MT Bold" pitchFamily="34" charset="0"/>
                  </a:rPr>
                  <a:t>3600</a:t>
                </a:r>
                <a:r>
                  <a:rPr lang="de-DE" sz="1200" i="1">
                    <a:latin typeface="Arial Rounded MT Bold" pitchFamily="34" charset="0"/>
                  </a:rPr>
                  <a:t> K / train</a:t>
                </a:r>
                <a:endParaRPr lang="en-US" sz="1200" i="1">
                  <a:latin typeface="Arial Rounded MT Bold" pitchFamily="34" charset="0"/>
                </a:endParaRPr>
              </a:p>
            </p:txBody>
          </p:sp>
          <p:grpSp>
            <p:nvGrpSpPr>
              <p:cNvPr id="21524" name="Group 18"/>
              <p:cNvGrpSpPr>
                <a:grpSpLocks/>
              </p:cNvGrpSpPr>
              <p:nvPr/>
            </p:nvGrpSpPr>
            <p:grpSpPr bwMode="auto">
              <a:xfrm>
                <a:off x="839" y="1843"/>
                <a:ext cx="172" cy="214"/>
                <a:chOff x="3696" y="2523"/>
                <a:chExt cx="172" cy="214"/>
              </a:xfrm>
            </p:grpSpPr>
            <p:sp>
              <p:nvSpPr>
                <p:cNvPr id="21525" name="Rectangle 19"/>
                <p:cNvSpPr>
                  <a:spLocks noChangeArrowheads="1"/>
                </p:cNvSpPr>
                <p:nvPr/>
              </p:nvSpPr>
              <p:spPr bwMode="auto">
                <a:xfrm>
                  <a:off x="3696" y="2523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  <p:sp>
              <p:nvSpPr>
                <p:cNvPr id="21526" name="Rectangle 20"/>
                <p:cNvSpPr>
                  <a:spLocks noChangeArrowheads="1"/>
                </p:cNvSpPr>
                <p:nvPr/>
              </p:nvSpPr>
              <p:spPr bwMode="auto">
                <a:xfrm>
                  <a:off x="3696" y="2564"/>
                  <a:ext cx="17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i="1"/>
                    <a:t>~</a:t>
                  </a:r>
                  <a:endParaRPr lang="en-US" sz="1200" b="1" i="1"/>
                </a:p>
              </p:txBody>
            </p:sp>
          </p:grpSp>
        </p:grpSp>
      </p:grpSp>
      <p:grpSp>
        <p:nvGrpSpPr>
          <p:cNvPr id="19508" name="Group 52"/>
          <p:cNvGrpSpPr>
            <a:grpSpLocks/>
          </p:cNvGrpSpPr>
          <p:nvPr/>
        </p:nvGrpSpPr>
        <p:grpSpPr bwMode="auto">
          <a:xfrm>
            <a:off x="539750" y="85725"/>
            <a:ext cx="4175125" cy="2551113"/>
            <a:chOff x="340" y="54"/>
            <a:chExt cx="2630" cy="1607"/>
          </a:xfrm>
        </p:grpSpPr>
        <p:pic>
          <p:nvPicPr>
            <p:cNvPr id="21519" name="Picture 4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FE7E7"/>
                </a:clrFrom>
                <a:clrTo>
                  <a:srgbClr val="EFE7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54"/>
              <a:ext cx="2630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Rectangle 21"/>
            <p:cNvSpPr>
              <a:spLocks noChangeArrowheads="1"/>
            </p:cNvSpPr>
            <p:nvPr/>
          </p:nvSpPr>
          <p:spPr bwMode="auto">
            <a:xfrm>
              <a:off x="839" y="1071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            Ti                 </a:t>
              </a:r>
              <a:r>
                <a:rPr lang="en-US" sz="1400" b="1"/>
                <a:t>Fe</a:t>
              </a:r>
              <a:r>
                <a:rPr lang="en-US"/>
                <a:t> </a:t>
              </a:r>
              <a:r>
                <a:rPr lang="en-US" sz="1400" b="1"/>
                <a:t>W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849438"/>
            <a:ext cx="25923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0" name="Picture 54" descr="Colli_TiCon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FE7E7"/>
              </a:clrFrom>
              <a:clrTo>
                <a:srgbClr val="EFE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851275"/>
            <a:ext cx="41052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1" name="Rectangle 17"/>
          <p:cNvSpPr>
            <a:spLocks noChangeArrowheads="1"/>
          </p:cNvSpPr>
          <p:nvPr/>
        </p:nvSpPr>
        <p:spPr bwMode="auto">
          <a:xfrm>
            <a:off x="4318000" y="2492375"/>
            <a:ext cx="830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latin typeface="Arial Rounded MT Bold" pitchFamily="34" charset="0"/>
              </a:rPr>
              <a:t>z = </a:t>
            </a:r>
            <a:r>
              <a:rPr lang="de-DE" sz="1200" i="1">
                <a:solidFill>
                  <a:srgbClr val="008000"/>
                </a:solidFill>
                <a:latin typeface="Arial Rounded MT Bold" pitchFamily="34" charset="0"/>
              </a:rPr>
              <a:t>1.2 </a:t>
            </a:r>
            <a:r>
              <a:rPr lang="de-DE" sz="1200" i="1">
                <a:latin typeface="Arial Rounded MT Bold" pitchFamily="34" charset="0"/>
              </a:rPr>
              <a:t>m</a:t>
            </a:r>
            <a:endParaRPr lang="en-US" sz="1200" i="1">
              <a:latin typeface="Arial Rounded MT Bold" pitchFamily="34" charset="0"/>
            </a:endParaRPr>
          </a:p>
        </p:txBody>
      </p:sp>
      <p:sp>
        <p:nvSpPr>
          <p:cNvPr id="21517" name="TextBox 68"/>
          <p:cNvSpPr txBox="1">
            <a:spLocks noChangeArrowheads="1"/>
          </p:cNvSpPr>
          <p:nvPr/>
        </p:nvSpPr>
        <p:spPr bwMode="auto">
          <a:xfrm>
            <a:off x="4932363" y="0"/>
            <a:ext cx="2557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u="sng">
                <a:solidFill>
                  <a:srgbClr val="0070C0"/>
                </a:solidFill>
                <a:latin typeface="Arial Rounded MT Bold" pitchFamily="34" charset="0"/>
              </a:rPr>
              <a:t>modelling the collimator</a:t>
            </a:r>
          </a:p>
        </p:txBody>
      </p:sp>
      <p:sp>
        <p:nvSpPr>
          <p:cNvPr id="21518" name="TextBox 1"/>
          <p:cNvSpPr txBox="1">
            <a:spLocks noChangeArrowheads="1"/>
          </p:cNvSpPr>
          <p:nvPr/>
        </p:nvSpPr>
        <p:spPr bwMode="auto">
          <a:xfrm>
            <a:off x="4327525" y="6610350"/>
            <a:ext cx="2303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b="1" i="1">
                <a:solidFill>
                  <a:schemeClr val="accent2"/>
                </a:solidFill>
                <a:latin typeface="Berlin Sans FB Demi" pitchFamily="34" charset="0"/>
              </a:rPr>
              <a:t>F.Staufenbiel / 15.7.11 / 2.LC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9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822</Words>
  <Application>Microsoft Office PowerPoint</Application>
  <PresentationFormat>On-screen Show (4:3)</PresentationFormat>
  <Paragraphs>319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Arial Rounded MT Bold</vt:lpstr>
      <vt:lpstr>Berlin Sans FB Demi</vt:lpstr>
      <vt:lpstr>Symbol</vt:lpstr>
      <vt:lpstr>Haettenschweiler</vt:lpstr>
      <vt:lpstr>Aharoni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staufen</dc:creator>
  <cp:lastModifiedBy>desy</cp:lastModifiedBy>
  <cp:revision>446</cp:revision>
  <dcterms:created xsi:type="dcterms:W3CDTF">2011-04-28T09:30:39Z</dcterms:created>
  <dcterms:modified xsi:type="dcterms:W3CDTF">2011-08-17T12:36:46Z</dcterms:modified>
</cp:coreProperties>
</file>