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1aa6m14KiwuD3Tj3N8Ljm5W1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B940CE-FEF5-46C4-B284-1F3BA5C1890B}">
  <a:tblStyle styleId="{43B940CE-FEF5-46C4-B284-1F3BA5C1890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+ contenu">
  <p:cSld name="Visuel + contenu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4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09" name="Google Shape;109;p24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000" tIns="108000" rIns="144000" bIns="1440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" name="Google Shape;110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24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5305156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112" name="Google Shape;112;p24"/>
          <p:cNvSpPr/>
          <p:nvPr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000" tIns="108000" rIns="144000" bIns="1440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24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Disposition : Visuel + contenu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5480916" y="1381125"/>
            <a:ext cx="5979247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haut + contenu">
  <p:cSld name="Visuel haut + contenu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>
            <a:spLocks noGrp="1"/>
          </p:cNvSpPr>
          <p:nvPr>
            <p:ph type="pic" idx="2"/>
          </p:nvPr>
        </p:nvSpPr>
        <p:spPr>
          <a:xfrm flipH="1">
            <a:off x="-35541" y="-27742"/>
            <a:ext cx="12125939" cy="2408374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121" name="Google Shape;12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25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Disposition : Visuel  haut + contenu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>
            <a:off x="731838" y="3381829"/>
            <a:ext cx="10836275" cy="253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Astuce :Après avoir insérez votre image, placez celle-ci en arrière plan : Clic droit + « Arrière plan 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Astuce :Après avoir insérez votre image, adaptez si besoin la couleur du texte en fonction de celle-ci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 Bas+ contenu">
  <p:cSld name="Visuel  Bas+ contenu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6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Disposition : Visuel  Bas+ contenu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715646" y="1381125"/>
            <a:ext cx="10744517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Astuce :Après avoir insérez votre image, placez celle-ci en arrière plan : Clic droit + « Arrière plan »</a:t>
            </a:r>
            <a:endParaRPr/>
          </a:p>
        </p:txBody>
      </p:sp>
      <p:sp>
        <p:nvSpPr>
          <p:cNvPr id="135" name="Google Shape;135;p26"/>
          <p:cNvSpPr>
            <a:spLocks noGrp="1"/>
          </p:cNvSpPr>
          <p:nvPr>
            <p:ph type="pic" idx="2"/>
          </p:nvPr>
        </p:nvSpPr>
        <p:spPr>
          <a:xfrm>
            <a:off x="500197" y="3823855"/>
            <a:ext cx="11765693" cy="2356998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citation">
  <p:cSld name="Visuel cita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1683658" y="4702629"/>
            <a:ext cx="8323941" cy="50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7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Disposition : Visuel citation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1683658" y="1714500"/>
            <a:ext cx="8323941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Black"/>
              <a:buChar char="“"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Astuce :Pour fermer les guillemets de fin de citation ajoutez 2 apostrophes à la fin de votre texte (touche [4] du clavier)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Astuce :Après avoir insérez votre image, placez celle-ci en arrière plan : Clic droit + « Arrière plan 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Astuce :Après avoir insérez votre image, adaptez si besoin la couleur du texte en fonction de celle-ci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pleine page">
  <p:cSld name="Visuel pleine pag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148" name="Google Shape;14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28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Disposition : Visuel pleine page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Astuce :Après avoir insérez votre image, placez celle-ci en arrière plan : Clic droit + « Arrière plan 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pleine page + texte">
  <p:cSld name="Visuel pleine page + text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155" name="Google Shape;1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Disposition : Visuel pleine page + texte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Astuce :Après avoir insérez votre image, placez celle-ci en arrière plan : Clic droit + « Arrière plan 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618477" y="1640114"/>
            <a:ext cx="11573522" cy="3439886"/>
          </a:xfrm>
          <a:prstGeom prst="rect">
            <a:avLst/>
          </a:prstGeom>
          <a:gradFill>
            <a:gsLst>
              <a:gs pos="0">
                <a:schemeClr val="lt1"/>
              </a:gs>
              <a:gs pos="7000">
                <a:schemeClr val="lt1"/>
              </a:gs>
              <a:gs pos="26000">
                <a:srgbClr val="FFFFFF">
                  <a:alpha val="80000"/>
                </a:srgbClr>
              </a:gs>
              <a:gs pos="100000">
                <a:srgbClr val="FFFFFF">
                  <a:alpha val="8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2160000" tIns="45700" rIns="756000" bIns="45700" anchor="ctr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>
  <p:cSld name="Titelfoli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 descr="Logo der Universität Hambur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8682" y="0"/>
            <a:ext cx="3461329" cy="160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>
            <a:spLocks noGrp="1"/>
          </p:cNvSpPr>
          <p:nvPr>
            <p:ph type="ctrTitle"/>
          </p:nvPr>
        </p:nvSpPr>
        <p:spPr>
          <a:xfrm>
            <a:off x="527381" y="4435307"/>
            <a:ext cx="6432715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67"/>
              <a:buFont typeface="Arial"/>
              <a:buNone/>
              <a:defRPr sz="346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ubTitle" idx="1"/>
          </p:nvPr>
        </p:nvSpPr>
        <p:spPr>
          <a:xfrm>
            <a:off x="527380" y="5445224"/>
            <a:ext cx="6432715" cy="47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360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33"/>
              <a:buFont typeface="Arial"/>
              <a:buNone/>
              <a:defRPr sz="2133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667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2"/>
          </p:nvPr>
        </p:nvSpPr>
        <p:spPr>
          <a:xfrm>
            <a:off x="522132" y="5829267"/>
            <a:ext cx="6432715" cy="57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33"/>
              <a:buNone/>
              <a:defRPr sz="2133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>
            <a:spLocks noGrp="1"/>
          </p:cNvSpPr>
          <p:nvPr>
            <p:ph type="pic" idx="3"/>
          </p:nvPr>
        </p:nvSpPr>
        <p:spPr>
          <a:xfrm>
            <a:off x="7555019" y="0"/>
            <a:ext cx="464292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1"/>
          <p:cNvSpPr txBox="1">
            <a:spLocks noGrp="1"/>
          </p:cNvSpPr>
          <p:nvPr>
            <p:ph type="body" idx="4"/>
          </p:nvPr>
        </p:nvSpPr>
        <p:spPr>
          <a:xfrm>
            <a:off x="11570032" y="6539901"/>
            <a:ext cx="627910" cy="3181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72000" tIns="45700" rIns="72000" bIns="45700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67"/>
              <a:buNone/>
              <a:defRPr sz="14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(breites Foto)">
  <p:cSld name="Titelfolie (breites Foto)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2" descr="Logo der Universität Hambur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8682" y="0"/>
            <a:ext cx="3461329" cy="160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/>
          <p:cNvSpPr txBox="1">
            <a:spLocks noGrp="1"/>
          </p:cNvSpPr>
          <p:nvPr>
            <p:ph type="ctrTitle"/>
          </p:nvPr>
        </p:nvSpPr>
        <p:spPr>
          <a:xfrm>
            <a:off x="527381" y="4540674"/>
            <a:ext cx="3839995" cy="56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ubTitle" idx="1"/>
          </p:nvPr>
        </p:nvSpPr>
        <p:spPr>
          <a:xfrm>
            <a:off x="527382" y="5445224"/>
            <a:ext cx="3839997" cy="47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360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67"/>
              <a:buNone/>
              <a:defRPr sz="1867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667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2"/>
          </p:nvPr>
        </p:nvSpPr>
        <p:spPr>
          <a:xfrm>
            <a:off x="522133" y="5925608"/>
            <a:ext cx="3845244" cy="57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67"/>
              <a:buNone/>
              <a:defRPr sz="1867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2"/>
          <p:cNvSpPr>
            <a:spLocks noGrp="1"/>
          </p:cNvSpPr>
          <p:nvPr>
            <p:ph type="pic" idx="3"/>
          </p:nvPr>
        </p:nvSpPr>
        <p:spPr>
          <a:xfrm>
            <a:off x="4656669" y="0"/>
            <a:ext cx="753533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32"/>
          <p:cNvSpPr txBox="1">
            <a:spLocks noGrp="1"/>
          </p:cNvSpPr>
          <p:nvPr>
            <p:ph type="body" idx="4"/>
          </p:nvPr>
        </p:nvSpPr>
        <p:spPr>
          <a:xfrm>
            <a:off x="11622931" y="6539901"/>
            <a:ext cx="575011" cy="3181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72000" tIns="45700" rIns="72000" bIns="45700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67"/>
              <a:buNone/>
              <a:defRPr sz="14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">
  <p:cSld name="Outlin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6858000" y="382621"/>
            <a:ext cx="5181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6858000" y="181227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1849582" y="631440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963391" y="630601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9448800" y="63060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4"/>
          <p:cNvSpPr/>
          <p:nvPr/>
        </p:nvSpPr>
        <p:spPr>
          <a:xfrm>
            <a:off x="0" y="1284"/>
            <a:ext cx="10939244" cy="183274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"/>
          <p:cNvSpPr txBox="1"/>
          <p:nvPr/>
        </p:nvSpPr>
        <p:spPr>
          <a:xfrm>
            <a:off x="540293" y="2080442"/>
            <a:ext cx="48077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Marie Skłodowska-Curie Actions Staff Exchanges</a:t>
            </a:r>
            <a:endParaRPr/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8119" y="202320"/>
            <a:ext cx="1492074" cy="187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256" y="2436640"/>
            <a:ext cx="1939799" cy="48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14"/>
          <p:cNvGrpSpPr/>
          <p:nvPr/>
        </p:nvGrpSpPr>
        <p:grpSpPr>
          <a:xfrm>
            <a:off x="167795" y="4789066"/>
            <a:ext cx="5552720" cy="657138"/>
            <a:chOff x="12625" y="4551415"/>
            <a:chExt cx="5552720" cy="657138"/>
          </a:xfrm>
        </p:grpSpPr>
        <p:pic>
          <p:nvPicPr>
            <p:cNvPr id="26" name="Google Shape;2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625" y="4660027"/>
              <a:ext cx="1363959" cy="445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51470" y="4713969"/>
              <a:ext cx="1493297" cy="343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73397" y="4660027"/>
              <a:ext cx="1881316" cy="43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08207" y="4551415"/>
              <a:ext cx="657138" cy="657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14"/>
          <p:cNvSpPr/>
          <p:nvPr/>
        </p:nvSpPr>
        <p:spPr>
          <a:xfrm rot="10800000">
            <a:off x="1259527" y="6674726"/>
            <a:ext cx="10939244" cy="183274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Google Shape;31;p14"/>
          <p:cNvGrpSpPr/>
          <p:nvPr/>
        </p:nvGrpSpPr>
        <p:grpSpPr>
          <a:xfrm>
            <a:off x="649773" y="5629523"/>
            <a:ext cx="4588764" cy="411666"/>
            <a:chOff x="515816" y="5594136"/>
            <a:chExt cx="4588764" cy="411666"/>
          </a:xfrm>
        </p:grpSpPr>
        <p:pic>
          <p:nvPicPr>
            <p:cNvPr id="32" name="Google Shape;32;p14"/>
            <p:cNvPicPr preferRelativeResize="0"/>
            <p:nvPr/>
          </p:nvPicPr>
          <p:blipFill rotWithShape="1">
            <a:blip r:embed="rId8">
              <a:alphaModFix/>
            </a:blip>
            <a:srcRect t="18294" b="25384"/>
            <a:stretch/>
          </p:blipFill>
          <p:spPr>
            <a:xfrm>
              <a:off x="515816" y="5627995"/>
              <a:ext cx="610681" cy="343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14"/>
            <p:cNvPicPr preferRelativeResize="0"/>
            <p:nvPr/>
          </p:nvPicPr>
          <p:blipFill rotWithShape="1">
            <a:blip r:embed="rId9">
              <a:alphaModFix/>
            </a:blip>
            <a:srcRect t="29394" b="30091"/>
            <a:stretch/>
          </p:blipFill>
          <p:spPr>
            <a:xfrm>
              <a:off x="1196467" y="5619909"/>
              <a:ext cx="952500" cy="385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1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241208" y="5660890"/>
              <a:ext cx="1448985" cy="223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1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751156" y="5594136"/>
              <a:ext cx="1353424" cy="4116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Google Shape;36;p14"/>
          <p:cNvGrpSpPr/>
          <p:nvPr/>
        </p:nvGrpSpPr>
        <p:grpSpPr>
          <a:xfrm>
            <a:off x="254916" y="3518550"/>
            <a:ext cx="5465599" cy="801091"/>
            <a:chOff x="254916" y="3518550"/>
            <a:chExt cx="5487266" cy="804267"/>
          </a:xfrm>
        </p:grpSpPr>
        <p:pic>
          <p:nvPicPr>
            <p:cNvPr id="37" name="Google Shape;37;p1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54916" y="3518550"/>
              <a:ext cx="804267" cy="804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1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152921" y="3616351"/>
              <a:ext cx="659316" cy="659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14"/>
            <p:cNvPicPr preferRelativeResize="0"/>
            <p:nvPr/>
          </p:nvPicPr>
          <p:blipFill rotWithShape="1">
            <a:blip r:embed="rId14">
              <a:alphaModFix/>
            </a:blip>
            <a:srcRect l="38075" t="18197" r="39641" b="7636"/>
            <a:stretch/>
          </p:blipFill>
          <p:spPr>
            <a:xfrm>
              <a:off x="2605939" y="3592799"/>
              <a:ext cx="677514" cy="663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1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097551" y="3619293"/>
              <a:ext cx="644631" cy="643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1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905974" y="3616351"/>
              <a:ext cx="660414" cy="659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1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290118" y="3616351"/>
              <a:ext cx="1025603" cy="659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14" descr="A blue circle with text and dots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351581" y="3609230"/>
              <a:ext cx="677514" cy="6775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(ohne Foto)">
  <p:cSld name="Titelfolie (ohne Foto)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3" descr="Logo der Universität Hambur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8682" y="0"/>
            <a:ext cx="3461329" cy="160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>
            <a:spLocks noGrp="1"/>
          </p:cNvSpPr>
          <p:nvPr>
            <p:ph type="ctrTitle"/>
          </p:nvPr>
        </p:nvSpPr>
        <p:spPr>
          <a:xfrm>
            <a:off x="527381" y="4293097"/>
            <a:ext cx="9217024" cy="137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2159563" y="5909458"/>
            <a:ext cx="7968885" cy="42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33"/>
              <a:buNone/>
              <a:defRPr sz="2133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2"/>
          </p:nvPr>
        </p:nvSpPr>
        <p:spPr>
          <a:xfrm>
            <a:off x="522133" y="5925278"/>
            <a:ext cx="1445409" cy="58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33"/>
              <a:buNone/>
              <a:defRPr sz="2133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(einspaltig)" type="obj">
  <p:cSld name="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3503712" y="1509184"/>
            <a:ext cx="8256488" cy="393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533438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SzPts val="4801"/>
              <a:buFont typeface="Arial"/>
              <a:buAutoNum type="arabicPlain"/>
              <a:defRPr sz="2667"/>
            </a:lvl1pPr>
            <a:lvl2pPr marL="914400" lvl="1" indent="-397954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667"/>
              <a:buFont typeface="Noto Sans Symbols"/>
              <a:buChar char="▪"/>
              <a:defRPr sz="2667"/>
            </a:lvl2pPr>
            <a:lvl3pPr marL="1371600" lvl="2" indent="-397954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667"/>
              <a:buFont typeface="Noto Sans Symbols"/>
              <a:buChar char="▪"/>
              <a:defRPr sz="2667"/>
            </a:lvl3pPr>
            <a:lvl4pPr marL="1828800" lvl="3" indent="-397954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667"/>
              <a:buFont typeface="Noto Sans Symbols"/>
              <a:buChar char="▪"/>
              <a:defRPr sz="2667"/>
            </a:lvl4pPr>
            <a:lvl5pPr marL="2286000" lvl="4" indent="-397954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667"/>
              <a:buFont typeface="Noto Sans Symbols"/>
              <a:buChar char="▪"/>
              <a:defRPr sz="2667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sldNum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(zweispaltig)">
  <p:cSld name="Agenda (zweispaltig)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body" idx="1"/>
          </p:nvPr>
        </p:nvSpPr>
        <p:spPr>
          <a:xfrm>
            <a:off x="1007435" y="1892830"/>
            <a:ext cx="10752765" cy="326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472401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3839"/>
              <a:buFont typeface="Arial"/>
              <a:buAutoNum type="arabicPlain"/>
              <a:defRPr/>
            </a:lvl1pPr>
            <a:lvl2pPr marL="914400" lvl="1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Font typeface="Noto Sans Symbols"/>
              <a:buChar char="▪"/>
              <a:defRPr/>
            </a:lvl2pPr>
            <a:lvl3pPr marL="1371600" lvl="2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Font typeface="Noto Sans Symbols"/>
              <a:buChar char="▪"/>
              <a:defRPr/>
            </a:lvl3pPr>
            <a:lvl4pPr marL="1828800" lvl="3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Font typeface="Noto Sans Symbols"/>
              <a:buChar char="▪"/>
              <a:defRPr/>
            </a:lvl4pPr>
            <a:lvl5pPr marL="2286000" lvl="4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sldNum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>
  <p:cSld name="Abschnitts-&#10;überschrif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920567" y="3306679"/>
            <a:ext cx="5975781" cy="137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sldNum" idx="12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>
            <a:off x="856819" y="536624"/>
            <a:ext cx="6103277" cy="245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333"/>
              <a:buNone/>
              <a:defRPr sz="15333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667"/>
              <a:buNone/>
              <a:defRPr sz="2667">
                <a:solidFill>
                  <a:srgbClr val="8D8D8D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D8D8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 sz="2133">
                <a:solidFill>
                  <a:srgbClr val="8D8D8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 sz="2133">
                <a:solidFill>
                  <a:srgbClr val="8D8D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D8D8D"/>
              </a:buClr>
              <a:buSzPts val="2133"/>
              <a:buNone/>
              <a:defRPr sz="2133">
                <a:solidFill>
                  <a:srgbClr val="8D8D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D8D8D"/>
              </a:buClr>
              <a:buSzPts val="2133"/>
              <a:buNone/>
              <a:defRPr sz="2133">
                <a:solidFill>
                  <a:srgbClr val="8D8D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D8D8D"/>
              </a:buClr>
              <a:buSzPts val="2133"/>
              <a:buNone/>
              <a:defRPr sz="2133">
                <a:solidFill>
                  <a:srgbClr val="8D8D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D8D8D"/>
              </a:buClr>
              <a:buSzPts val="2133"/>
              <a:buNone/>
              <a:defRPr sz="2133">
                <a:solidFill>
                  <a:srgbClr val="8D8D8D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6"/>
          <p:cNvSpPr>
            <a:spLocks noGrp="1"/>
          </p:cNvSpPr>
          <p:nvPr>
            <p:ph type="pic" idx="2"/>
          </p:nvPr>
        </p:nvSpPr>
        <p:spPr>
          <a:xfrm>
            <a:off x="7535334" y="0"/>
            <a:ext cx="465706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6"/>
          <p:cNvSpPr txBox="1">
            <a:spLocks noGrp="1"/>
          </p:cNvSpPr>
          <p:nvPr>
            <p:ph type="body" idx="3"/>
          </p:nvPr>
        </p:nvSpPr>
        <p:spPr>
          <a:xfrm>
            <a:off x="11161266" y="6539900"/>
            <a:ext cx="1036676" cy="3181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72000" tIns="45700" rIns="72000" bIns="45700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67"/>
              <a:buNone/>
              <a:defRPr sz="14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6" name="Google Shape;20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29" y="5503702"/>
            <a:ext cx="2358852" cy="10936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überschrift (auf Foto)">
  <p:cSld name="Abschnittsüberschrift (auf Foto)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sldNum" idx="12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37"/>
          <p:cNvSpPr>
            <a:spLocks noGrp="1"/>
          </p:cNvSpPr>
          <p:nvPr>
            <p:ph type="pic" idx="2"/>
          </p:nvPr>
        </p:nvSpPr>
        <p:spPr>
          <a:xfrm>
            <a:off x="1" y="0"/>
            <a:ext cx="1219239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37"/>
          <p:cNvSpPr txBox="1">
            <a:spLocks noGrp="1"/>
          </p:cNvSpPr>
          <p:nvPr>
            <p:ph type="body" idx="1"/>
          </p:nvPr>
        </p:nvSpPr>
        <p:spPr>
          <a:xfrm>
            <a:off x="11161266" y="6539900"/>
            <a:ext cx="1036676" cy="3181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72000" tIns="45700" rIns="72000" bIns="45700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67"/>
              <a:buNone/>
              <a:defRPr sz="14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0" y="1553091"/>
            <a:ext cx="4559829" cy="15301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40000" tIns="270000" rIns="360000" bIns="2700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body" idx="1"/>
          </p:nvPr>
        </p:nvSpPr>
        <p:spPr>
          <a:xfrm>
            <a:off x="431800" y="1509184"/>
            <a:ext cx="8256488" cy="393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64045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133"/>
              <a:buChar char="▪"/>
              <a:defRPr/>
            </a:lvl1pPr>
            <a:lvl2pPr marL="914400" lvl="1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2pPr>
            <a:lvl3pPr marL="1371600" lvl="2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3pPr>
            <a:lvl4pPr marL="1828800" lvl="3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4pPr>
            <a:lvl5pPr marL="2286000" lvl="4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sldNum" idx="12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 (blau)">
  <p:cSld name="Titel und Inhalt (blau)">
    <p:bg>
      <p:bgPr>
        <a:solidFill>
          <a:schemeClr val="dk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800" y="5842302"/>
            <a:ext cx="1727763" cy="56273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67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9"/>
          <p:cNvSpPr txBox="1">
            <a:spLocks noGrp="1"/>
          </p:cNvSpPr>
          <p:nvPr>
            <p:ph type="body" idx="1"/>
          </p:nvPr>
        </p:nvSpPr>
        <p:spPr>
          <a:xfrm>
            <a:off x="431800" y="1509184"/>
            <a:ext cx="8256488" cy="393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64045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/>
            </a:lvl1pPr>
            <a:lvl2pPr marL="914400" lvl="1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/>
            </a:lvl2pPr>
            <a:lvl3pPr marL="1371600" lvl="2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/>
            </a:lvl3pPr>
            <a:lvl4pPr marL="1828800" lvl="3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/>
            </a:lvl4pPr>
            <a:lvl5pPr marL="2286000" lvl="4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9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sldNum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(blau/weiß)">
  <p:cSld name="Titel und Inhalt (blau/weiß)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/>
          <p:nvPr/>
        </p:nvSpPr>
        <p:spPr>
          <a:xfrm>
            <a:off x="0" y="0"/>
            <a:ext cx="12192000" cy="46771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67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431800" y="1509183"/>
            <a:ext cx="8256488" cy="316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64045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>
                <a:solidFill>
                  <a:schemeClr val="lt1"/>
                </a:solidFill>
              </a:defRPr>
            </a:lvl1pPr>
            <a:lvl2pPr marL="914400" lvl="1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>
                <a:solidFill>
                  <a:schemeClr val="lt1"/>
                </a:solidFill>
              </a:defRPr>
            </a:lvl2pPr>
            <a:lvl3pPr marL="1371600" lvl="2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>
                <a:solidFill>
                  <a:schemeClr val="lt1"/>
                </a:solidFill>
              </a:defRPr>
            </a:lvl3pPr>
            <a:lvl4pPr marL="1828800" lvl="3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>
                <a:solidFill>
                  <a:schemeClr val="lt1"/>
                </a:solidFill>
              </a:defRPr>
            </a:lvl4pPr>
            <a:lvl5pPr marL="2286000" lvl="4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0"/>
          <p:cNvSpPr txBox="1">
            <a:spLocks noGrp="1"/>
          </p:cNvSpPr>
          <p:nvPr>
            <p:ph type="sldNum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(mit schmalem Foto)">
  <p:cSld name="Titel und Inhalt (mit schmalem Foto)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6624307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1"/>
          <p:cNvSpPr txBox="1">
            <a:spLocks noGrp="1"/>
          </p:cNvSpPr>
          <p:nvPr>
            <p:ph type="body" idx="1"/>
          </p:nvPr>
        </p:nvSpPr>
        <p:spPr>
          <a:xfrm>
            <a:off x="431800" y="1509184"/>
            <a:ext cx="6144253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41"/>
          <p:cNvSpPr>
            <a:spLocks noGrp="1"/>
          </p:cNvSpPr>
          <p:nvPr>
            <p:ph type="pic" idx="2"/>
          </p:nvPr>
        </p:nvSpPr>
        <p:spPr>
          <a:xfrm>
            <a:off x="7559869" y="0"/>
            <a:ext cx="464257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41"/>
          <p:cNvSpPr txBox="1">
            <a:spLocks noGrp="1"/>
          </p:cNvSpPr>
          <p:nvPr>
            <p:ph type="body" idx="3"/>
          </p:nvPr>
        </p:nvSpPr>
        <p:spPr>
          <a:xfrm>
            <a:off x="11161266" y="6539900"/>
            <a:ext cx="1036676" cy="3181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72000" tIns="45700" rIns="72000" bIns="45700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67"/>
              <a:buNone/>
              <a:defRPr sz="14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sldNum" idx="12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 (mit breitem Foto)">
  <p:cSld name="Titel und Inhalt (mit breitem Foto)">
    <p:bg>
      <p:bgPr>
        <a:solidFill>
          <a:schemeClr val="dk2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sldNum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3743987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67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body" idx="1"/>
          </p:nvPr>
        </p:nvSpPr>
        <p:spPr>
          <a:xfrm>
            <a:off x="431800" y="1509184"/>
            <a:ext cx="3743987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6404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>
                <a:solidFill>
                  <a:schemeClr val="lt1"/>
                </a:solidFill>
              </a:defRPr>
            </a:lvl1pPr>
            <a:lvl2pPr marL="914400" lvl="1" indent="-364045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>
                <a:solidFill>
                  <a:schemeClr val="lt1"/>
                </a:solidFill>
              </a:defRPr>
            </a:lvl2pPr>
            <a:lvl3pPr marL="1371600" lvl="2" indent="-364045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>
                <a:solidFill>
                  <a:schemeClr val="lt1"/>
                </a:solidFill>
              </a:defRPr>
            </a:lvl3pPr>
            <a:lvl4pPr marL="1828800" lvl="3" indent="-364045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>
                <a:solidFill>
                  <a:schemeClr val="lt1"/>
                </a:solidFill>
              </a:defRPr>
            </a:lvl4pPr>
            <a:lvl5pPr marL="2286000" lvl="4" indent="-364045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42"/>
          <p:cNvSpPr>
            <a:spLocks noGrp="1"/>
          </p:cNvSpPr>
          <p:nvPr>
            <p:ph type="pic" idx="2"/>
          </p:nvPr>
        </p:nvSpPr>
        <p:spPr>
          <a:xfrm>
            <a:off x="4656668" y="0"/>
            <a:ext cx="753572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42"/>
          <p:cNvSpPr txBox="1">
            <a:spLocks noGrp="1"/>
          </p:cNvSpPr>
          <p:nvPr>
            <p:ph type="body" idx="3"/>
          </p:nvPr>
        </p:nvSpPr>
        <p:spPr>
          <a:xfrm>
            <a:off x="11161266" y="6539901"/>
            <a:ext cx="1036676" cy="3181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72000" tIns="45700" rIns="72000" bIns="45700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67"/>
              <a:buNone/>
              <a:defRPr sz="14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0" name="Google Shape;25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800" y="5842302"/>
            <a:ext cx="1727763" cy="56273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2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1766653" y="637650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969778" y="63706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923977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26078"/>
            <a:ext cx="1611457" cy="6256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5"/>
          <p:cNvSpPr/>
          <p:nvPr/>
        </p:nvSpPr>
        <p:spPr>
          <a:xfrm rot="10800000">
            <a:off x="1611457" y="6729863"/>
            <a:ext cx="10587314" cy="136525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5"/>
          <p:cNvSpPr/>
          <p:nvPr/>
        </p:nvSpPr>
        <p:spPr>
          <a:xfrm>
            <a:off x="0" y="1284"/>
            <a:ext cx="10939244" cy="183274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(mit Beschreibung)" type="twoObj">
  <p:cSld name="TWO_OBJECT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/>
          <p:nvPr/>
        </p:nvSpPr>
        <p:spPr>
          <a:xfrm>
            <a:off x="7549819" y="0"/>
            <a:ext cx="46421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body" idx="1"/>
          </p:nvPr>
        </p:nvSpPr>
        <p:spPr>
          <a:xfrm>
            <a:off x="431800" y="1509184"/>
            <a:ext cx="7008349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body" idx="2"/>
          </p:nvPr>
        </p:nvSpPr>
        <p:spPr>
          <a:xfrm>
            <a:off x="7933432" y="1509184"/>
            <a:ext cx="3826768" cy="256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7154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Noto Sans Symbols"/>
              <a:buChar char="▪"/>
              <a:defRPr sz="1867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67"/>
              <a:buNone/>
              <a:defRPr sz="1867"/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67"/>
              <a:buNone/>
              <a:defRPr sz="1867"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67"/>
              <a:buNone/>
              <a:defRPr sz="1867"/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67"/>
              <a:buNone/>
              <a:defRPr sz="1867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3"/>
          <p:cNvSpPr txBox="1">
            <a:spLocks noGrp="1"/>
          </p:cNvSpPr>
          <p:nvPr>
            <p:ph type="sldNum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43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3"/>
          <p:cNvSpPr txBox="1">
            <a:spLocks noGrp="1"/>
          </p:cNvSpPr>
          <p:nvPr>
            <p:ph type="ftr" idx="11"/>
          </p:nvPr>
        </p:nvSpPr>
        <p:spPr>
          <a:xfrm>
            <a:off x="7549819" y="6153347"/>
            <a:ext cx="3333056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sldNum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4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>
            <a:spLocks noGrp="1"/>
          </p:cNvSpPr>
          <p:nvPr>
            <p:ph type="sldNum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45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5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>
  <p:cSld name="Zwei Inhalt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6"/>
          <p:cNvSpPr txBox="1">
            <a:spLocks noGrp="1"/>
          </p:cNvSpPr>
          <p:nvPr>
            <p:ph type="body" idx="1"/>
          </p:nvPr>
        </p:nvSpPr>
        <p:spPr>
          <a:xfrm>
            <a:off x="431800" y="1513325"/>
            <a:ext cx="5280157" cy="393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64045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133"/>
              <a:buChar char="▪"/>
              <a:defRPr/>
            </a:lvl1pPr>
            <a:lvl2pPr marL="914400" lvl="1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2pPr>
            <a:lvl3pPr marL="1371600" lvl="2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3pPr>
            <a:lvl4pPr marL="1828800" lvl="3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4pPr>
            <a:lvl5pPr marL="2286000" lvl="4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2"/>
          </p:nvPr>
        </p:nvSpPr>
        <p:spPr>
          <a:xfrm>
            <a:off x="6480043" y="1513325"/>
            <a:ext cx="5280157" cy="393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64045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133"/>
              <a:buChar char="▪"/>
              <a:defRPr/>
            </a:lvl1pPr>
            <a:lvl2pPr marL="914400" lvl="1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2pPr>
            <a:lvl3pPr marL="1371600" lvl="2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3pPr>
            <a:lvl4pPr marL="1828800" lvl="3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4pPr>
            <a:lvl5pPr marL="2286000" lvl="4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sldNum" idx="12"/>
          </p:nvPr>
        </p:nvSpPr>
        <p:spPr>
          <a:xfrm>
            <a:off x="10830792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46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7"/>
          <p:cNvSpPr txBox="1">
            <a:spLocks noGrp="1"/>
          </p:cNvSpPr>
          <p:nvPr>
            <p:ph type="body" idx="1"/>
          </p:nvPr>
        </p:nvSpPr>
        <p:spPr>
          <a:xfrm>
            <a:off x="431801" y="1511107"/>
            <a:ext cx="5280156" cy="81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67"/>
              <a:buNone/>
              <a:defRPr sz="2667" b="1"/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body" idx="2"/>
          </p:nvPr>
        </p:nvSpPr>
        <p:spPr>
          <a:xfrm>
            <a:off x="431801" y="2506133"/>
            <a:ext cx="5280156" cy="294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64045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133"/>
              <a:buChar char="▪"/>
              <a:defRPr/>
            </a:lvl1pPr>
            <a:lvl2pPr marL="914400" lvl="1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2pPr>
            <a:lvl3pPr marL="1371600" lvl="2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3pPr>
            <a:lvl4pPr marL="1828800" lvl="3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4pPr>
            <a:lvl5pPr marL="2286000" lvl="4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body" idx="3"/>
          </p:nvPr>
        </p:nvSpPr>
        <p:spPr>
          <a:xfrm>
            <a:off x="6480045" y="1511107"/>
            <a:ext cx="5280156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67"/>
              <a:buNone/>
              <a:defRPr sz="2667" b="1"/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282" name="Google Shape;282;p47"/>
          <p:cNvSpPr txBox="1">
            <a:spLocks noGrp="1"/>
          </p:cNvSpPr>
          <p:nvPr>
            <p:ph type="body" idx="4"/>
          </p:nvPr>
        </p:nvSpPr>
        <p:spPr>
          <a:xfrm>
            <a:off x="6480045" y="2506133"/>
            <a:ext cx="5280156" cy="294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64045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133"/>
              <a:buChar char="▪"/>
              <a:defRPr/>
            </a:lvl1pPr>
            <a:lvl2pPr marL="914400" lvl="1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2pPr>
            <a:lvl3pPr marL="1371600" lvl="2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3pPr>
            <a:lvl4pPr marL="1828800" lvl="3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4pPr>
            <a:lvl5pPr marL="2286000" lvl="4" indent="-364045" algn="l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SzPts val="2133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47"/>
          <p:cNvSpPr txBox="1">
            <a:spLocks noGrp="1"/>
          </p:cNvSpPr>
          <p:nvPr>
            <p:ph type="sldNum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47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7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>
  <p:cSld name="Inhalt mit Überschrif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4224867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8"/>
          <p:cNvSpPr txBox="1">
            <a:spLocks noGrp="1"/>
          </p:cNvSpPr>
          <p:nvPr>
            <p:ph type="body" idx="1"/>
          </p:nvPr>
        </p:nvSpPr>
        <p:spPr>
          <a:xfrm>
            <a:off x="431801" y="1509184"/>
            <a:ext cx="4224867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33"/>
              <a:buNone/>
              <a:defRPr sz="2133"/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67"/>
              <a:buNone/>
              <a:defRPr sz="1867"/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33"/>
              <a:buNone/>
              <a:defRPr sz="1333"/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289" name="Google Shape;289;p48"/>
          <p:cNvSpPr txBox="1">
            <a:spLocks noGrp="1"/>
          </p:cNvSpPr>
          <p:nvPr>
            <p:ph type="body" idx="2"/>
          </p:nvPr>
        </p:nvSpPr>
        <p:spPr>
          <a:xfrm>
            <a:off x="5183717" y="452671"/>
            <a:ext cx="6576483" cy="499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49955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4267"/>
              <a:buChar char="▪"/>
              <a:defRPr sz="4267"/>
            </a:lvl1pPr>
            <a:lvl2pPr marL="914400" lvl="1" indent="-465645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3733"/>
              <a:buChar char="▪"/>
              <a:defRPr sz="3733"/>
            </a:lvl2pPr>
            <a:lvl3pPr marL="1371600" lvl="2" indent="-4318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3200"/>
              <a:buChar char="▪"/>
              <a:defRPr sz="3200"/>
            </a:lvl3pPr>
            <a:lvl4pPr marL="1828800" lvl="3" indent="-397954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667"/>
              <a:buChar char="▪"/>
              <a:defRPr sz="2667"/>
            </a:lvl4pPr>
            <a:lvl5pPr marL="2286000" lvl="4" indent="-397954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2667"/>
              <a:buChar char="▪"/>
              <a:defRPr sz="2667"/>
            </a:lvl5pPr>
            <a:lvl6pPr marL="2743200" lvl="5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290" name="Google Shape;290;p48"/>
          <p:cNvSpPr txBox="1">
            <a:spLocks noGrp="1"/>
          </p:cNvSpPr>
          <p:nvPr>
            <p:ph type="sldNum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48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8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>
  <p:cSld name="Bild mit Überschrif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4224867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9"/>
          <p:cNvSpPr txBox="1">
            <a:spLocks noGrp="1"/>
          </p:cNvSpPr>
          <p:nvPr>
            <p:ph type="body" idx="1"/>
          </p:nvPr>
        </p:nvSpPr>
        <p:spPr>
          <a:xfrm>
            <a:off x="431801" y="2057400"/>
            <a:ext cx="4224867" cy="338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33"/>
              <a:buNone/>
              <a:defRPr sz="2133"/>
            </a:lvl1pPr>
            <a:lvl2pPr marL="914400" lvl="1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67"/>
              <a:buNone/>
              <a:defRPr sz="1867"/>
            </a:lvl2pPr>
            <a:lvl3pPr marL="1371600" lvl="2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33"/>
              <a:buNone/>
              <a:defRPr sz="1333"/>
            </a:lvl4pPr>
            <a:lvl5pPr marL="2286000" lvl="4" indent="-2286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296" name="Google Shape;296;p49"/>
          <p:cNvSpPr>
            <a:spLocks noGrp="1"/>
          </p:cNvSpPr>
          <p:nvPr>
            <p:ph type="pic" idx="2"/>
          </p:nvPr>
        </p:nvSpPr>
        <p:spPr>
          <a:xfrm>
            <a:off x="5423925" y="452968"/>
            <a:ext cx="6336275" cy="4993217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49"/>
          <p:cNvSpPr txBox="1">
            <a:spLocks noGrp="1"/>
          </p:cNvSpPr>
          <p:nvPr>
            <p:ph type="sldNum" idx="12"/>
          </p:nvPr>
        </p:nvSpPr>
        <p:spPr>
          <a:xfrm>
            <a:off x="10830792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49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9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0"/>
          <p:cNvSpPr txBox="1">
            <a:spLocks noGrp="1"/>
          </p:cNvSpPr>
          <p:nvPr>
            <p:ph type="body" idx="1"/>
          </p:nvPr>
        </p:nvSpPr>
        <p:spPr>
          <a:xfrm rot="5400000">
            <a:off x="4140437" y="-2199454"/>
            <a:ext cx="3911127" cy="1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50"/>
          <p:cNvSpPr txBox="1">
            <a:spLocks noGrp="1"/>
          </p:cNvSpPr>
          <p:nvPr>
            <p:ph type="sldNum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50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50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>
  <p:cSld name="Vertikaler Titel und 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>
            <a:spLocks noGrp="1"/>
          </p:cNvSpPr>
          <p:nvPr>
            <p:ph type="title"/>
          </p:nvPr>
        </p:nvSpPr>
        <p:spPr>
          <a:xfrm rot="5400000">
            <a:off x="7134227" y="1956859"/>
            <a:ext cx="581024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51"/>
          <p:cNvSpPr txBox="1">
            <a:spLocks noGrp="1"/>
          </p:cNvSpPr>
          <p:nvPr>
            <p:ph type="body" idx="1"/>
          </p:nvPr>
        </p:nvSpPr>
        <p:spPr>
          <a:xfrm rot="5400000">
            <a:off x="1774826" y="-570441"/>
            <a:ext cx="5810249" cy="76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51"/>
          <p:cNvSpPr txBox="1">
            <a:spLocks noGrp="1"/>
          </p:cNvSpPr>
          <p:nvPr>
            <p:ph type="sldNum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51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1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6185" y="0"/>
            <a:ext cx="1505815" cy="18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0" y="1284"/>
            <a:ext cx="10939244" cy="183274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20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67"/>
              <a:buFont typeface="Arial"/>
              <a:buNone/>
              <a:defRPr sz="346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431800" y="1509183"/>
            <a:ext cx="11328400" cy="391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6404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045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4045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4045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dt" idx="10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ftr" idx="11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7329" y="5503702"/>
            <a:ext cx="2358852" cy="109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>
            <a:spLocks noGrp="1"/>
          </p:cNvSpPr>
          <p:nvPr>
            <p:ph type="sldNum" idx="12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573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560">
          <p15:clr>
            <a:srgbClr val="F26B43"/>
          </p15:clr>
        </p15:guide>
        <p15:guide id="8" pos="2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3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indico.fnal.gov/event/60446/contributions/277987/attachments/173134/234606/TTC_meeting_plasma_IJCLab_CHENEY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"/>
          <p:cNvSpPr txBox="1"/>
          <p:nvPr/>
        </p:nvSpPr>
        <p:spPr>
          <a:xfrm>
            <a:off x="39258" y="1410099"/>
            <a:ext cx="7128900" cy="1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WP-2</a:t>
            </a:r>
            <a:br>
              <a:rPr lang="en-US"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High performance RF systems</a:t>
            </a:r>
            <a:endParaRPr/>
          </a:p>
        </p:txBody>
      </p:sp>
      <p:sp>
        <p:nvSpPr>
          <p:cNvPr id="317" name="Google Shape;317;p1"/>
          <p:cNvSpPr txBox="1"/>
          <p:nvPr/>
        </p:nvSpPr>
        <p:spPr>
          <a:xfrm>
            <a:off x="143933" y="3361852"/>
            <a:ext cx="712893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 Monaco and E. Cenni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May 2024 (on-line)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EAJADE – General Meeting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0126" y="103260"/>
            <a:ext cx="5231874" cy="656452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"/>
          <p:cNvSpPr/>
          <p:nvPr/>
        </p:nvSpPr>
        <p:spPr>
          <a:xfrm>
            <a:off x="0" y="-15240"/>
            <a:ext cx="7976681" cy="154359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"/>
          <p:cNvSpPr/>
          <p:nvPr/>
        </p:nvSpPr>
        <p:spPr>
          <a:xfrm rot="10800000">
            <a:off x="-1" y="6703641"/>
            <a:ext cx="7976681" cy="154359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"/>
          <p:cNvSpPr txBox="1">
            <a:spLocks noGrp="1"/>
          </p:cNvSpPr>
          <p:nvPr>
            <p:ph type="title"/>
          </p:nvPr>
        </p:nvSpPr>
        <p:spPr>
          <a:xfrm>
            <a:off x="603250" y="1"/>
            <a:ext cx="11588750" cy="110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dirty="0"/>
              <a:t>Secondments outlook per institutes (2</a:t>
            </a:r>
            <a:r>
              <a:rPr lang="en-US" sz="3200" b="1" baseline="30000" dirty="0"/>
              <a:t>nd</a:t>
            </a:r>
            <a:r>
              <a:rPr lang="en-US" sz="3200" b="1" dirty="0"/>
              <a:t> year, </a:t>
            </a:r>
            <a:r>
              <a:rPr lang="en-US" sz="3200" b="1" i="1" dirty="0"/>
              <a:t>Mar. 24-Feb. 25</a:t>
            </a:r>
            <a:r>
              <a:rPr lang="en-US" sz="3200" b="1" dirty="0"/>
              <a:t>)</a:t>
            </a:r>
            <a:endParaRPr sz="4000" b="1" i="1" dirty="0"/>
          </a:p>
        </p:txBody>
      </p:sp>
      <p:graphicFrame>
        <p:nvGraphicFramePr>
          <p:cNvPr id="428" name="Google Shape;428;p10"/>
          <p:cNvGraphicFramePr/>
          <p:nvPr>
            <p:extLst>
              <p:ext uri="{D42A27DB-BD31-4B8C-83A1-F6EECF244321}">
                <p14:modId xmlns:p14="http://schemas.microsoft.com/office/powerpoint/2010/main" val="4015653931"/>
              </p:ext>
            </p:extLst>
          </p:nvPr>
        </p:nvGraphicFramePr>
        <p:xfrm>
          <a:off x="88900" y="795291"/>
          <a:ext cx="12008335" cy="5458779"/>
        </p:xfrm>
        <a:graphic>
          <a:graphicData uri="http://schemas.openxmlformats.org/drawingml/2006/table">
            <a:tbl>
              <a:tblPr firstRow="1" bandRow="1">
                <a:noFill/>
                <a:tableStyleId>{43B940CE-FEF5-46C4-B284-1F3BA5C1890B}</a:tableStyleId>
              </a:tblPr>
              <a:tblGrid>
                <a:gridCol w="115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1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07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Beneficiary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Sec./month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Host institute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Main Topic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Period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73">
                <a:tc row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INFN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 x 0.2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Jlab/FNAL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Plasma-processing, surface treatments, RF/mec design tool (2.1/2.3/2.5)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7/4 – 20/4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dirty="0"/>
                        <a:t>1 x 0.2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/>
                        <a:t>Jlab/FNAL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/>
                        <a:t>Plasma processing, surface treatments, RF/mec design tool (2.1/2.3/2.5)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7/4 – 20/4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x ~1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KEK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Cavity fabrication, cost reduction, VT and diagnostic (ITN), LCWS24  (2.1/2.2/2.3/2.5)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28/6 – 18/7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/>
                        <a:t>1 x ~1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/>
                        <a:t>KEK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Cavity fabrication, cost reduction, VT and diagnostic (ITN), LCWS24  (2.1/2.2/2.3/2.5)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28/6 – 18/7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0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1 x 0.5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Scandinova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Studies for the power stations development to achieve High repetition rate (1 kHz), test of high efficiency klystrons, improvement of video pulse shape and IGBTs control (2.5)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Oct-Dec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73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200" dirty="0"/>
                        <a:t>2 x 0.5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</a:rPr>
                        <a:t>KEK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dirty="0">
                          <a:solidFill>
                            <a:schemeClr val="dk1"/>
                          </a:solidFill>
                        </a:rPr>
                        <a:t>ERL and Machine operation, ERL workshop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dirty="0"/>
                        <a:t>September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497695841"/>
                  </a:ext>
                </a:extLst>
              </a:tr>
              <a:tr h="353073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CNRS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US/Japan</a:t>
                      </a:r>
                      <a:endParaRPr sz="1200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defined (plasma processing) (2.1)</a:t>
                      </a:r>
                      <a:endParaRPr sz="1200"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planned</a:t>
                      </a:r>
                      <a:endParaRPr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KEK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defined (</a:t>
                      </a:r>
                      <a:r>
                        <a:rPr lang="en-US" sz="1200" dirty="0"/>
                        <a:t>cavity treatments, ERL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US" sz="1200" dirty="0"/>
                        <a:t>, ERL24 (2.1/2.2/2.5)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planned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73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CEA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x ~1.5</a:t>
                      </a:r>
                      <a:endParaRPr sz="120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KEK</a:t>
                      </a:r>
                      <a:endParaRPr sz="120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Cavity fabrication, cost reduction, VT and diagnostic (ITN)</a:t>
                      </a:r>
                      <a:r>
                        <a:rPr lang="en-US" sz="1200" dirty="0"/>
                        <a:t>, LCWS24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(2.1/2.2/2.3/2.5)</a:t>
                      </a:r>
                      <a:endParaRPr sz="1200" dirty="0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Jun-Jul</a:t>
                      </a:r>
                      <a:endParaRPr/>
                    </a:p>
                  </a:txBody>
                  <a:tcPr marL="91450" marR="91450" marT="45725" marB="45725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0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KEK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Robotization, cavity string assembly operation in clean room environment (2.2)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To be planned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0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x ~1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KEK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Thin film, cavity fabrication, mechanical polishing (2.1)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 dirty="0"/>
                        <a:t>To be planned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0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FNAL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Thin film, cavity testing (2.1)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To be planned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073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UHH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/>
                        <a:t>1 x ~1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FNAL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New testing scheme for new cavity design (task 2.1/2.3/2.5)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Jul-Sep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0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/>
                        <a:t>1 x ~1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KEK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Testing of coated Nb with new system at KEK (2.1)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200" dirty="0"/>
                        <a:t>Jul-Sep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29" name="Google Shape;429;p10"/>
          <p:cNvSpPr txBox="1"/>
          <p:nvPr/>
        </p:nvSpPr>
        <p:spPr>
          <a:xfrm>
            <a:off x="1529149" y="6355975"/>
            <a:ext cx="1056808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*ERL conference (Sept. 2024) &amp; SRF conference (Sept. 2025) in Tokyo -&gt; expected EAJADE secondments increase for that years</a:t>
            </a: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Open Questions</a:t>
            </a:r>
            <a:endParaRPr/>
          </a:p>
        </p:txBody>
      </p:sp>
      <p:sp>
        <p:nvSpPr>
          <p:cNvPr id="435" name="Google Shape;435;p11"/>
          <p:cNvSpPr txBox="1">
            <a:spLocks noGrp="1"/>
          </p:cNvSpPr>
          <p:nvPr>
            <p:ph type="body" idx="1"/>
          </p:nvPr>
        </p:nvSpPr>
        <p:spPr>
          <a:xfrm>
            <a:off x="246530" y="1065587"/>
            <a:ext cx="11568952" cy="513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/>
              <a:t>Task 2.4 is almost “empty” -&gt; NCRF cavities!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No unique deliverable but to understand how to enrich this expected task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 startAt="2"/>
            </a:pPr>
            <a:r>
              <a:rPr lang="en-US" dirty="0"/>
              <a:t>CEA plan to move secondments from US to Japan -&gt; is it possible?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Also driven by the increase of travelling costs</a:t>
            </a:r>
            <a:endParaRPr lang="it-IT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"/>
          <p:cNvSpPr txBox="1">
            <a:spLocks noGrp="1"/>
          </p:cNvSpPr>
          <p:nvPr>
            <p:ph type="title"/>
          </p:nvPr>
        </p:nvSpPr>
        <p:spPr>
          <a:xfrm>
            <a:off x="6858000" y="382621"/>
            <a:ext cx="5181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326" name="Google Shape;326;p2"/>
          <p:cNvSpPr txBox="1">
            <a:spLocks noGrp="1"/>
          </p:cNvSpPr>
          <p:nvPr>
            <p:ph type="body" idx="1"/>
          </p:nvPr>
        </p:nvSpPr>
        <p:spPr>
          <a:xfrm>
            <a:off x="6858000" y="181227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Work program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Status of deliverables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First year: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WP2 secondments done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Results and highlights so far obtained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Second year: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WP2 secondments foreseen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Open 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"/>
          <p:cNvPicPr preferRelativeResize="0"/>
          <p:nvPr/>
        </p:nvPicPr>
        <p:blipFill rotWithShape="1">
          <a:blip r:embed="rId3">
            <a:alphaModFix/>
          </a:blip>
          <a:srcRect b="63555"/>
          <a:stretch/>
        </p:blipFill>
        <p:spPr>
          <a:xfrm>
            <a:off x="86621" y="237839"/>
            <a:ext cx="5981180" cy="290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3"/>
          <p:cNvGrpSpPr/>
          <p:nvPr/>
        </p:nvGrpSpPr>
        <p:grpSpPr>
          <a:xfrm>
            <a:off x="6127751" y="237839"/>
            <a:ext cx="5874257" cy="6264228"/>
            <a:chOff x="6127751" y="237840"/>
            <a:chExt cx="5874257" cy="6264228"/>
          </a:xfrm>
        </p:grpSpPr>
        <p:pic>
          <p:nvPicPr>
            <p:cNvPr id="333" name="Google Shape;333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27751" y="5054334"/>
              <a:ext cx="5874257" cy="1447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"/>
            <p:cNvPicPr preferRelativeResize="0"/>
            <p:nvPr/>
          </p:nvPicPr>
          <p:blipFill rotWithShape="1">
            <a:blip r:embed="rId3">
              <a:alphaModFix/>
            </a:blip>
            <a:srcRect t="36635" b="1082"/>
            <a:stretch/>
          </p:blipFill>
          <p:spPr>
            <a:xfrm>
              <a:off x="6135795" y="237840"/>
              <a:ext cx="5866213" cy="48736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3"/>
          <p:cNvSpPr txBox="1"/>
          <p:nvPr/>
        </p:nvSpPr>
        <p:spPr>
          <a:xfrm>
            <a:off x="189992" y="3429000"/>
            <a:ext cx="560878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updated Pivot table, in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(63-&gt;54) months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CNRS (8), CEA (13), INFN (15), UHH (17), </a:t>
            </a:r>
            <a:r>
              <a:rPr lang="en-US" sz="1800" b="1" strike="sng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IFIC (9)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CERN (1)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2.5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benefit from results obtained in other tasks, in terms of cost reduction, sustainability, etc.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WP4 topics synergic with WP2 tasks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"/>
          <p:cNvSpPr/>
          <p:nvPr/>
        </p:nvSpPr>
        <p:spPr>
          <a:xfrm>
            <a:off x="6210300" y="514350"/>
            <a:ext cx="3314700" cy="142875"/>
          </a:xfrm>
          <a:custGeom>
            <a:avLst/>
            <a:gdLst/>
            <a:ahLst/>
            <a:cxnLst/>
            <a:rect l="l" t="t" r="r" b="b"/>
            <a:pathLst>
              <a:path w="3314700" h="142875" fill="none" extrusionOk="0">
                <a:moveTo>
                  <a:pt x="0" y="23813"/>
                </a:moveTo>
                <a:cubicBezTo>
                  <a:pt x="2480" y="11196"/>
                  <a:pt x="10735" y="321"/>
                  <a:pt x="23813" y="0"/>
                </a:cubicBezTo>
                <a:cubicBezTo>
                  <a:pt x="187118" y="-16054"/>
                  <a:pt x="314176" y="14040"/>
                  <a:pt x="600996" y="0"/>
                </a:cubicBezTo>
                <a:cubicBezTo>
                  <a:pt x="887816" y="-14040"/>
                  <a:pt x="883221" y="34457"/>
                  <a:pt x="1047496" y="0"/>
                </a:cubicBezTo>
                <a:cubicBezTo>
                  <a:pt x="1211771" y="-34457"/>
                  <a:pt x="1352835" y="10971"/>
                  <a:pt x="1559338" y="0"/>
                </a:cubicBezTo>
                <a:cubicBezTo>
                  <a:pt x="1765841" y="-10971"/>
                  <a:pt x="1794084" y="2608"/>
                  <a:pt x="2005838" y="0"/>
                </a:cubicBezTo>
                <a:cubicBezTo>
                  <a:pt x="2217592" y="-2608"/>
                  <a:pt x="2379790" y="39545"/>
                  <a:pt x="2615692" y="0"/>
                </a:cubicBezTo>
                <a:cubicBezTo>
                  <a:pt x="2851594" y="-39545"/>
                  <a:pt x="3069011" y="40290"/>
                  <a:pt x="3290887" y="0"/>
                </a:cubicBezTo>
                <a:cubicBezTo>
                  <a:pt x="3304631" y="1605"/>
                  <a:pt x="3312326" y="10261"/>
                  <a:pt x="3314700" y="23813"/>
                </a:cubicBezTo>
                <a:cubicBezTo>
                  <a:pt x="3319041" y="56438"/>
                  <a:pt x="3310566" y="87365"/>
                  <a:pt x="3314700" y="119062"/>
                </a:cubicBezTo>
                <a:cubicBezTo>
                  <a:pt x="3313557" y="129935"/>
                  <a:pt x="3305280" y="142710"/>
                  <a:pt x="3290887" y="142875"/>
                </a:cubicBezTo>
                <a:cubicBezTo>
                  <a:pt x="3129134" y="148937"/>
                  <a:pt x="2962192" y="92773"/>
                  <a:pt x="2844387" y="142875"/>
                </a:cubicBezTo>
                <a:cubicBezTo>
                  <a:pt x="2726582" y="192977"/>
                  <a:pt x="2568389" y="104095"/>
                  <a:pt x="2397887" y="142875"/>
                </a:cubicBezTo>
                <a:cubicBezTo>
                  <a:pt x="2227385" y="181655"/>
                  <a:pt x="2024168" y="123682"/>
                  <a:pt x="1886045" y="142875"/>
                </a:cubicBezTo>
                <a:cubicBezTo>
                  <a:pt x="1747922" y="162068"/>
                  <a:pt x="1505268" y="120443"/>
                  <a:pt x="1406874" y="142875"/>
                </a:cubicBezTo>
                <a:cubicBezTo>
                  <a:pt x="1308480" y="165307"/>
                  <a:pt x="1066731" y="129972"/>
                  <a:pt x="927703" y="142875"/>
                </a:cubicBezTo>
                <a:cubicBezTo>
                  <a:pt x="788675" y="155778"/>
                  <a:pt x="441337" y="88396"/>
                  <a:pt x="23813" y="142875"/>
                </a:cubicBezTo>
                <a:cubicBezTo>
                  <a:pt x="9305" y="142494"/>
                  <a:pt x="-408" y="132161"/>
                  <a:pt x="0" y="119062"/>
                </a:cubicBezTo>
                <a:cubicBezTo>
                  <a:pt x="-1351" y="99055"/>
                  <a:pt x="4393" y="58018"/>
                  <a:pt x="0" y="23813"/>
                </a:cubicBezTo>
                <a:close/>
              </a:path>
              <a:path w="3314700" h="142875" extrusionOk="0">
                <a:moveTo>
                  <a:pt x="0" y="23813"/>
                </a:moveTo>
                <a:cubicBezTo>
                  <a:pt x="-1428" y="7196"/>
                  <a:pt x="13036" y="-1283"/>
                  <a:pt x="23813" y="0"/>
                </a:cubicBezTo>
                <a:cubicBezTo>
                  <a:pt x="160875" y="-45579"/>
                  <a:pt x="269152" y="49185"/>
                  <a:pt x="470313" y="0"/>
                </a:cubicBezTo>
                <a:cubicBezTo>
                  <a:pt x="671474" y="-49185"/>
                  <a:pt x="759355" y="39380"/>
                  <a:pt x="916813" y="0"/>
                </a:cubicBezTo>
                <a:cubicBezTo>
                  <a:pt x="1074271" y="-39380"/>
                  <a:pt x="1290282" y="878"/>
                  <a:pt x="1395984" y="0"/>
                </a:cubicBezTo>
                <a:cubicBezTo>
                  <a:pt x="1501686" y="-878"/>
                  <a:pt x="1785575" y="19779"/>
                  <a:pt x="1973167" y="0"/>
                </a:cubicBezTo>
                <a:cubicBezTo>
                  <a:pt x="2160759" y="-19779"/>
                  <a:pt x="2335631" y="57167"/>
                  <a:pt x="2517679" y="0"/>
                </a:cubicBezTo>
                <a:cubicBezTo>
                  <a:pt x="2699727" y="-57167"/>
                  <a:pt x="2940529" y="56353"/>
                  <a:pt x="3290887" y="0"/>
                </a:cubicBezTo>
                <a:cubicBezTo>
                  <a:pt x="3301975" y="1336"/>
                  <a:pt x="3312627" y="7757"/>
                  <a:pt x="3314700" y="23813"/>
                </a:cubicBezTo>
                <a:cubicBezTo>
                  <a:pt x="3315332" y="43742"/>
                  <a:pt x="3314074" y="98104"/>
                  <a:pt x="3314700" y="119062"/>
                </a:cubicBezTo>
                <a:cubicBezTo>
                  <a:pt x="3317720" y="134679"/>
                  <a:pt x="3305075" y="145237"/>
                  <a:pt x="3290887" y="142875"/>
                </a:cubicBezTo>
                <a:cubicBezTo>
                  <a:pt x="3064358" y="167228"/>
                  <a:pt x="3022027" y="116060"/>
                  <a:pt x="2811716" y="142875"/>
                </a:cubicBezTo>
                <a:cubicBezTo>
                  <a:pt x="2601405" y="169690"/>
                  <a:pt x="2475742" y="79539"/>
                  <a:pt x="2201862" y="142875"/>
                </a:cubicBezTo>
                <a:cubicBezTo>
                  <a:pt x="1927982" y="206211"/>
                  <a:pt x="1946705" y="141520"/>
                  <a:pt x="1755362" y="142875"/>
                </a:cubicBezTo>
                <a:cubicBezTo>
                  <a:pt x="1564019" y="144230"/>
                  <a:pt x="1465013" y="140530"/>
                  <a:pt x="1308862" y="142875"/>
                </a:cubicBezTo>
                <a:cubicBezTo>
                  <a:pt x="1152711" y="145220"/>
                  <a:pt x="1042855" y="87954"/>
                  <a:pt x="829691" y="142875"/>
                </a:cubicBezTo>
                <a:cubicBezTo>
                  <a:pt x="616527" y="197796"/>
                  <a:pt x="246005" y="81640"/>
                  <a:pt x="23813" y="142875"/>
                </a:cubicBezTo>
                <a:cubicBezTo>
                  <a:pt x="11722" y="142732"/>
                  <a:pt x="657" y="132854"/>
                  <a:pt x="0" y="119062"/>
                </a:cubicBezTo>
                <a:cubicBezTo>
                  <a:pt x="-9199" y="83524"/>
                  <a:pt x="4510" y="45328"/>
                  <a:pt x="0" y="23813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"/>
          <p:cNvSpPr/>
          <p:nvPr/>
        </p:nvSpPr>
        <p:spPr>
          <a:xfrm>
            <a:off x="6210300" y="1630083"/>
            <a:ext cx="2560074" cy="142875"/>
          </a:xfrm>
          <a:custGeom>
            <a:avLst/>
            <a:gdLst/>
            <a:ahLst/>
            <a:cxnLst/>
            <a:rect l="l" t="t" r="r" b="b"/>
            <a:pathLst>
              <a:path w="2560074" h="142875" fill="none" extrusionOk="0">
                <a:moveTo>
                  <a:pt x="0" y="23813"/>
                </a:moveTo>
                <a:cubicBezTo>
                  <a:pt x="1890" y="9551"/>
                  <a:pt x="12213" y="2146"/>
                  <a:pt x="23813" y="0"/>
                </a:cubicBezTo>
                <a:cubicBezTo>
                  <a:pt x="162257" y="-43951"/>
                  <a:pt x="257481" y="16083"/>
                  <a:pt x="476054" y="0"/>
                </a:cubicBezTo>
                <a:cubicBezTo>
                  <a:pt x="694627" y="-16083"/>
                  <a:pt x="873962" y="25471"/>
                  <a:pt x="1028792" y="0"/>
                </a:cubicBezTo>
                <a:cubicBezTo>
                  <a:pt x="1183622" y="-25471"/>
                  <a:pt x="1379016" y="11698"/>
                  <a:pt x="1506157" y="0"/>
                </a:cubicBezTo>
                <a:cubicBezTo>
                  <a:pt x="1633299" y="-11698"/>
                  <a:pt x="1731608" y="41048"/>
                  <a:pt x="1933273" y="0"/>
                </a:cubicBezTo>
                <a:cubicBezTo>
                  <a:pt x="2134938" y="-41048"/>
                  <a:pt x="2265137" y="36068"/>
                  <a:pt x="2536261" y="0"/>
                </a:cubicBezTo>
                <a:cubicBezTo>
                  <a:pt x="2549148" y="1012"/>
                  <a:pt x="2557425" y="10513"/>
                  <a:pt x="2560074" y="23813"/>
                </a:cubicBezTo>
                <a:cubicBezTo>
                  <a:pt x="2565926" y="67211"/>
                  <a:pt x="2552790" y="91356"/>
                  <a:pt x="2560074" y="119062"/>
                </a:cubicBezTo>
                <a:cubicBezTo>
                  <a:pt x="2560666" y="133819"/>
                  <a:pt x="2547039" y="142475"/>
                  <a:pt x="2536261" y="142875"/>
                </a:cubicBezTo>
                <a:cubicBezTo>
                  <a:pt x="2384425" y="170052"/>
                  <a:pt x="2167991" y="98350"/>
                  <a:pt x="2033771" y="142875"/>
                </a:cubicBezTo>
                <a:cubicBezTo>
                  <a:pt x="1899551" y="187400"/>
                  <a:pt x="1647137" y="95727"/>
                  <a:pt x="1506157" y="142875"/>
                </a:cubicBezTo>
                <a:cubicBezTo>
                  <a:pt x="1365177" y="190023"/>
                  <a:pt x="1111128" y="92785"/>
                  <a:pt x="953419" y="142875"/>
                </a:cubicBezTo>
                <a:cubicBezTo>
                  <a:pt x="795710" y="192965"/>
                  <a:pt x="479185" y="140778"/>
                  <a:pt x="23813" y="142875"/>
                </a:cubicBezTo>
                <a:cubicBezTo>
                  <a:pt x="10854" y="143171"/>
                  <a:pt x="2423" y="135196"/>
                  <a:pt x="0" y="119062"/>
                </a:cubicBezTo>
                <a:cubicBezTo>
                  <a:pt x="-7135" y="75366"/>
                  <a:pt x="265" y="68539"/>
                  <a:pt x="0" y="23813"/>
                </a:cubicBezTo>
                <a:close/>
              </a:path>
              <a:path w="2560074" h="142875" extrusionOk="0">
                <a:moveTo>
                  <a:pt x="0" y="23813"/>
                </a:moveTo>
                <a:cubicBezTo>
                  <a:pt x="-1428" y="7196"/>
                  <a:pt x="13036" y="-1283"/>
                  <a:pt x="23813" y="0"/>
                </a:cubicBezTo>
                <a:cubicBezTo>
                  <a:pt x="145638" y="-31773"/>
                  <a:pt x="251473" y="984"/>
                  <a:pt x="450929" y="0"/>
                </a:cubicBezTo>
                <a:cubicBezTo>
                  <a:pt x="650385" y="-984"/>
                  <a:pt x="742534" y="26864"/>
                  <a:pt x="878045" y="0"/>
                </a:cubicBezTo>
                <a:cubicBezTo>
                  <a:pt x="1013556" y="-26864"/>
                  <a:pt x="1107514" y="22711"/>
                  <a:pt x="1330286" y="0"/>
                </a:cubicBezTo>
                <a:cubicBezTo>
                  <a:pt x="1553058" y="-22711"/>
                  <a:pt x="1718167" y="60698"/>
                  <a:pt x="1857900" y="0"/>
                </a:cubicBezTo>
                <a:cubicBezTo>
                  <a:pt x="1997633" y="-60698"/>
                  <a:pt x="2212124" y="12291"/>
                  <a:pt x="2536261" y="0"/>
                </a:cubicBezTo>
                <a:cubicBezTo>
                  <a:pt x="2547910" y="539"/>
                  <a:pt x="2559719" y="11887"/>
                  <a:pt x="2560074" y="23813"/>
                </a:cubicBezTo>
                <a:cubicBezTo>
                  <a:pt x="2570368" y="68004"/>
                  <a:pt x="2554316" y="78009"/>
                  <a:pt x="2560074" y="119062"/>
                </a:cubicBezTo>
                <a:cubicBezTo>
                  <a:pt x="2561182" y="134740"/>
                  <a:pt x="2548226" y="145106"/>
                  <a:pt x="2536261" y="142875"/>
                </a:cubicBezTo>
                <a:cubicBezTo>
                  <a:pt x="2337166" y="165817"/>
                  <a:pt x="2261191" y="103718"/>
                  <a:pt x="2109145" y="142875"/>
                </a:cubicBezTo>
                <a:cubicBezTo>
                  <a:pt x="1957099" y="182032"/>
                  <a:pt x="1737468" y="93538"/>
                  <a:pt x="1581531" y="142875"/>
                </a:cubicBezTo>
                <a:cubicBezTo>
                  <a:pt x="1425594" y="192212"/>
                  <a:pt x="1243191" y="108810"/>
                  <a:pt x="1028792" y="142875"/>
                </a:cubicBezTo>
                <a:cubicBezTo>
                  <a:pt x="814393" y="176940"/>
                  <a:pt x="799595" y="115414"/>
                  <a:pt x="601676" y="142875"/>
                </a:cubicBezTo>
                <a:cubicBezTo>
                  <a:pt x="403757" y="170336"/>
                  <a:pt x="194553" y="89020"/>
                  <a:pt x="23813" y="142875"/>
                </a:cubicBezTo>
                <a:cubicBezTo>
                  <a:pt x="6905" y="141953"/>
                  <a:pt x="-3285" y="130530"/>
                  <a:pt x="0" y="119062"/>
                </a:cubicBezTo>
                <a:cubicBezTo>
                  <a:pt x="-5626" y="73173"/>
                  <a:pt x="10844" y="60813"/>
                  <a:pt x="0" y="23813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"/>
          <p:cNvSpPr/>
          <p:nvPr/>
        </p:nvSpPr>
        <p:spPr>
          <a:xfrm>
            <a:off x="6210300" y="2593109"/>
            <a:ext cx="1055739" cy="142875"/>
          </a:xfrm>
          <a:custGeom>
            <a:avLst/>
            <a:gdLst/>
            <a:ahLst/>
            <a:cxnLst/>
            <a:rect l="l" t="t" r="r" b="b"/>
            <a:pathLst>
              <a:path w="1055739" h="142875" fill="none" extrusionOk="0">
                <a:moveTo>
                  <a:pt x="0" y="23813"/>
                </a:moveTo>
                <a:cubicBezTo>
                  <a:pt x="1036" y="12730"/>
                  <a:pt x="12237" y="1104"/>
                  <a:pt x="23813" y="0"/>
                </a:cubicBezTo>
                <a:cubicBezTo>
                  <a:pt x="132371" y="-29645"/>
                  <a:pt x="348012" y="41984"/>
                  <a:pt x="548032" y="0"/>
                </a:cubicBezTo>
                <a:cubicBezTo>
                  <a:pt x="748052" y="-41984"/>
                  <a:pt x="931333" y="9228"/>
                  <a:pt x="1031926" y="0"/>
                </a:cubicBezTo>
                <a:cubicBezTo>
                  <a:pt x="1045850" y="860"/>
                  <a:pt x="1056115" y="10738"/>
                  <a:pt x="1055739" y="23813"/>
                </a:cubicBezTo>
                <a:cubicBezTo>
                  <a:pt x="1065313" y="64600"/>
                  <a:pt x="1051345" y="76576"/>
                  <a:pt x="1055739" y="119062"/>
                </a:cubicBezTo>
                <a:cubicBezTo>
                  <a:pt x="1055013" y="132811"/>
                  <a:pt x="1042752" y="145442"/>
                  <a:pt x="1031926" y="142875"/>
                </a:cubicBezTo>
                <a:cubicBezTo>
                  <a:pt x="886150" y="193324"/>
                  <a:pt x="668290" y="107784"/>
                  <a:pt x="507707" y="142875"/>
                </a:cubicBezTo>
                <a:cubicBezTo>
                  <a:pt x="347124" y="177966"/>
                  <a:pt x="188506" y="115957"/>
                  <a:pt x="23813" y="142875"/>
                </a:cubicBezTo>
                <a:cubicBezTo>
                  <a:pt x="12252" y="142382"/>
                  <a:pt x="-2215" y="130699"/>
                  <a:pt x="0" y="119062"/>
                </a:cubicBezTo>
                <a:cubicBezTo>
                  <a:pt x="-3129" y="94943"/>
                  <a:pt x="8361" y="47873"/>
                  <a:pt x="0" y="23813"/>
                </a:cubicBezTo>
                <a:close/>
              </a:path>
              <a:path w="1055739" h="142875" extrusionOk="0">
                <a:moveTo>
                  <a:pt x="0" y="23813"/>
                </a:moveTo>
                <a:cubicBezTo>
                  <a:pt x="-1428" y="7196"/>
                  <a:pt x="13036" y="-1283"/>
                  <a:pt x="23813" y="0"/>
                </a:cubicBezTo>
                <a:cubicBezTo>
                  <a:pt x="200777" y="-44148"/>
                  <a:pt x="301497" y="36061"/>
                  <a:pt x="497626" y="0"/>
                </a:cubicBezTo>
                <a:cubicBezTo>
                  <a:pt x="693755" y="-36061"/>
                  <a:pt x="872442" y="56900"/>
                  <a:pt x="1031926" y="0"/>
                </a:cubicBezTo>
                <a:cubicBezTo>
                  <a:pt x="1043663" y="2740"/>
                  <a:pt x="1055158" y="10578"/>
                  <a:pt x="1055739" y="23813"/>
                </a:cubicBezTo>
                <a:cubicBezTo>
                  <a:pt x="1066035" y="56756"/>
                  <a:pt x="1046590" y="86946"/>
                  <a:pt x="1055739" y="119062"/>
                </a:cubicBezTo>
                <a:cubicBezTo>
                  <a:pt x="1054236" y="132753"/>
                  <a:pt x="1044723" y="144101"/>
                  <a:pt x="1031926" y="142875"/>
                </a:cubicBezTo>
                <a:cubicBezTo>
                  <a:pt x="843916" y="179935"/>
                  <a:pt x="717320" y="137643"/>
                  <a:pt x="517788" y="142875"/>
                </a:cubicBezTo>
                <a:cubicBezTo>
                  <a:pt x="318256" y="148107"/>
                  <a:pt x="164745" y="130609"/>
                  <a:pt x="23813" y="142875"/>
                </a:cubicBezTo>
                <a:cubicBezTo>
                  <a:pt x="13681" y="145340"/>
                  <a:pt x="1036" y="134576"/>
                  <a:pt x="0" y="119062"/>
                </a:cubicBezTo>
                <a:cubicBezTo>
                  <a:pt x="-7360" y="74140"/>
                  <a:pt x="1737" y="43440"/>
                  <a:pt x="0" y="23813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"/>
          <p:cNvSpPr/>
          <p:nvPr/>
        </p:nvSpPr>
        <p:spPr>
          <a:xfrm>
            <a:off x="6210300" y="3831253"/>
            <a:ext cx="2068461" cy="142875"/>
          </a:xfrm>
          <a:custGeom>
            <a:avLst/>
            <a:gdLst/>
            <a:ahLst/>
            <a:cxnLst/>
            <a:rect l="l" t="t" r="r" b="b"/>
            <a:pathLst>
              <a:path w="2068461" h="142875" fill="none" extrusionOk="0">
                <a:moveTo>
                  <a:pt x="0" y="23813"/>
                </a:moveTo>
                <a:cubicBezTo>
                  <a:pt x="772" y="11521"/>
                  <a:pt x="11037" y="77"/>
                  <a:pt x="23813" y="0"/>
                </a:cubicBezTo>
                <a:cubicBezTo>
                  <a:pt x="138920" y="-4551"/>
                  <a:pt x="317869" y="24571"/>
                  <a:pt x="488605" y="0"/>
                </a:cubicBezTo>
                <a:cubicBezTo>
                  <a:pt x="659341" y="-24571"/>
                  <a:pt x="784593" y="51282"/>
                  <a:pt x="973605" y="0"/>
                </a:cubicBezTo>
                <a:cubicBezTo>
                  <a:pt x="1162617" y="-51282"/>
                  <a:pt x="1383710" y="39468"/>
                  <a:pt x="1499023" y="0"/>
                </a:cubicBezTo>
                <a:cubicBezTo>
                  <a:pt x="1614336" y="-39468"/>
                  <a:pt x="1802889" y="6860"/>
                  <a:pt x="2044648" y="0"/>
                </a:cubicBezTo>
                <a:cubicBezTo>
                  <a:pt x="2057113" y="68"/>
                  <a:pt x="2067982" y="10596"/>
                  <a:pt x="2068461" y="23813"/>
                </a:cubicBezTo>
                <a:cubicBezTo>
                  <a:pt x="2073741" y="50752"/>
                  <a:pt x="2062670" y="75326"/>
                  <a:pt x="2068461" y="119062"/>
                </a:cubicBezTo>
                <a:cubicBezTo>
                  <a:pt x="2068196" y="133226"/>
                  <a:pt x="2055151" y="142727"/>
                  <a:pt x="2044648" y="142875"/>
                </a:cubicBezTo>
                <a:cubicBezTo>
                  <a:pt x="1877608" y="163383"/>
                  <a:pt x="1723088" y="91831"/>
                  <a:pt x="1559648" y="142875"/>
                </a:cubicBezTo>
                <a:cubicBezTo>
                  <a:pt x="1396208" y="193919"/>
                  <a:pt x="1218580" y="94333"/>
                  <a:pt x="1034231" y="142875"/>
                </a:cubicBezTo>
                <a:cubicBezTo>
                  <a:pt x="849882" y="191417"/>
                  <a:pt x="666312" y="116859"/>
                  <a:pt x="549230" y="142875"/>
                </a:cubicBezTo>
                <a:cubicBezTo>
                  <a:pt x="432148" y="168891"/>
                  <a:pt x="279545" y="89125"/>
                  <a:pt x="23813" y="142875"/>
                </a:cubicBezTo>
                <a:cubicBezTo>
                  <a:pt x="9518" y="140596"/>
                  <a:pt x="1241" y="132049"/>
                  <a:pt x="0" y="119062"/>
                </a:cubicBezTo>
                <a:cubicBezTo>
                  <a:pt x="-1289" y="98640"/>
                  <a:pt x="6610" y="64784"/>
                  <a:pt x="0" y="23813"/>
                </a:cubicBezTo>
                <a:close/>
              </a:path>
              <a:path w="2068461" h="142875" extrusionOk="0">
                <a:moveTo>
                  <a:pt x="0" y="23813"/>
                </a:moveTo>
                <a:cubicBezTo>
                  <a:pt x="-1428" y="7196"/>
                  <a:pt x="13036" y="-1283"/>
                  <a:pt x="23813" y="0"/>
                </a:cubicBezTo>
                <a:cubicBezTo>
                  <a:pt x="211013" y="-26315"/>
                  <a:pt x="304830" y="51053"/>
                  <a:pt x="468397" y="0"/>
                </a:cubicBezTo>
                <a:cubicBezTo>
                  <a:pt x="631964" y="-51053"/>
                  <a:pt x="731281" y="14849"/>
                  <a:pt x="912980" y="0"/>
                </a:cubicBezTo>
                <a:cubicBezTo>
                  <a:pt x="1094679" y="-14849"/>
                  <a:pt x="1161993" y="9691"/>
                  <a:pt x="1377772" y="0"/>
                </a:cubicBezTo>
                <a:cubicBezTo>
                  <a:pt x="1593551" y="-9691"/>
                  <a:pt x="1735969" y="69198"/>
                  <a:pt x="2044648" y="0"/>
                </a:cubicBezTo>
                <a:cubicBezTo>
                  <a:pt x="2054808" y="-18"/>
                  <a:pt x="2065062" y="11145"/>
                  <a:pt x="2068461" y="23813"/>
                </a:cubicBezTo>
                <a:cubicBezTo>
                  <a:pt x="2071696" y="55073"/>
                  <a:pt x="2068243" y="86705"/>
                  <a:pt x="2068461" y="119062"/>
                </a:cubicBezTo>
                <a:cubicBezTo>
                  <a:pt x="2068372" y="129466"/>
                  <a:pt x="2059813" y="143307"/>
                  <a:pt x="2044648" y="142875"/>
                </a:cubicBezTo>
                <a:cubicBezTo>
                  <a:pt x="1927785" y="181580"/>
                  <a:pt x="1695108" y="109932"/>
                  <a:pt x="1559648" y="142875"/>
                </a:cubicBezTo>
                <a:cubicBezTo>
                  <a:pt x="1424188" y="175818"/>
                  <a:pt x="1259221" y="133361"/>
                  <a:pt x="1094856" y="142875"/>
                </a:cubicBezTo>
                <a:cubicBezTo>
                  <a:pt x="930491" y="152389"/>
                  <a:pt x="831509" y="128518"/>
                  <a:pt x="569438" y="142875"/>
                </a:cubicBezTo>
                <a:cubicBezTo>
                  <a:pt x="307367" y="157232"/>
                  <a:pt x="250300" y="112110"/>
                  <a:pt x="23813" y="142875"/>
                </a:cubicBezTo>
                <a:cubicBezTo>
                  <a:pt x="11487" y="141820"/>
                  <a:pt x="2719" y="129588"/>
                  <a:pt x="0" y="119062"/>
                </a:cubicBezTo>
                <a:cubicBezTo>
                  <a:pt x="-2756" y="88507"/>
                  <a:pt x="9469" y="56334"/>
                  <a:pt x="0" y="23813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"/>
          <p:cNvSpPr/>
          <p:nvPr/>
        </p:nvSpPr>
        <p:spPr>
          <a:xfrm>
            <a:off x="6231808" y="4526545"/>
            <a:ext cx="2155108" cy="142875"/>
          </a:xfrm>
          <a:custGeom>
            <a:avLst/>
            <a:gdLst/>
            <a:ahLst/>
            <a:cxnLst/>
            <a:rect l="l" t="t" r="r" b="b"/>
            <a:pathLst>
              <a:path w="2155108" h="142875" fill="none" extrusionOk="0">
                <a:moveTo>
                  <a:pt x="0" y="23813"/>
                </a:moveTo>
                <a:cubicBezTo>
                  <a:pt x="772" y="11521"/>
                  <a:pt x="11037" y="77"/>
                  <a:pt x="23813" y="0"/>
                </a:cubicBezTo>
                <a:cubicBezTo>
                  <a:pt x="148797" y="-42888"/>
                  <a:pt x="392124" y="50623"/>
                  <a:pt x="508534" y="0"/>
                </a:cubicBezTo>
                <a:cubicBezTo>
                  <a:pt x="624944" y="-50623"/>
                  <a:pt x="781415" y="56288"/>
                  <a:pt x="1014330" y="0"/>
                </a:cubicBezTo>
                <a:cubicBezTo>
                  <a:pt x="1247245" y="-56288"/>
                  <a:pt x="1421299" y="42824"/>
                  <a:pt x="1562275" y="0"/>
                </a:cubicBezTo>
                <a:cubicBezTo>
                  <a:pt x="1703252" y="-42824"/>
                  <a:pt x="1924812" y="16649"/>
                  <a:pt x="2131295" y="0"/>
                </a:cubicBezTo>
                <a:cubicBezTo>
                  <a:pt x="2143760" y="68"/>
                  <a:pt x="2154629" y="10596"/>
                  <a:pt x="2155108" y="23813"/>
                </a:cubicBezTo>
                <a:cubicBezTo>
                  <a:pt x="2160388" y="50752"/>
                  <a:pt x="2149317" y="75326"/>
                  <a:pt x="2155108" y="119062"/>
                </a:cubicBezTo>
                <a:cubicBezTo>
                  <a:pt x="2154843" y="133226"/>
                  <a:pt x="2141798" y="142727"/>
                  <a:pt x="2131295" y="142875"/>
                </a:cubicBezTo>
                <a:cubicBezTo>
                  <a:pt x="1927587" y="147540"/>
                  <a:pt x="1876232" y="90980"/>
                  <a:pt x="1625499" y="142875"/>
                </a:cubicBezTo>
                <a:cubicBezTo>
                  <a:pt x="1374766" y="194770"/>
                  <a:pt x="1290696" y="87447"/>
                  <a:pt x="1077554" y="142875"/>
                </a:cubicBezTo>
                <a:cubicBezTo>
                  <a:pt x="864412" y="198303"/>
                  <a:pt x="769642" y="118642"/>
                  <a:pt x="571758" y="142875"/>
                </a:cubicBezTo>
                <a:cubicBezTo>
                  <a:pt x="373874" y="167108"/>
                  <a:pt x="219688" y="98064"/>
                  <a:pt x="23813" y="142875"/>
                </a:cubicBezTo>
                <a:cubicBezTo>
                  <a:pt x="9518" y="140596"/>
                  <a:pt x="1241" y="132049"/>
                  <a:pt x="0" y="119062"/>
                </a:cubicBezTo>
                <a:cubicBezTo>
                  <a:pt x="-1289" y="98640"/>
                  <a:pt x="6610" y="64784"/>
                  <a:pt x="0" y="23813"/>
                </a:cubicBezTo>
                <a:close/>
              </a:path>
              <a:path w="2155108" h="142875" extrusionOk="0">
                <a:moveTo>
                  <a:pt x="0" y="23813"/>
                </a:moveTo>
                <a:cubicBezTo>
                  <a:pt x="-1428" y="7196"/>
                  <a:pt x="13036" y="-1283"/>
                  <a:pt x="23813" y="0"/>
                </a:cubicBezTo>
                <a:cubicBezTo>
                  <a:pt x="144211" y="-40153"/>
                  <a:pt x="336860" y="445"/>
                  <a:pt x="487459" y="0"/>
                </a:cubicBezTo>
                <a:cubicBezTo>
                  <a:pt x="638058" y="-445"/>
                  <a:pt x="827437" y="31518"/>
                  <a:pt x="951105" y="0"/>
                </a:cubicBezTo>
                <a:cubicBezTo>
                  <a:pt x="1074773" y="-31518"/>
                  <a:pt x="1211003" y="29972"/>
                  <a:pt x="1435826" y="0"/>
                </a:cubicBezTo>
                <a:cubicBezTo>
                  <a:pt x="1660649" y="-29972"/>
                  <a:pt x="1965962" y="48497"/>
                  <a:pt x="2131295" y="0"/>
                </a:cubicBezTo>
                <a:cubicBezTo>
                  <a:pt x="2141455" y="-18"/>
                  <a:pt x="2151709" y="11145"/>
                  <a:pt x="2155108" y="23813"/>
                </a:cubicBezTo>
                <a:cubicBezTo>
                  <a:pt x="2158343" y="55073"/>
                  <a:pt x="2154890" y="86705"/>
                  <a:pt x="2155108" y="119062"/>
                </a:cubicBezTo>
                <a:cubicBezTo>
                  <a:pt x="2155019" y="129466"/>
                  <a:pt x="2146460" y="143307"/>
                  <a:pt x="2131295" y="142875"/>
                </a:cubicBezTo>
                <a:cubicBezTo>
                  <a:pt x="1920761" y="197269"/>
                  <a:pt x="1857356" y="91695"/>
                  <a:pt x="1625499" y="142875"/>
                </a:cubicBezTo>
                <a:cubicBezTo>
                  <a:pt x="1393642" y="194055"/>
                  <a:pt x="1329130" y="109941"/>
                  <a:pt x="1140778" y="142875"/>
                </a:cubicBezTo>
                <a:cubicBezTo>
                  <a:pt x="952426" y="175809"/>
                  <a:pt x="806491" y="136308"/>
                  <a:pt x="592833" y="142875"/>
                </a:cubicBezTo>
                <a:cubicBezTo>
                  <a:pt x="379176" y="149442"/>
                  <a:pt x="248745" y="120875"/>
                  <a:pt x="23813" y="142875"/>
                </a:cubicBezTo>
                <a:cubicBezTo>
                  <a:pt x="11487" y="141820"/>
                  <a:pt x="2719" y="129588"/>
                  <a:pt x="0" y="119062"/>
                </a:cubicBezTo>
                <a:cubicBezTo>
                  <a:pt x="-2756" y="88507"/>
                  <a:pt x="9469" y="56334"/>
                  <a:pt x="0" y="23813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162" y="811357"/>
            <a:ext cx="9073986" cy="141731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6" name="Google Shape;346;p4"/>
          <p:cNvSpPr txBox="1"/>
          <p:nvPr/>
        </p:nvSpPr>
        <p:spPr>
          <a:xfrm>
            <a:off x="838200" y="1"/>
            <a:ext cx="10515600" cy="110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Deliverables &amp; Time scale</a:t>
            </a:r>
            <a:endParaRPr sz="4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"/>
          <p:cNvSpPr txBox="1">
            <a:spLocks noGrp="1"/>
          </p:cNvSpPr>
          <p:nvPr>
            <p:ph type="body" idx="1"/>
          </p:nvPr>
        </p:nvSpPr>
        <p:spPr>
          <a:xfrm>
            <a:off x="2831250" y="4917900"/>
            <a:ext cx="8326200" cy="14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09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</a:pPr>
            <a:r>
              <a:rPr lang="en-US" sz="1650" b="1"/>
              <a:t>Task 2.1</a:t>
            </a:r>
            <a:r>
              <a:rPr lang="en-US" sz="1650"/>
              <a:t>: </a:t>
            </a:r>
            <a:r>
              <a:rPr lang="en-US" sz="1525" i="1"/>
              <a:t>RF cavities materials, treatments and performance reliability</a:t>
            </a:r>
            <a:endParaRPr sz="2150"/>
          </a:p>
          <a:p>
            <a:pPr marL="228600" lvl="0" indent="-1809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</a:pPr>
            <a:r>
              <a:rPr lang="en-US" sz="1650" b="1"/>
              <a:t>Task 2.2: </a:t>
            </a:r>
            <a:r>
              <a:rPr lang="en-US" sz="1525" i="1"/>
              <a:t>SRF cryomodule preparation and operation</a:t>
            </a:r>
            <a:endParaRPr sz="1650" i="1"/>
          </a:p>
          <a:p>
            <a:pPr marL="228600" lvl="0" indent="-1809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</a:pPr>
            <a:r>
              <a:rPr lang="en-US" sz="1650" b="1"/>
              <a:t>Task 2.3: </a:t>
            </a:r>
            <a:r>
              <a:rPr lang="en-US" sz="1525" i="1"/>
              <a:t>Diagnostic</a:t>
            </a:r>
            <a:endParaRPr sz="1525" b="1"/>
          </a:p>
          <a:p>
            <a:pPr marL="228600" lvl="0" indent="-1809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</a:pPr>
            <a:r>
              <a:rPr lang="en-US" sz="1650" b="1"/>
              <a:t>Task 2.4: </a:t>
            </a:r>
            <a:r>
              <a:rPr lang="en-US" sz="1525" i="1"/>
              <a:t>NCRF and high-power sources</a:t>
            </a:r>
            <a:endParaRPr sz="1650" b="1"/>
          </a:p>
          <a:p>
            <a:pPr marL="228600" lvl="0" indent="-1809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</a:pPr>
            <a:r>
              <a:rPr lang="en-US" sz="1650" b="1"/>
              <a:t>Task 2.5</a:t>
            </a:r>
            <a:r>
              <a:rPr lang="en-US" sz="1650"/>
              <a:t>: </a:t>
            </a:r>
            <a:r>
              <a:rPr lang="en-US" sz="1525" i="1"/>
              <a:t>Industrialization and cost reduction</a:t>
            </a:r>
            <a:endParaRPr sz="1650" i="1"/>
          </a:p>
        </p:txBody>
      </p:sp>
      <p:sp>
        <p:nvSpPr>
          <p:cNvPr id="348" name="Google Shape;348;p4"/>
          <p:cNvSpPr txBox="1"/>
          <p:nvPr/>
        </p:nvSpPr>
        <p:spPr>
          <a:xfrm>
            <a:off x="570203" y="1086024"/>
            <a:ext cx="1466722" cy="369332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Deliverables</a:t>
            </a:r>
            <a:endParaRPr/>
          </a:p>
        </p:txBody>
      </p:sp>
      <p:cxnSp>
        <p:nvCxnSpPr>
          <p:cNvPr id="349" name="Google Shape;349;p4"/>
          <p:cNvCxnSpPr>
            <a:stCxn id="348" idx="3"/>
          </p:cNvCxnSpPr>
          <p:nvPr/>
        </p:nvCxnSpPr>
        <p:spPr>
          <a:xfrm>
            <a:off x="2036925" y="1270690"/>
            <a:ext cx="644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50" name="Google Shape;350;p4"/>
          <p:cNvPicPr preferRelativeResize="0"/>
          <p:nvPr/>
        </p:nvPicPr>
        <p:blipFill rotWithShape="1">
          <a:blip r:embed="rId4">
            <a:alphaModFix/>
          </a:blip>
          <a:srcRect t="41710"/>
          <a:stretch/>
        </p:blipFill>
        <p:spPr>
          <a:xfrm>
            <a:off x="2681162" y="2927405"/>
            <a:ext cx="8032078" cy="173443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"/>
          <p:cNvSpPr txBox="1"/>
          <p:nvPr/>
        </p:nvSpPr>
        <p:spPr>
          <a:xfrm>
            <a:off x="1856498" y="2374028"/>
            <a:ext cx="1004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Note: Deliverables 2.3&amp;2.4 have been merged as D2.3 CryoCavRep (month 46, tasks 2.1, 2.2, 2.3, 2.4) </a:t>
            </a:r>
            <a:endParaRPr/>
          </a:p>
        </p:txBody>
      </p:sp>
      <p:sp>
        <p:nvSpPr>
          <p:cNvPr id="352" name="Google Shape;352;p4"/>
          <p:cNvSpPr/>
          <p:nvPr/>
        </p:nvSpPr>
        <p:spPr>
          <a:xfrm>
            <a:off x="2743200" y="3990361"/>
            <a:ext cx="7954200" cy="651900"/>
          </a:xfrm>
          <a:prstGeom prst="rect">
            <a:avLst/>
          </a:prstGeom>
          <a:noFill/>
          <a:ln w="476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10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dirty="0"/>
              <a:t>Secondments balance per institutes (1</a:t>
            </a:r>
            <a:r>
              <a:rPr lang="en-US" sz="3200" b="1" baseline="30000" dirty="0"/>
              <a:t>st</a:t>
            </a:r>
            <a:r>
              <a:rPr lang="en-US" sz="3200" b="1" dirty="0"/>
              <a:t> year)</a:t>
            </a:r>
            <a:endParaRPr sz="4000" b="1" i="1" dirty="0"/>
          </a:p>
        </p:txBody>
      </p:sp>
      <p:graphicFrame>
        <p:nvGraphicFramePr>
          <p:cNvPr id="358" name="Google Shape;358;p5"/>
          <p:cNvGraphicFramePr/>
          <p:nvPr/>
        </p:nvGraphicFramePr>
        <p:xfrm>
          <a:off x="274320" y="823901"/>
          <a:ext cx="11777450" cy="2771850"/>
        </p:xfrm>
        <a:graphic>
          <a:graphicData uri="http://schemas.openxmlformats.org/drawingml/2006/table">
            <a:tbl>
              <a:tblPr firstRow="1" bandRow="1">
                <a:noFill/>
                <a:tableStyleId>{43B940CE-FEF5-46C4-B284-1F3BA5C1890B}</a:tableStyleId>
              </a:tblPr>
              <a:tblGrid>
                <a:gridCol w="117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Beneficiary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Sec./month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Host institute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Main Topic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Period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INFN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none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CNRS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1 x 0.7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JLab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Plasma processing studies and RF simulation (Task 2.1), TTC Meeting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26/11 – 15/12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4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CEA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1 x 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KEK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SRF cavity preparation and manufacturing, cryomodule testing (diagnostics). Tasks 2.1, 2.3 and 2.5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6/7 – 8/8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4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1 x 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FNAL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secondment was spent in Fermilab studying a new cryomodule string alignment tool. The activities are linked to Task 2.2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7/1 – 3/3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UHH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none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9" name="Google Shape;359;p5"/>
          <p:cNvSpPr txBox="1"/>
          <p:nvPr/>
        </p:nvSpPr>
        <p:spPr>
          <a:xfrm>
            <a:off x="838200" y="3595767"/>
            <a:ext cx="4833487" cy="46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Main reasons of missing secondments:</a:t>
            </a:r>
            <a:endParaRPr sz="24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"/>
          <p:cNvSpPr txBox="1"/>
          <p:nvPr/>
        </p:nvSpPr>
        <p:spPr>
          <a:xfrm>
            <a:off x="710731" y="4061236"/>
            <a:ext cx="10251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6688" marR="0" lvl="1" indent="-11430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UHH</a:t>
            </a:r>
            <a:r>
              <a:rPr lang="en-US" sz="1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623888" marR="0" lvl="2" indent="-11430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Both PhD students do not receive VISA (Iranian/Russian Nationalities)</a:t>
            </a:r>
            <a:endParaRPr/>
          </a:p>
          <a:p>
            <a:pPr marL="623888" marR="0" lvl="2" indent="-11430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KEK delayed due to experimental issues / lack of funding in Japan</a:t>
            </a:r>
            <a:endParaRPr/>
          </a:p>
          <a:p>
            <a:pPr marL="796925" marR="0" lvl="2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New PhD students at UHH that will start doing secondments in 2025 </a:t>
            </a:r>
            <a:endParaRPr/>
          </a:p>
          <a:p>
            <a:pPr marL="166688" marR="0" lvl="1" indent="-11430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INFN</a:t>
            </a:r>
            <a:r>
              <a:rPr lang="en-US" sz="1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623888" marR="0" lvl="2" indent="-11430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Bureaucratic</a:t>
            </a:r>
            <a:r>
              <a:rPr lang="en-US" sz="1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issue on fund allocation</a:t>
            </a:r>
            <a:endParaRPr/>
          </a:p>
          <a:p>
            <a:pPr marL="796925" marR="0" lvl="2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Now solved -&gt; EAJADE funds used starting from April 2024</a:t>
            </a:r>
            <a:endParaRPr/>
          </a:p>
        </p:txBody>
      </p:sp>
      <p:sp>
        <p:nvSpPr>
          <p:cNvPr id="361" name="Google Shape;361;p5"/>
          <p:cNvSpPr txBox="1"/>
          <p:nvPr/>
        </p:nvSpPr>
        <p:spPr>
          <a:xfrm>
            <a:off x="1608248" y="6188698"/>
            <a:ext cx="9745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1175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See table with secondments foreseen for the 2</a:t>
            </a:r>
            <a:r>
              <a:rPr lang="en-US" sz="1800" b="0" i="1" u="none" strike="noStrike" cap="none" baseline="30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 b="0" i="1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EAJADE year for details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"/>
          <p:cNvSpPr txBox="1"/>
          <p:nvPr/>
        </p:nvSpPr>
        <p:spPr>
          <a:xfrm>
            <a:off x="2092582" y="1020893"/>
            <a:ext cx="53072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ITN collaboration: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HPGS study for cavity manufacturing in Europe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Cavity preparation discussion and study plan</a:t>
            </a:r>
            <a:endParaRPr/>
          </a:p>
        </p:txBody>
      </p:sp>
      <p:pic>
        <p:nvPicPr>
          <p:cNvPr id="367" name="Google Shape;36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3912" y="15403"/>
            <a:ext cx="1984120" cy="269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037" y="2233031"/>
            <a:ext cx="2966230" cy="400108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6"/>
          <p:cNvSpPr txBox="1"/>
          <p:nvPr/>
        </p:nvSpPr>
        <p:spPr>
          <a:xfrm>
            <a:off x="3234267" y="5476379"/>
            <a:ext cx="568527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Cavity fabrication facility (CFF)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Dumbbell preparation for electron beam welding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 facility visit (clean room, HPR, bunker location)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0800" y="2412039"/>
            <a:ext cx="3114145" cy="418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6600" y="2551824"/>
            <a:ext cx="3924662" cy="292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53800" y="10628"/>
            <a:ext cx="815936" cy="815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6"/>
          <p:cNvCxnSpPr>
            <a:stCxn id="366" idx="3"/>
          </p:cNvCxnSpPr>
          <p:nvPr/>
        </p:nvCxnSpPr>
        <p:spPr>
          <a:xfrm rot="10800000" flipH="1">
            <a:off x="7399869" y="1398558"/>
            <a:ext cx="1071300" cy="840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4" name="Google Shape;374;p6"/>
          <p:cNvSpPr txBox="1"/>
          <p:nvPr/>
        </p:nvSpPr>
        <p:spPr>
          <a:xfrm>
            <a:off x="838200" y="1"/>
            <a:ext cx="10515600" cy="110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CEA: Summary of activities at KEK</a:t>
            </a:r>
            <a:endParaRPr sz="4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"/>
          <p:cNvSpPr txBox="1"/>
          <p:nvPr/>
        </p:nvSpPr>
        <p:spPr>
          <a:xfrm>
            <a:off x="1594689" y="6399709"/>
            <a:ext cx="995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Cenni </a:t>
            </a:r>
            <a:endParaRPr/>
          </a:p>
        </p:txBody>
      </p:sp>
      <p:pic>
        <p:nvPicPr>
          <p:cNvPr id="376" name="Google Shape;37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65408" y="826565"/>
            <a:ext cx="968429" cy="316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"/>
          <p:cNvSpPr txBox="1"/>
          <p:nvPr/>
        </p:nvSpPr>
        <p:spPr>
          <a:xfrm>
            <a:off x="357280" y="888675"/>
            <a:ext cx="67042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design evaluation for Cryomodule Test Facility in (COI):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Maze study</a:t>
            </a:r>
            <a:endParaRPr/>
          </a:p>
        </p:txBody>
      </p:sp>
      <p:grpSp>
        <p:nvGrpSpPr>
          <p:cNvPr id="382" name="Google Shape;382;p7"/>
          <p:cNvGrpSpPr/>
          <p:nvPr/>
        </p:nvGrpSpPr>
        <p:grpSpPr>
          <a:xfrm>
            <a:off x="1246544" y="1629128"/>
            <a:ext cx="6391275" cy="2194760"/>
            <a:chOff x="3320877" y="1422195"/>
            <a:chExt cx="6391275" cy="2194760"/>
          </a:xfrm>
        </p:grpSpPr>
        <p:pic>
          <p:nvPicPr>
            <p:cNvPr id="383" name="Google Shape;383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20877" y="1422195"/>
              <a:ext cx="6391275" cy="219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7"/>
            <p:cNvSpPr txBox="1"/>
            <p:nvPr/>
          </p:nvSpPr>
          <p:spPr>
            <a:xfrm>
              <a:off x="6516514" y="2270839"/>
              <a:ext cx="824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Source</a:t>
              </a:r>
              <a:endParaRPr/>
            </a:p>
          </p:txBody>
        </p:sp>
      </p:grpSp>
      <p:grpSp>
        <p:nvGrpSpPr>
          <p:cNvPr id="385" name="Google Shape;385;p7"/>
          <p:cNvGrpSpPr/>
          <p:nvPr/>
        </p:nvGrpSpPr>
        <p:grpSpPr>
          <a:xfrm>
            <a:off x="0" y="3976054"/>
            <a:ext cx="6358467" cy="2316452"/>
            <a:chOff x="0" y="3929720"/>
            <a:chExt cx="6358467" cy="2316452"/>
          </a:xfrm>
        </p:grpSpPr>
        <p:pic>
          <p:nvPicPr>
            <p:cNvPr id="386" name="Google Shape;38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3929720"/>
              <a:ext cx="6358467" cy="23164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" name="Google Shape;387;p7"/>
            <p:cNvSpPr txBox="1"/>
            <p:nvPr/>
          </p:nvSpPr>
          <p:spPr>
            <a:xfrm>
              <a:off x="4713978" y="5876840"/>
              <a:ext cx="16444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1MeV neutrons</a:t>
              </a:r>
              <a:endParaRPr/>
            </a:p>
          </p:txBody>
        </p:sp>
      </p:grpSp>
      <p:pic>
        <p:nvPicPr>
          <p:cNvPr id="388" name="Google Shape;38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1755" y="4116630"/>
            <a:ext cx="5634170" cy="273607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7"/>
          <p:cNvSpPr txBox="1"/>
          <p:nvPr/>
        </p:nvSpPr>
        <p:spPr>
          <a:xfrm>
            <a:off x="10547511" y="6488668"/>
            <a:ext cx="14932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1MeV gamma</a:t>
            </a:r>
            <a:endParaRPr/>
          </a:p>
        </p:txBody>
      </p:sp>
      <p:sp>
        <p:nvSpPr>
          <p:cNvPr id="390" name="Google Shape;390;p7"/>
          <p:cNvSpPr txBox="1"/>
          <p:nvPr/>
        </p:nvSpPr>
        <p:spPr>
          <a:xfrm>
            <a:off x="8406015" y="1606480"/>
            <a:ext cx="356161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color code: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Gray: Roof and Floor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Yellow: side walls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Red: Inner wall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Purple: Source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Transparent blue: “detector door”</a:t>
            </a:r>
            <a:endParaRPr/>
          </a:p>
        </p:txBody>
      </p:sp>
      <p:pic>
        <p:nvPicPr>
          <p:cNvPr id="391" name="Google Shape;39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04768" y="357648"/>
            <a:ext cx="3015535" cy="122711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7"/>
          <p:cNvSpPr txBox="1"/>
          <p:nvPr/>
        </p:nvSpPr>
        <p:spPr>
          <a:xfrm>
            <a:off x="838200" y="1"/>
            <a:ext cx="10515600" cy="110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CEA: Summary of activities at KEK</a:t>
            </a:r>
            <a:endParaRPr sz="4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7"/>
          <p:cNvSpPr txBox="1"/>
          <p:nvPr/>
        </p:nvSpPr>
        <p:spPr>
          <a:xfrm>
            <a:off x="1594689" y="6399709"/>
            <a:ext cx="995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Cenni </a:t>
            </a:r>
            <a:endParaRPr/>
          </a:p>
        </p:txBody>
      </p:sp>
      <p:pic>
        <p:nvPicPr>
          <p:cNvPr id="394" name="Google Shape;39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53800" y="10628"/>
            <a:ext cx="815936" cy="81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65408" y="826565"/>
            <a:ext cx="968429" cy="316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8"/>
          <p:cNvPicPr preferRelativeResize="0"/>
          <p:nvPr/>
        </p:nvPicPr>
        <p:blipFill rotWithShape="1">
          <a:blip r:embed="rId3">
            <a:alphaModFix/>
          </a:blip>
          <a:srcRect l="38075" t="18197" r="39641" b="7636"/>
          <a:stretch/>
        </p:blipFill>
        <p:spPr>
          <a:xfrm>
            <a:off x="11440936" y="10748"/>
            <a:ext cx="745409" cy="7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8"/>
          <p:cNvSpPr txBox="1"/>
          <p:nvPr/>
        </p:nvSpPr>
        <p:spPr>
          <a:xfrm>
            <a:off x="838200" y="1"/>
            <a:ext cx="10515600" cy="110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CNRS (IJCLab): Summary of activities at JLab</a:t>
            </a:r>
            <a:endParaRPr sz="4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8"/>
          <p:cNvSpPr txBox="1"/>
          <p:nvPr/>
        </p:nvSpPr>
        <p:spPr>
          <a:xfrm>
            <a:off x="1594689" y="6399709"/>
            <a:ext cx="11722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Cheney </a:t>
            </a:r>
            <a:endParaRPr/>
          </a:p>
        </p:txBody>
      </p:sp>
      <p:sp>
        <p:nvSpPr>
          <p:cNvPr id="403" name="Google Shape;403;p8"/>
          <p:cNvSpPr txBox="1">
            <a:spLocks noGrp="1"/>
          </p:cNvSpPr>
          <p:nvPr>
            <p:ph type="body" idx="1"/>
          </p:nvPr>
        </p:nvSpPr>
        <p:spPr>
          <a:xfrm>
            <a:off x="366173" y="1056429"/>
            <a:ext cx="7276170" cy="538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 u="sng"/>
              <a:t>From Nov. 27 to Dec. 4:</a:t>
            </a:r>
            <a:r>
              <a:rPr lang="en-US" sz="2000" b="1"/>
              <a:t> Visit at JLab</a:t>
            </a:r>
            <a:endParaRPr sz="2000" b="1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Training on JLab’s plasma processing test bench (“C75 cavity”).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Learned how to: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move the plasma from cell to cell using different RF frequencies,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pollute the cavity with methane, and read the RGA signal,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read the frequency shift “fingerprint” to determine plasma location.</a:t>
            </a:r>
            <a:endParaRPr sz="1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 u="sng"/>
              <a:t>From Dec. 5 to 8:</a:t>
            </a:r>
            <a:r>
              <a:rPr lang="en-US" sz="2000" b="1"/>
              <a:t> attendance to TTC Meeting at Fermilab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Presented a 10 min. talk on plasma processing activities at IJCLab</a:t>
            </a:r>
            <a:r>
              <a:rPr lang="en-US" sz="2200"/>
              <a:t> </a:t>
            </a:r>
            <a:r>
              <a:rPr lang="en-US" sz="1200"/>
              <a:t>(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https://indico.fnal.gov/event/60446/contributions/277987/attachments/173134/234606/TTC_meeting_plasma_IJCLab_CHENEY.pdf</a:t>
            </a:r>
            <a:r>
              <a:rPr lang="en-US" sz="1200"/>
              <a:t>)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 u="sng"/>
              <a:t>From Dec. 11 to 15:</a:t>
            </a:r>
            <a:r>
              <a:rPr lang="en-US" sz="2000" b="1"/>
              <a:t> Back to JLab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Learned plasma simulations using COMSOL Multiphysics.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1</a:t>
            </a:r>
            <a:r>
              <a:rPr lang="en-US" sz="1400" baseline="30000"/>
              <a:t>st</a:t>
            </a:r>
            <a:r>
              <a:rPr lang="en-US" sz="1400"/>
              <a:t> step: RF simulations,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step: plasma chemistry + how to find input data for the simulations,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3</a:t>
            </a:r>
            <a:r>
              <a:rPr lang="en-US" sz="1400" baseline="30000"/>
              <a:t>rd</a:t>
            </a:r>
            <a:r>
              <a:rPr lang="en-US" sz="1400"/>
              <a:t> step: combining RF and plasma in a multiphysics simulation in a C75 elliptical cavity.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u="sng"/>
              <a:t>Future secondment in the USA or Japan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i="1"/>
              <a:t>Not yet planned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pic>
        <p:nvPicPr>
          <p:cNvPr id="404" name="Google Shape;404;p8"/>
          <p:cNvPicPr preferRelativeResize="0"/>
          <p:nvPr/>
        </p:nvPicPr>
        <p:blipFill rotWithShape="1">
          <a:blip r:embed="rId5">
            <a:alphaModFix/>
          </a:blip>
          <a:srcRect l="63313" t="22547" r="355" b="18200"/>
          <a:stretch/>
        </p:blipFill>
        <p:spPr>
          <a:xfrm>
            <a:off x="7577747" y="1144962"/>
            <a:ext cx="205187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46264" y="1144962"/>
            <a:ext cx="238539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7917" y="3474063"/>
            <a:ext cx="3797313" cy="25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8"/>
          <p:cNvSpPr txBox="1"/>
          <p:nvPr/>
        </p:nvSpPr>
        <p:spPr>
          <a:xfrm>
            <a:off x="7666630" y="2944962"/>
            <a:ext cx="1874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2D RF simulation</a:t>
            </a:r>
            <a:endParaRPr/>
          </a:p>
        </p:txBody>
      </p:sp>
      <p:sp>
        <p:nvSpPr>
          <p:cNvPr id="408" name="Google Shape;408;p8"/>
          <p:cNvSpPr txBox="1"/>
          <p:nvPr/>
        </p:nvSpPr>
        <p:spPr>
          <a:xfrm>
            <a:off x="9388694" y="2944962"/>
            <a:ext cx="2851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2D RF + plasma simulation</a:t>
            </a:r>
            <a:endParaRPr/>
          </a:p>
        </p:txBody>
      </p:sp>
      <p:sp>
        <p:nvSpPr>
          <p:cNvPr id="409" name="Google Shape;409;p8"/>
          <p:cNvSpPr txBox="1"/>
          <p:nvPr/>
        </p:nvSpPr>
        <p:spPr>
          <a:xfrm>
            <a:off x="7629213" y="6012288"/>
            <a:ext cx="42450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electron density &amp; normalized E-field</a:t>
            </a:r>
            <a:endParaRPr/>
          </a:p>
        </p:txBody>
      </p:sp>
      <p:pic>
        <p:nvPicPr>
          <p:cNvPr id="410" name="Google Shape;410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89616" y="698203"/>
            <a:ext cx="1296729" cy="30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"/>
          <p:cNvSpPr txBox="1"/>
          <p:nvPr/>
        </p:nvSpPr>
        <p:spPr>
          <a:xfrm>
            <a:off x="86926" y="131176"/>
            <a:ext cx="9328727" cy="110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CEA: Summary of activities at FNAL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(HBcam studies for PIP-II cryomodule applications)</a:t>
            </a:r>
            <a:endParaRPr sz="3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9"/>
          <p:cNvSpPr txBox="1"/>
          <p:nvPr/>
        </p:nvSpPr>
        <p:spPr>
          <a:xfrm>
            <a:off x="1594689" y="6399709"/>
            <a:ext cx="21797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Gonzales-Moreau </a:t>
            </a:r>
            <a:endParaRPr/>
          </a:p>
        </p:txBody>
      </p:sp>
      <p:pic>
        <p:nvPicPr>
          <p:cNvPr id="417" name="Google Shape;4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3800" y="10628"/>
            <a:ext cx="815936" cy="81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6642" y="837191"/>
            <a:ext cx="1173094" cy="26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1290" y="3168591"/>
            <a:ext cx="7440710" cy="352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2870" y="1106905"/>
            <a:ext cx="3797457" cy="2061686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9"/>
          <p:cNvSpPr txBox="1"/>
          <p:nvPr/>
        </p:nvSpPr>
        <p:spPr>
          <a:xfrm>
            <a:off x="255575" y="1203425"/>
            <a:ext cx="5168100" cy="27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HBcam as alignment tool for PIP-II cryomodules</a:t>
            </a: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Spoke Test Cryostat (single cavity):</a:t>
            </a:r>
            <a:endParaRPr sz="1700"/>
          </a:p>
          <a:p>
            <a:pPr marL="171450" marR="0" lvl="0" indent="-1905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of the acquisition program at STC</a:t>
            </a:r>
            <a:endParaRPr sz="1700"/>
          </a:p>
          <a:p>
            <a:pPr marL="171450" marR="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of analysis program for HBcam data</a:t>
            </a:r>
            <a:endParaRPr sz="1700"/>
          </a:p>
          <a:p>
            <a:pPr marL="17145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measurements and acquisition campaign to validate thermo-mechanical simulation </a:t>
            </a:r>
            <a:r>
              <a:rPr lang="en-US" b="1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Cryomodule :</a:t>
            </a:r>
            <a:endParaRPr b="1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of the acquisition program for data coming from cryomodule test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413" y="4039924"/>
            <a:ext cx="3416429" cy="2329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Benutzerdefiniert 6">
      <a:dk1>
        <a:srgbClr val="333333"/>
      </a:dk1>
      <a:lt1>
        <a:srgbClr val="FFFFFF"/>
      </a:lt1>
      <a:dk2>
        <a:srgbClr val="0271BB"/>
      </a:dk2>
      <a:lt2>
        <a:srgbClr val="F0F3F6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1118</Words>
  <Application>Microsoft Office PowerPoint</Application>
  <PresentationFormat>Widescreen</PresentationFormat>
  <Paragraphs>189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Noto Sans Symbols</vt:lpstr>
      <vt:lpstr>Office Theme</vt:lpstr>
      <vt:lpstr>Benutzerdefiniertes Design</vt:lpstr>
      <vt:lpstr>PowerPoint Presentation</vt:lpstr>
      <vt:lpstr>Outline</vt:lpstr>
      <vt:lpstr>PowerPoint Presentation</vt:lpstr>
      <vt:lpstr>PowerPoint Presentation</vt:lpstr>
      <vt:lpstr>Secondments balance per institutes (1st year)</vt:lpstr>
      <vt:lpstr>PowerPoint Presentation</vt:lpstr>
      <vt:lpstr>PowerPoint Presentation</vt:lpstr>
      <vt:lpstr>PowerPoint Presentation</vt:lpstr>
      <vt:lpstr>PowerPoint Presentation</vt:lpstr>
      <vt:lpstr>Secondments outlook per institutes (2nd year, Mar. 24-Feb. 25)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CENNI Enrico</dc:creator>
  <cp:lastModifiedBy>Laura Silvia Monaco</cp:lastModifiedBy>
  <cp:revision>1</cp:revision>
  <dcterms:created xsi:type="dcterms:W3CDTF">2023-03-07T08:22:51Z</dcterms:created>
  <dcterms:modified xsi:type="dcterms:W3CDTF">2024-05-07T10:59:43Z</dcterms:modified>
</cp:coreProperties>
</file>