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347" r:id="rId3"/>
    <p:sldId id="342" r:id="rId4"/>
    <p:sldId id="290" r:id="rId5"/>
    <p:sldId id="345" r:id="rId6"/>
    <p:sldId id="323" r:id="rId7"/>
    <p:sldId id="311" r:id="rId8"/>
    <p:sldId id="259" r:id="rId9"/>
    <p:sldId id="341" r:id="rId10"/>
    <p:sldId id="308" r:id="rId11"/>
    <p:sldId id="263" r:id="rId12"/>
    <p:sldId id="285" r:id="rId13"/>
    <p:sldId id="337" r:id="rId14"/>
    <p:sldId id="279" r:id="rId15"/>
    <p:sldId id="289" r:id="rId16"/>
    <p:sldId id="348" r:id="rId17"/>
    <p:sldId id="287" r:id="rId18"/>
    <p:sldId id="288" r:id="rId19"/>
    <p:sldId id="2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43"/>
    <p:restoredTop sz="84279"/>
  </p:normalViewPr>
  <p:slideViewPr>
    <p:cSldViewPr snapToGrid="0">
      <p:cViewPr varScale="1">
        <p:scale>
          <a:sx n="62" d="100"/>
          <a:sy n="62" d="100"/>
        </p:scale>
        <p:origin x="208" y="9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988C6-9B63-A542-9A99-D5EF4AB782BB}" type="datetimeFigureOut">
              <a:rPr lang="en-US" smtClean="0"/>
              <a:t>7/27/25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1C0B0-BFFF-C64F-85AF-89D335FF3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499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ym typeface="Wingdings" pitchFamily="2" charset="2"/>
              </a:rPr>
              <a:t>String theory : Dirac quantization, Dirac strings, compact space, magnetic monopoles</a:t>
            </a:r>
          </a:p>
          <a:p>
            <a:r>
              <a:rPr lang="en-US" dirty="0">
                <a:sym typeface="Wingdings" pitchFamily="2" charset="2"/>
              </a:rPr>
              <a:t>GUTs: SM is low energy EFT [</a:t>
            </a:r>
            <a:r>
              <a:rPr lang="en-US" dirty="0" err="1">
                <a:sym typeface="Wingdings" pitchFamily="2" charset="2"/>
              </a:rPr>
              <a:t>ie</a:t>
            </a:r>
            <a:r>
              <a:rPr lang="en-US" dirty="0">
                <a:sym typeface="Wingdings" pitchFamily="2" charset="2"/>
              </a:rPr>
              <a:t>. subgroup of SU(5) 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1C0B0-BFFF-C64F-85AF-89D335FF38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9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1C0B0-BFFF-C64F-85AF-89D335FF382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188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04EBD-D7B4-F4EF-BBA6-7FFBE8FEE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A09521-F03D-D3BC-910B-E262453CCC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5AA0B3-1189-6380-5FEC-FB18F630A2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E1A95C-2149-D99D-CCE5-CDA9F9C622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1C0B0-BFFF-C64F-85AF-89D335FF38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80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C0A1D-3B0E-0FE3-E748-D0C33ED9C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27735C-D984-2010-3081-0D0EC9F4A3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B62007-D3BC-FFDC-76E5-B7034E80E1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Clarify zero-background --&gt; in signal region with masking high energy events.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7C75A7-A26A-37E2-1A43-A95F0C168B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1C0B0-BFFF-C64F-85AF-89D335FF38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61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1C0B0-BFFF-C64F-85AF-89D335FF382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99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Detector efficiency included due to masking pixels to minimizes background – this changes the effective area of the detector. </a:t>
            </a:r>
          </a:p>
          <a:p>
            <a:r>
              <a:rPr lang="en-US" dirty="0"/>
              <a:t>Masking high energy events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1C0B0-BFFF-C64F-85AF-89D335FF38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47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052329-F02A-909E-1721-603BBCF7BC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9972FB-445C-487E-F80E-18F8391238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E7A83F-11A4-5D90-264E-C77D804416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A97E02-055A-0EB6-46C3-4A64FD1ADA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1C0B0-BFFF-C64F-85AF-89D335FF38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614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also show 10 MeV where the constrain is comparable.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1C0B0-BFFF-C64F-85AF-89D335FF382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62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1C0B0-BFFF-C64F-85AF-89D335FF382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69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note that pure </a:t>
            </a:r>
            <a:r>
              <a:rPr lang="en-US" dirty="0" err="1"/>
              <a:t>mCPs</a:t>
            </a:r>
            <a:r>
              <a:rPr lang="en-US" dirty="0"/>
              <a:t> may constitute the dark matter, but in the parameter region of interest for accelerator-based probes, if the dark matter were pure </a:t>
            </a:r>
            <a:r>
              <a:rPr lang="en-US" dirty="0" err="1"/>
              <a:t>mCP</a:t>
            </a:r>
            <a:r>
              <a:rPr lang="en-US" dirty="0"/>
              <a:t>, then (given its non-relativistic virial velocity) it would not be able to penetrate the solar wind to intersect a terrestrial detector, and there are thus no direct-detection constraints.</a:t>
            </a:r>
          </a:p>
          <a:p>
            <a:endParaRPr lang="en-US" dirty="0"/>
          </a:p>
          <a:p>
            <a:r>
              <a:rPr lang="en-US" dirty="0"/>
              <a:t>Instead, the presence of a massive dark photon screens the magnetic fields on length scales ≫ 1/mA, allowing the </a:t>
            </a:r>
            <a:r>
              <a:rPr lang="el-GR" dirty="0"/>
              <a:t>χ </a:t>
            </a:r>
            <a:r>
              <a:rPr lang="en-US" dirty="0"/>
              <a:t>to penetrate the solar wind for appropriate choices of mA.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1C0B0-BFFF-C64F-85AF-89D335FF382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845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171B4-9D00-A825-557A-09F92899F5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DD9C19-C387-79C0-320D-88602CBF35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F8D29-AC6F-D94F-259C-3E386C499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B2BB-A938-4647-B263-3E8602C4F569}" type="datetime1">
              <a:rPr lang="en-US" smtClean="0"/>
              <a:t>7/27/25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43BF2-0408-B45A-820C-5B09FEDA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Stony Brook University, YITP –– Megan McDuffie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BE45C0-7D25-03BB-F2DC-B4FB7041E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53B4-118B-8848-8590-968180E9A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4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4370F-8546-36E1-4FBF-701DDF88D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4D6700-1F01-CAA3-EFEC-ACE55A71BE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16511-ECE5-61CC-4404-545A0D6B6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9C7C-BC57-D34F-8E91-D9DBD3BB4CFD}" type="datetime1">
              <a:rPr lang="en-US" smtClean="0"/>
              <a:t>7/27/25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72604-23E2-D398-A8B3-98508A903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Stony Brook University, YITP –– Megan McDuffie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C6D43-0038-9F5B-FF17-A7BA384F9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53B4-118B-8848-8590-968180E9A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174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2F0806-F0DF-4392-D773-0D4AF45F8B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F60884-5865-8F74-975D-51947A38E6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653D98-0D05-6F83-9F15-68B387EC3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2C14-911B-564E-9103-1EB7E2C8E530}" type="datetime1">
              <a:rPr lang="en-US" smtClean="0"/>
              <a:t>7/27/25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16420-447C-2066-6823-0A56FF943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Stony Brook University, YITP –– Megan McDuffie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CCB74-F14A-4CCB-DF34-927B50B73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53B4-118B-8848-8590-968180E9A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112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329CF-3200-C398-AE09-44479721F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FD3A3-EEC4-25DC-B23F-4E1AA64CB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A1471-98B8-1677-BCB9-9A4D586DD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C3B47-B0E7-CB41-A2BC-B00CF9A10242}" type="datetime1">
              <a:rPr lang="en-US" smtClean="0"/>
              <a:t>7/27/25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7519A-0A40-3925-5589-660E15820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Stony Brook University, YITP –– Megan McDuffie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91EA9-23CB-2672-9674-B33D3778E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53B4-118B-8848-8590-968180E9A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905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1BB44-466F-160C-BA5B-F33B31098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C663BC-E56E-D56A-7F24-C35A523B4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0C990-003B-56C4-690E-C9D4D4B56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83CFB-8E32-7A4F-9911-72C51094C11D}" type="datetime1">
              <a:rPr lang="en-US" smtClean="0"/>
              <a:t>7/27/25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E3289-0ECA-2781-FEB2-6B309F622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Stony Brook University, YITP –– Megan McDuffie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B7971-9687-F730-9E3A-2287A24DE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53B4-118B-8848-8590-968180E9A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59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BF086-0759-8891-171C-235564362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FC6F9-CD81-0D67-8F9A-40C4C2DFD4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D9B401-AE52-727A-2E80-376619C0E7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7279FA-3DBE-FE23-425F-C495EC14D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BA20-0353-2C4B-B1BD-8EBCFBED26BA}" type="datetime1">
              <a:rPr lang="en-US" smtClean="0"/>
              <a:t>7/27/25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AD4576-1FDC-7936-9F7E-2FC12AE8B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Stony Brook University, YITP –– Megan McDuffie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9BA94D-8595-0BBF-44EB-6EDE5A556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53B4-118B-8848-8590-968180E9A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8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7D8FF-4D04-2DC3-349F-FFB3FECE6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485F98-4FA8-E2CB-A01A-34F5AFF95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DC2639-CFC9-724E-0B54-E0E682D304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47FD0F-444F-1599-DF96-5643875830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BD8DE0-4D15-3DD8-6604-BDD6029A92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80BA80-A9C0-F647-FDC4-E68CE6A88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E5C0C-9724-5843-8CA6-0F5B40E82506}" type="datetime1">
              <a:rPr lang="en-US" smtClean="0"/>
              <a:t>7/27/25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2F61C0-5F30-DCA7-ACE3-81ADDD9D1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Stony Brook University, YITP –– Megan McDuffie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3313E8-90FC-CE89-7164-DF1CE4C15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53B4-118B-8848-8590-968180E9A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58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53361-67E6-995E-F297-76C4475F5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E2A500-0BD4-16E3-18CB-1F1240175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1413-990F-6647-A64D-FB24C98F60E3}" type="datetime1">
              <a:rPr lang="en-US" smtClean="0"/>
              <a:t>7/27/25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B407EA-39A4-BFDE-D507-04D11394A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Stony Brook University, YITP –– Megan McDuffie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ABFE64-8B62-703A-BFC3-C7286E62E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53B4-118B-8848-8590-968180E9A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180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E1F184-722D-662A-5F20-FAFFE30D3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2AA4F-3252-D143-8E75-F86978AD6789}" type="datetime1">
              <a:rPr lang="en-US" smtClean="0"/>
              <a:t>7/27/25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301789-3B2F-04CE-F9BC-B8CF2289E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Stony Brook University, YITP –– Megan McDuffie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E2941-2E92-B8DE-42E0-4E29623E6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53B4-118B-8848-8590-968180E9A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16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DC6F0-28BD-139A-C2ED-29F2A8F1B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D51F7-1E6D-601D-7A63-27134E2A6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912CDB-DAF1-8392-8B3C-55FC12712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6C91FD-5E67-3292-A833-2AA4D11F5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33161-CAF4-C349-9658-390C4D32D779}" type="datetime1">
              <a:rPr lang="en-US" smtClean="0"/>
              <a:t>7/27/25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531E3B-5BC5-6FE8-A42C-E4E5ADE27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Stony Brook University, YITP –– Megan McDuffie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8FEE86-C402-9AA1-5B90-3EAA3784C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53B4-118B-8848-8590-968180E9A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310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F4A5E-6BD6-EBE0-BC0D-CC595D311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B90D42-D83A-FDE0-89A7-CC76FE0D29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506294-FADA-1617-B28E-7E6C6B31C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142F2C-15E7-854D-4BF1-E15E34F93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9FFA-A486-3F46-8BE0-43AAB691248F}" type="datetime1">
              <a:rPr lang="en-US" smtClean="0"/>
              <a:t>7/27/25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AD84D7-9AB9-EEED-40A6-C10EDD27B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Stony Brook University, YITP –– Megan McDuffie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B03EA9-FD71-2A6F-B00F-5FCE76855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53B4-118B-8848-8590-968180E9A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5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16AA51-04F1-244C-4F29-DEC3D38D1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8AF19F-7F36-A10D-F394-6FFD53BDB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397FD3-41F2-EAC1-2C1A-A30E5FA56C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15EB8D-CDBD-FB4B-A258-8290ACD824D9}" type="datetime1">
              <a:rPr lang="en-US" smtClean="0"/>
              <a:t>7/27/25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FAA8D-5F10-CF4F-027E-7676C48866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Stony Brook University, YITP –– Megan McDuffie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06FF33-A1EA-0BCC-7545-E377D0790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4953B4-118B-8848-8590-968180E9A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21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5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0.png"/><Relationship Id="rId10" Type="http://schemas.openxmlformats.org/officeDocument/2006/relationships/image" Target="../media/image9.png"/><Relationship Id="rId4" Type="http://schemas.openxmlformats.org/officeDocument/2006/relationships/image" Target="../media/image30.png"/><Relationship Id="rId9" Type="http://schemas.openxmlformats.org/officeDocument/2006/relationships/image" Target="../media/image8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24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0.png"/><Relationship Id="rId4" Type="http://schemas.openxmlformats.org/officeDocument/2006/relationships/image" Target="../media/image28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30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86A6FC2-B3BB-8F11-C090-8FF029D704BF}"/>
              </a:ext>
            </a:extLst>
          </p:cNvPr>
          <p:cNvSpPr/>
          <p:nvPr/>
        </p:nvSpPr>
        <p:spPr>
          <a:xfrm>
            <a:off x="6263966" y="1167978"/>
            <a:ext cx="5647265" cy="2636544"/>
          </a:xfrm>
          <a:prstGeom prst="roundRect">
            <a:avLst>
              <a:gd name="adj" fmla="val 13757"/>
            </a:avLst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73B941-A42A-1F55-BCB0-7B5255CE0E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202" y="16216"/>
            <a:ext cx="12071798" cy="1214988"/>
          </a:xfrm>
        </p:spPr>
        <p:txBody>
          <a:bodyPr>
            <a:normAutofit/>
          </a:bodyPr>
          <a:lstStyle/>
          <a:p>
            <a:r>
              <a:rPr lang="en-US" sz="4000" i="1" dirty="0"/>
              <a:t>Probing Millicharged Particles at an Electron Beam Dump with Ultralow-Threshold Sensors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59CC3E-A5C0-18BF-788E-D595CCD81901}"/>
              </a:ext>
            </a:extLst>
          </p:cNvPr>
          <p:cNvSpPr txBox="1"/>
          <p:nvPr/>
        </p:nvSpPr>
        <p:spPr>
          <a:xfrm>
            <a:off x="-100548" y="1124184"/>
            <a:ext cx="5918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R. Essig, P. Li, Z. Liu, </a:t>
            </a:r>
            <a:r>
              <a:rPr lang="en-US" b="1" dirty="0"/>
              <a:t>MM, </a:t>
            </a:r>
            <a:r>
              <a:rPr lang="en-US" dirty="0"/>
              <a:t> R </a:t>
            </a:r>
            <a:r>
              <a:rPr lang="en-US" dirty="0" err="1"/>
              <a:t>Plestid</a:t>
            </a:r>
            <a:r>
              <a:rPr lang="en-US" dirty="0"/>
              <a:t>,  H. Xu</a:t>
            </a:r>
            <a:r>
              <a:rPr lang="en-US" dirty="0">
                <a:solidFill>
                  <a:srgbClr val="FF0000"/>
                </a:solidFill>
              </a:rPr>
              <a:t>  [2412.09652]</a:t>
            </a:r>
          </a:p>
        </p:txBody>
      </p:sp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FA2C3547-9BC2-BB6C-ED22-A70981715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10" y="667381"/>
            <a:ext cx="1266782" cy="44337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BAE0422D-000C-A7E3-B364-D06F616F4AA5}"/>
                  </a:ext>
                </a:extLst>
              </p:cNvPr>
              <p:cNvSpPr/>
              <p:nvPr/>
            </p:nvSpPr>
            <p:spPr>
              <a:xfrm>
                <a:off x="201410" y="1502833"/>
                <a:ext cx="5873524" cy="2277484"/>
              </a:xfrm>
              <a:prstGeom prst="roundRect">
                <a:avLst>
                  <a:gd name="adj" fmla="val 19247"/>
                </a:avLst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Motivation &amp; guiding questions: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1. Charge quantization?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for SM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2. Possible DM candidate? 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3. Old results… are there new exp. &amp; theoretical improvements? 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4. Cheap, easy &amp; realistic to do? </a:t>
                </a:r>
              </a:p>
            </p:txBody>
          </p:sp>
        </mc:Choice>
        <mc:Fallback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BAE0422D-000C-A7E3-B364-D06F616F4A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410" y="1502833"/>
                <a:ext cx="5873524" cy="2277484"/>
              </a:xfrm>
              <a:prstGeom prst="roundRect">
                <a:avLst>
                  <a:gd name="adj" fmla="val 19247"/>
                </a:avLst>
              </a:prstGeom>
              <a:blipFill>
                <a:blip r:embed="rId3"/>
                <a:stretch>
                  <a:fillRect b="-552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A black and blue symbol with a blue x&#10;&#10;AI-generated content may be incorrect.">
            <a:extLst>
              <a:ext uri="{FF2B5EF4-FFF2-40B4-BE49-F238E27FC236}">
                <a16:creationId xmlns:a16="http://schemas.microsoft.com/office/drawing/2014/main" id="{DF34859B-74BA-F0B0-1FBB-0B357574F4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3576" y="2252995"/>
            <a:ext cx="1860928" cy="540034"/>
          </a:xfrm>
          <a:prstGeom prst="rect">
            <a:avLst/>
          </a:prstGeom>
        </p:spPr>
      </p:pic>
      <p:pic>
        <p:nvPicPr>
          <p:cNvPr id="11" name="Content Placeholder 4" descr="A diagram of a mathematical equation&#10;&#10;AI-generated content may be incorrect.">
            <a:extLst>
              <a:ext uri="{FF2B5EF4-FFF2-40B4-BE49-F238E27FC236}">
                <a16:creationId xmlns:a16="http://schemas.microsoft.com/office/drawing/2014/main" id="{FCD5453C-1022-8719-C141-D3482089C4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8260" y="1636757"/>
            <a:ext cx="3275896" cy="20096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A84A9E0-21DE-0AA3-103B-74C80F446D25}"/>
              </a:ext>
            </a:extLst>
          </p:cNvPr>
          <p:cNvSpPr txBox="1"/>
          <p:nvPr/>
        </p:nvSpPr>
        <p:spPr>
          <a:xfrm>
            <a:off x="6551579" y="1988122"/>
            <a:ext cx="10549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Trident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A8BFC0-ABF0-3F2E-2725-87BF86C947C1}"/>
              </a:ext>
            </a:extLst>
          </p:cNvPr>
          <p:cNvSpPr txBox="1"/>
          <p:nvPr/>
        </p:nvSpPr>
        <p:spPr>
          <a:xfrm>
            <a:off x="10664156" y="1858760"/>
            <a:ext cx="1524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e+ e- </a:t>
            </a:r>
          </a:p>
          <a:p>
            <a:r>
              <a:rPr lang="en-US" sz="1600" dirty="0"/>
              <a:t>annihilation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3ADAA5-3686-CB70-0963-57263D4F956B}"/>
              </a:ext>
            </a:extLst>
          </p:cNvPr>
          <p:cNvSpPr txBox="1"/>
          <p:nvPr/>
        </p:nvSpPr>
        <p:spPr>
          <a:xfrm>
            <a:off x="6430711" y="2939416"/>
            <a:ext cx="1236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Compton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58671D-CC41-A2EE-84D2-6A0A0642A3CF}"/>
              </a:ext>
            </a:extLst>
          </p:cNvPr>
          <p:cNvSpPr txBox="1"/>
          <p:nvPr/>
        </p:nvSpPr>
        <p:spPr>
          <a:xfrm>
            <a:off x="10664155" y="2793029"/>
            <a:ext cx="1247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Vector </a:t>
            </a:r>
          </a:p>
          <a:p>
            <a:r>
              <a:rPr lang="en-US" sz="1600" dirty="0"/>
              <a:t>meson </a:t>
            </a:r>
          </a:p>
          <a:p>
            <a:r>
              <a:rPr lang="en-US" sz="1600" dirty="0"/>
              <a:t>decay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45C01C-03A1-7247-BBCE-49D3E89CC57F}"/>
              </a:ext>
            </a:extLst>
          </p:cNvPr>
          <p:cNvSpPr txBox="1"/>
          <p:nvPr/>
        </p:nvSpPr>
        <p:spPr>
          <a:xfrm>
            <a:off x="6647763" y="1244246"/>
            <a:ext cx="4879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Improved calculation of </a:t>
            </a:r>
            <a:r>
              <a:rPr lang="en-US" dirty="0" err="1">
                <a:solidFill>
                  <a:srgbClr val="FF0000"/>
                </a:solidFill>
              </a:rPr>
              <a:t>mcp</a:t>
            </a:r>
            <a:r>
              <a:rPr lang="en-US" dirty="0">
                <a:solidFill>
                  <a:srgbClr val="FF0000"/>
                </a:solidFill>
              </a:rPr>
              <a:t> production at EBD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6F7C05C-6578-21B1-958D-A3D34F6AB7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2179" y="3857963"/>
            <a:ext cx="2965026" cy="296502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97AC5D4-092B-1976-579D-5967B523A9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7452" y="4104998"/>
            <a:ext cx="4314511" cy="2692527"/>
          </a:xfrm>
          <a:prstGeom prst="rect">
            <a:avLst/>
          </a:prstGeom>
          <a:ln>
            <a:noFill/>
          </a:ln>
        </p:spPr>
      </p:pic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5604218C-FA53-6B9B-B73C-34CCD8A5F7DD}"/>
              </a:ext>
            </a:extLst>
          </p:cNvPr>
          <p:cNvSpPr/>
          <p:nvPr/>
        </p:nvSpPr>
        <p:spPr>
          <a:xfrm>
            <a:off x="6096001" y="3868395"/>
            <a:ext cx="5844916" cy="2898137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0CD1505-C9E8-A973-93C6-8AAC848B0C6E}"/>
              </a:ext>
            </a:extLst>
          </p:cNvPr>
          <p:cNvSpPr txBox="1"/>
          <p:nvPr/>
        </p:nvSpPr>
        <p:spPr>
          <a:xfrm>
            <a:off x="6156101" y="4200443"/>
            <a:ext cx="17414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Ultralow threshold sensors capture interesting low energy signal. Allows for a well motivated zero-background search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C3548B8-B00C-1BBF-BD66-11A7317508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2182" y="3837402"/>
            <a:ext cx="2929131" cy="2929131"/>
          </a:xfrm>
          <a:prstGeom prst="rect">
            <a:avLst/>
          </a:prstGeom>
        </p:spPr>
      </p:pic>
      <p:sp>
        <p:nvSpPr>
          <p:cNvPr id="22" name="Right Arrow 21">
            <a:extLst>
              <a:ext uri="{FF2B5EF4-FFF2-40B4-BE49-F238E27FC236}">
                <a16:creationId xmlns:a16="http://schemas.microsoft.com/office/drawing/2014/main" id="{2F60B3FB-D713-76EE-DC10-96BBA1482654}"/>
              </a:ext>
            </a:extLst>
          </p:cNvPr>
          <p:cNvSpPr/>
          <p:nvPr/>
        </p:nvSpPr>
        <p:spPr>
          <a:xfrm>
            <a:off x="2921157" y="5070799"/>
            <a:ext cx="303371" cy="14166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84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D84966-1FAB-71D0-82B3-4E09A6814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5C5E1A-BDDB-58BF-9DF8-8609F50CD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-11345"/>
            <a:ext cx="6705599" cy="67055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9148AC-B4FB-7DF6-77C5-3E8E512FA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60" y="136526"/>
            <a:ext cx="5559317" cy="2211014"/>
          </a:xfrm>
        </p:spPr>
        <p:txBody>
          <a:bodyPr>
            <a:normAutofit/>
          </a:bodyPr>
          <a:lstStyle/>
          <a:p>
            <a:r>
              <a:rPr lang="en-US" sz="4000" dirty="0"/>
              <a:t>One (2g) Skipper-CCD exceeds sensitivity of existing experiments 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9A69E0C9-FCD2-CA91-229F-288746A38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Stony Brook University, YITP –– Megan McDuffie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7142C2-A2A8-281F-3A78-011904CB9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53B4-118B-8848-8590-968180E9AE7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91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 graph of a graph showing different types of data&#10;&#10;AI-generated content may be incorrect.">
            <a:extLst>
              <a:ext uri="{FF2B5EF4-FFF2-40B4-BE49-F238E27FC236}">
                <a16:creationId xmlns:a16="http://schemas.microsoft.com/office/drawing/2014/main" id="{0F5FBD45-587B-DA04-3C70-7EA05A4962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30091" y="17407"/>
            <a:ext cx="6548845" cy="6387367"/>
          </a:xfr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8B7C50D8-30FC-01CD-735B-593234E97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60" y="136526"/>
            <a:ext cx="5559317" cy="2211014"/>
          </a:xfrm>
        </p:spPr>
        <p:txBody>
          <a:bodyPr>
            <a:normAutofit/>
          </a:bodyPr>
          <a:lstStyle/>
          <a:p>
            <a:r>
              <a:rPr lang="en-US" sz="4000" dirty="0"/>
              <a:t>One (2g) Skipper-CCD exceeds sensitivity of existing experiments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C71A85-30B6-F33D-E17B-15F356E8E411}"/>
              </a:ext>
            </a:extLst>
          </p:cNvPr>
          <p:cNvSpPr txBox="1"/>
          <p:nvPr/>
        </p:nvSpPr>
        <p:spPr>
          <a:xfrm>
            <a:off x="187060" y="2875002"/>
            <a:ext cx="54430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… and performs better than a hypothetical 1m</a:t>
            </a:r>
            <a:r>
              <a:rPr lang="en-US" sz="2200" baseline="30000" dirty="0"/>
              <a:t>3</a:t>
            </a:r>
            <a:r>
              <a:rPr lang="en-US" sz="2200" dirty="0"/>
              <a:t> BDX-like detector with threshold energy 300 MeV </a:t>
            </a:r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22854C1E-60E5-930C-562E-2354240BD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Stony Brook University, YITP –– Megan McDuffie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03CF61-B423-FA94-D1F2-4A5BC2C2D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53B4-118B-8848-8590-968180E9AE7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32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30D8C9-56D3-CDDE-3278-5ECCED578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6CB02-4A5F-EFA4-6058-A9ECD13D5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30" y="69291"/>
            <a:ext cx="5102117" cy="2386526"/>
          </a:xfrm>
        </p:spPr>
        <p:txBody>
          <a:bodyPr>
            <a:noAutofit/>
          </a:bodyPr>
          <a:lstStyle/>
          <a:p>
            <a:r>
              <a:rPr lang="en-US" sz="4000" dirty="0"/>
              <a:t>Skipper-CCDs are competitive with other proposed experiments </a:t>
            </a:r>
          </a:p>
        </p:txBody>
      </p:sp>
      <p:pic>
        <p:nvPicPr>
          <p:cNvPr id="6" name="Picture 5" descr="A graph of different types of energy&#10;&#10;AI-generated content may be incorrect.">
            <a:extLst>
              <a:ext uri="{FF2B5EF4-FFF2-40B4-BE49-F238E27FC236}">
                <a16:creationId xmlns:a16="http://schemas.microsoft.com/office/drawing/2014/main" id="{848C73DF-86A6-EB89-78C8-6CBA86B0E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2872" y="138914"/>
            <a:ext cx="6735168" cy="62618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D2BB30-891E-C81D-D313-405B9B55C9C4}"/>
              </a:ext>
            </a:extLst>
          </p:cNvPr>
          <p:cNvSpPr txBox="1"/>
          <p:nvPr/>
        </p:nvSpPr>
        <p:spPr>
          <a:xfrm>
            <a:off x="293419" y="3269857"/>
            <a:ext cx="44823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accent3"/>
                </a:solidFill>
              </a:rPr>
              <a:t>… and world leading at low masses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C534BD3-D44A-5157-C849-A135BC616041}"/>
              </a:ext>
            </a:extLst>
          </p:cNvPr>
          <p:cNvCxnSpPr>
            <a:cxnSpLocks/>
          </p:cNvCxnSpPr>
          <p:nvPr/>
        </p:nvCxnSpPr>
        <p:spPr>
          <a:xfrm>
            <a:off x="4649676" y="3841218"/>
            <a:ext cx="3398520" cy="5609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CA71FEA7-46E7-9E7B-1D39-AF20D33DA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Stony Brook University, YITP –– Megan McDuffie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741334-66D0-39B0-ADBF-89677FD10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53B4-118B-8848-8590-968180E9AE7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1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F86E11-631E-6F16-9930-055E93C132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B945A-A644-6C0D-183B-415D5FA29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53" y="18255"/>
            <a:ext cx="11225011" cy="1325563"/>
          </a:xfrm>
        </p:spPr>
        <p:txBody>
          <a:bodyPr>
            <a:normAutofit/>
          </a:bodyPr>
          <a:lstStyle/>
          <a:p>
            <a:r>
              <a:rPr lang="en-US" sz="4000" dirty="0"/>
              <a:t>Dark matter interacting with an ultralight dark photon</a:t>
            </a:r>
          </a:p>
        </p:txBody>
      </p:sp>
      <p:pic>
        <p:nvPicPr>
          <p:cNvPr id="15" name="Picture 14" descr="A mathematical equation with numbers&#10;&#10;AI-generated content may be incorrect.">
            <a:extLst>
              <a:ext uri="{FF2B5EF4-FFF2-40B4-BE49-F238E27FC236}">
                <a16:creationId xmlns:a16="http://schemas.microsoft.com/office/drawing/2014/main" id="{08BCE684-52BA-2260-2E5F-3D1CCCA93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108" y="1153854"/>
            <a:ext cx="4787807" cy="631583"/>
          </a:xfrm>
          <a:prstGeom prst="rect">
            <a:avLst/>
          </a:prstGeom>
        </p:spPr>
      </p:pic>
      <p:pic>
        <p:nvPicPr>
          <p:cNvPr id="18" name="Picture 17" descr="A black letter on a white background&#10;&#10;AI-generated content may be incorrect.">
            <a:extLst>
              <a:ext uri="{FF2B5EF4-FFF2-40B4-BE49-F238E27FC236}">
                <a16:creationId xmlns:a16="http://schemas.microsoft.com/office/drawing/2014/main" id="{CF375A17-43CF-8ED1-A57A-3EFE3A0BB6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7520" y="1290870"/>
            <a:ext cx="1558584" cy="40747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0F8737-855B-8003-CD8D-9910D9E3A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Stony Brook University, YITP –– Megan McDuffie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0B6965-C395-08AC-D88E-BE479B72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53B4-118B-8848-8590-968180E9AE77}" type="slidenum">
              <a:rPr lang="en-US" smtClean="0"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9A14D9CC-0966-66A4-1B34-C8F278893E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5003" y="2069223"/>
                <a:ext cx="11225011" cy="420003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500" dirty="0"/>
                  <a:t>Ultralight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en-US" sz="2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≪1 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𝑒𝑉</m:t>
                    </m:r>
                  </m:oMath>
                </a14:m>
                <a:r>
                  <a:rPr lang="en-US" sz="2500" dirty="0"/>
                  <a:t>) dark photon kinetically mixes with SM photon.</a:t>
                </a:r>
              </a:p>
              <a:p>
                <a:r>
                  <a:rPr lang="en-US" sz="2500" dirty="0"/>
                  <a:t>After EWSB </a:t>
                </a:r>
                <a14:m>
                  <m:oMath xmlns:m="http://schemas.openxmlformats.org/officeDocument/2006/math">
                    <m:r>
                      <a:rPr lang="en-US" sz="25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US" sz="2500" dirty="0"/>
                  <a:t> becomes an effective </a:t>
                </a:r>
                <a:r>
                  <a:rPr lang="en-US" sz="2500" dirty="0" err="1"/>
                  <a:t>mCP</a:t>
                </a:r>
                <a:r>
                  <a:rPr lang="en-US" sz="2500" dirty="0"/>
                  <a:t> with coupling to SM photon current.</a:t>
                </a:r>
              </a:p>
              <a:p>
                <a:r>
                  <a:rPr lang="en-US" sz="2500" dirty="0"/>
                  <a:t>Effective coupling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5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500" dirty="0"/>
                  <a:t>, with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  <m:sSub>
                      <m:sSubPr>
                        <m:ctrlPr>
                          <a:rPr lang="en-US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sz="2500" dirty="0"/>
                  <a:t>.</a:t>
                </a:r>
              </a:p>
              <a:p>
                <a:r>
                  <a:rPr lang="en-US" sz="2500" dirty="0"/>
                  <a:t>We define a reference cross section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5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acc>
                    <m:r>
                      <a:rPr lang="en-US" sz="2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16 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sz="2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sz="2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sz="2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Sup>
                          <m:sSubSupPr>
                            <m:ctrlPr>
                              <a:rPr lang="en-US" sz="2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𝜒</m:t>
                            </m:r>
                            <m:r>
                              <a:rPr lang="en-US" sz="2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en-US" sz="2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en-US" sz="2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sz="2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𝑚𝑒</m:t>
                            </m:r>
                            <m:r>
                              <a:rPr lang="en-US" sz="2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500" dirty="0"/>
                  <a:t> , which direct detection experiments can constrain. </a:t>
                </a:r>
              </a:p>
              <a:p>
                <a:endParaRPr lang="en-US" sz="2500" dirty="0"/>
              </a:p>
              <a:p>
                <a:r>
                  <a:rPr lang="en-US" sz="2500" dirty="0"/>
                  <a:t>Note 1: if DM is pure </a:t>
                </a:r>
                <a:r>
                  <a:rPr lang="en-US" sz="2500" dirty="0" err="1"/>
                  <a:t>mCP</a:t>
                </a:r>
                <a:r>
                  <a:rPr lang="en-US" sz="2500" dirty="0"/>
                  <a:t> </a:t>
                </a:r>
                <a:r>
                  <a:rPr lang="en-US" sz="2500" i="1" dirty="0"/>
                  <a:t>or</a:t>
                </a:r>
                <a:r>
                  <a:rPr lang="en-US" sz="2500" dirty="0"/>
                  <a:t> effective </a:t>
                </a:r>
                <a:r>
                  <a:rPr lang="en-US" sz="2500" dirty="0" err="1"/>
                  <a:t>mCP</a:t>
                </a:r>
                <a:r>
                  <a:rPr lang="en-US" sz="2500" dirty="0"/>
                  <a:t> with massless</a:t>
                </a:r>
                <a:r>
                  <a:rPr lang="en-US" sz="25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500" dirty="0"/>
                  <a:t>, then no direct detection bounds. These </a:t>
                </a:r>
                <a:r>
                  <a:rPr lang="en-US" sz="2500" dirty="0" err="1"/>
                  <a:t>mCP</a:t>
                </a:r>
                <a:r>
                  <a:rPr lang="en-US" sz="2500" dirty="0"/>
                  <a:t> can not penetrate the solar wind to interact with terrestrial detector.</a:t>
                </a:r>
              </a:p>
              <a:p>
                <a:r>
                  <a:rPr lang="en-US" sz="2500" dirty="0"/>
                  <a:t>Note 2: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sz="2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~1.0</m:t>
                    </m:r>
                  </m:oMath>
                </a14:m>
                <a:r>
                  <a:rPr lang="en-US" sz="2500" dirty="0"/>
                  <a:t> then strong CMB constraints (easily overproduce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500" dirty="0"/>
                  <a:t>)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sub>
                    </m:sSub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&gt;0.4%</m:t>
                    </m:r>
                  </m:oMath>
                </a14:m>
                <a:r>
                  <a:rPr lang="en-US" sz="2500" dirty="0"/>
                  <a:t>.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9A14D9CC-0966-66A4-1B34-C8F278893E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5003" y="2069223"/>
                <a:ext cx="11225011" cy="4200033"/>
              </a:xfrm>
              <a:blipFill>
                <a:blip r:embed="rId5"/>
                <a:stretch>
                  <a:fillRect l="-678" t="-2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9051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4A45A-E933-9F47-04C8-BFF04EBEB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53" y="18255"/>
            <a:ext cx="11225011" cy="1325563"/>
          </a:xfrm>
        </p:spPr>
        <p:txBody>
          <a:bodyPr>
            <a:normAutofit/>
          </a:bodyPr>
          <a:lstStyle/>
          <a:p>
            <a:r>
              <a:rPr lang="en-US" sz="4000" dirty="0"/>
              <a:t>Dark matter interacting with an ultralight dark photon</a:t>
            </a:r>
          </a:p>
        </p:txBody>
      </p:sp>
      <p:pic>
        <p:nvPicPr>
          <p:cNvPr id="5" name="Content Placeholder 4" descr="A graph of a graph of a variety of different types of data&#10;&#10;AI-generated content may be incorrect.">
            <a:extLst>
              <a:ext uri="{FF2B5EF4-FFF2-40B4-BE49-F238E27FC236}">
                <a16:creationId xmlns:a16="http://schemas.microsoft.com/office/drawing/2014/main" id="{0C6970B2-9504-79AE-64BB-D59678A991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381" y="1189271"/>
            <a:ext cx="11433238" cy="5275924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D646F9-5507-49E2-3D01-0D88DED0E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Stony Brook University, YITP –– Megan McDuffie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46CA0-0DA2-17FA-81A7-566BBFA86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53B4-118B-8848-8590-968180E9AE7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439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E7555-0846-FADD-D2FB-0824B2D4A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7D878-B0EC-C911-1B52-6EF671E0F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124" y="1841863"/>
            <a:ext cx="11565228" cy="4335100"/>
          </a:xfrm>
        </p:spPr>
        <p:txBody>
          <a:bodyPr>
            <a:normAutofit/>
          </a:bodyPr>
          <a:lstStyle/>
          <a:p>
            <a:r>
              <a:rPr lang="en-US" dirty="0"/>
              <a:t>Millicharged particles are theoretically motivated as a natural extension to the SM. </a:t>
            </a:r>
          </a:p>
          <a:p>
            <a:r>
              <a:rPr lang="en-US" dirty="0" err="1"/>
              <a:t>mCP</a:t>
            </a:r>
            <a:r>
              <a:rPr lang="en-US" dirty="0"/>
              <a:t> are a possible DM candidate (although do not have to be).</a:t>
            </a:r>
          </a:p>
          <a:p>
            <a:r>
              <a:rPr lang="en-US" dirty="0"/>
              <a:t>We properly calculate the </a:t>
            </a:r>
            <a:r>
              <a:rPr lang="en-US" dirty="0" err="1"/>
              <a:t>mCP</a:t>
            </a:r>
            <a:r>
              <a:rPr lang="en-US" dirty="0"/>
              <a:t> production rates in all channels relevant at an electron beam dump.</a:t>
            </a:r>
          </a:p>
          <a:p>
            <a:r>
              <a:rPr lang="en-US" dirty="0"/>
              <a:t>Including a Skipper-CCD detector near the proposed BDX detector seems possible and relatively inexpensive.</a:t>
            </a:r>
          </a:p>
          <a:p>
            <a:r>
              <a:rPr lang="en-US" dirty="0"/>
              <a:t>We can probe new </a:t>
            </a:r>
            <a:r>
              <a:rPr lang="en-US" dirty="0" err="1"/>
              <a:t>mCP</a:t>
            </a:r>
            <a:r>
              <a:rPr lang="en-US" dirty="0"/>
              <a:t> parameter space at </a:t>
            </a:r>
            <a:r>
              <a:rPr lang="en-US" dirty="0" err="1"/>
              <a:t>JLab</a:t>
            </a:r>
            <a:r>
              <a:rPr lang="en-US" dirty="0"/>
              <a:t> with </a:t>
            </a:r>
            <a:r>
              <a:rPr lang="en-US" i="1" dirty="0"/>
              <a:t>ONE </a:t>
            </a:r>
            <a:r>
              <a:rPr lang="en-US" dirty="0"/>
              <a:t>Skipper-CCD.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1DC9DA-2CF0-976F-48B0-084237DC5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Stony Brook University, YITP –– Megan McDuffie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2DA75D-0C9A-8E49-1F26-16C678319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53B4-118B-8848-8590-968180E9AE7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64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09F1D-CB13-926B-28DC-08E8F815F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B6564-FA7C-9726-56A9-DA48864C1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C3124D-06B0-5EE0-C46D-01FBB027A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Stony Brook University, YITP –– Megan McDuffie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8EDACC-E64F-AF26-18BA-8161E7FCA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53B4-118B-8848-8590-968180E9AE7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61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B972F-5F45-58BF-60E7-76DBBCFAF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805993"/>
          </a:xfrm>
        </p:spPr>
        <p:txBody>
          <a:bodyPr/>
          <a:lstStyle/>
          <a:p>
            <a:r>
              <a:rPr lang="en-US" dirty="0"/>
              <a:t>Comparison with other experiments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5F288-D750-9578-7403-B3BA99651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303" y="1030310"/>
            <a:ext cx="11835685" cy="5146653"/>
          </a:xfrm>
        </p:spPr>
        <p:txBody>
          <a:bodyPr/>
          <a:lstStyle/>
          <a:p>
            <a:r>
              <a:rPr lang="en-US" dirty="0"/>
              <a:t>SLAC-</a:t>
            </a:r>
            <a:r>
              <a:rPr lang="en-US" dirty="0" err="1"/>
              <a:t>mQ</a:t>
            </a:r>
            <a:r>
              <a:rPr lang="en-US" dirty="0"/>
              <a:t> (1990s): electron beam, more energy, larger detector, farther away</a:t>
            </a:r>
          </a:p>
          <a:p>
            <a:r>
              <a:rPr lang="en-US" dirty="0"/>
              <a:t>Liquid Scintillator Neutrino Detector (LSND) (1990s): electron beam dump </a:t>
            </a:r>
          </a:p>
          <a:p>
            <a:r>
              <a:rPr lang="en-US" dirty="0"/>
              <a:t>BEBC (1970s-80s): proton beam dump + Bubble Chamber detector </a:t>
            </a:r>
          </a:p>
          <a:p>
            <a:r>
              <a:rPr lang="en-US" dirty="0"/>
              <a:t>SENSEI (with NUMI beam): proton beam, higher energy, lower POT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D65511-A33F-BDF8-059F-65D581338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Stony Brook University, YITP –– Megan McDuffie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5D70BC-E953-52A1-23E1-E7F079FF3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53B4-118B-8848-8590-968180E9AE7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98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D9BA2-3DD5-5308-A82B-695307450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52" y="1184856"/>
            <a:ext cx="11938716" cy="4992107"/>
          </a:xfrm>
        </p:spPr>
        <p:txBody>
          <a:bodyPr/>
          <a:lstStyle/>
          <a:p>
            <a:r>
              <a:rPr lang="en-US" dirty="0"/>
              <a:t>SUBMET: proton beam @ J-PARC, currently taking data. </a:t>
            </a:r>
          </a:p>
          <a:p>
            <a:r>
              <a:rPr lang="en-US" dirty="0" err="1"/>
              <a:t>milliQan</a:t>
            </a:r>
            <a:r>
              <a:rPr lang="en-US" dirty="0"/>
              <a:t>: proton beam @ CERN, demonstrator already produced results. </a:t>
            </a:r>
          </a:p>
          <a:p>
            <a:r>
              <a:rPr lang="en-US" dirty="0" err="1"/>
              <a:t>FerMINI</a:t>
            </a:r>
            <a:r>
              <a:rPr lang="en-US" dirty="0"/>
              <a:t>: </a:t>
            </a:r>
            <a:r>
              <a:rPr lang="en-US" dirty="0" err="1"/>
              <a:t>milliQan</a:t>
            </a:r>
            <a:r>
              <a:rPr lang="en-US" dirty="0"/>
              <a:t>-like detector with NUMI beam</a:t>
            </a:r>
          </a:p>
          <a:p>
            <a:r>
              <a:rPr lang="en-US" dirty="0"/>
              <a:t>FORMOSA: </a:t>
            </a:r>
            <a:r>
              <a:rPr lang="en-US" dirty="0" err="1"/>
              <a:t>milliQan</a:t>
            </a:r>
            <a:r>
              <a:rPr lang="en-US" dirty="0"/>
              <a:t>-like detector @ LHC</a:t>
            </a:r>
          </a:p>
          <a:p>
            <a:r>
              <a:rPr lang="en-US" dirty="0"/>
              <a:t>OSCURA: skippers at NUMI beam, same as SENSEI but 500x larger detector</a:t>
            </a:r>
          </a:p>
          <a:p>
            <a:r>
              <a:rPr lang="en-US" dirty="0"/>
              <a:t>Nominal BDX design:  larger detector, larger threshold energies</a:t>
            </a:r>
          </a:p>
          <a:p>
            <a:r>
              <a:rPr lang="en-US" dirty="0"/>
              <a:t>LDMX: electron beam, missing momentum search @ SLAC</a:t>
            </a:r>
          </a:p>
          <a:p>
            <a:r>
              <a:rPr lang="en-US" dirty="0"/>
              <a:t>JUNO: </a:t>
            </a:r>
            <a:r>
              <a:rPr lang="en-US" dirty="0" err="1"/>
              <a:t>mcp</a:t>
            </a:r>
            <a:r>
              <a:rPr lang="en-US" dirty="0"/>
              <a:t> produced from cosmic ray showers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37B93D-0FC6-C48C-6972-2565A6A6D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Stony Brook University, YITP –– Megan McDuffie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3076400-217A-14FA-FEAB-A41C18620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805993"/>
          </a:xfrm>
        </p:spPr>
        <p:txBody>
          <a:bodyPr/>
          <a:lstStyle/>
          <a:p>
            <a:r>
              <a:rPr lang="en-US" dirty="0"/>
              <a:t>Comparison with other proposed experiments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0B9788-F411-96BB-4EBC-367867C55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53B4-118B-8848-8590-968180E9AE7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38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8C0C8C-7399-19CD-A662-810442B4E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C3F3D-B0F2-0C06-51BA-325827E5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408" y="1046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000" dirty="0"/>
              <a:t>Geometric acceptance for other designs</a:t>
            </a:r>
          </a:p>
        </p:txBody>
      </p:sp>
      <p:pic>
        <p:nvPicPr>
          <p:cNvPr id="27" name="Picture 26" descr="A graph of a mathematical equation&#10;&#10;AI-generated content may be incorrect.">
            <a:extLst>
              <a:ext uri="{FF2B5EF4-FFF2-40B4-BE49-F238E27FC236}">
                <a16:creationId xmlns:a16="http://schemas.microsoft.com/office/drawing/2014/main" id="{36C6EB54-5E7E-8F75-7BD6-D7538B7A5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2592"/>
            <a:ext cx="5977585" cy="4551116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F8FFFDC-BD27-34CF-7A9C-1F0EAF324286}"/>
              </a:ext>
            </a:extLst>
          </p:cNvPr>
          <p:cNvSpPr/>
          <p:nvPr/>
        </p:nvSpPr>
        <p:spPr>
          <a:xfrm>
            <a:off x="10261354" y="1171115"/>
            <a:ext cx="167753" cy="284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10DEB38-C72C-B042-ACA0-09FF49E1E0F1}"/>
                  </a:ext>
                </a:extLst>
              </p:cNvPr>
              <p:cNvSpPr txBox="1"/>
              <p:nvPr/>
            </p:nvSpPr>
            <p:spPr>
              <a:xfrm>
                <a:off x="491831" y="1323260"/>
                <a:ext cx="56931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Geometric Acceptance for 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 skipper CCD detector 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10DEB38-C72C-B042-ACA0-09FF49E1E0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831" y="1323260"/>
                <a:ext cx="5693162" cy="369332"/>
              </a:xfrm>
              <a:prstGeom prst="rect">
                <a:avLst/>
              </a:prstGeom>
              <a:blipFill>
                <a:blip r:embed="rId3"/>
                <a:stretch>
                  <a:fillRect l="-889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0E4561-3C36-06AD-8D59-1E688DBD3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Stony Brook University, YITP –– Megan McDuffie</a:t>
            </a:r>
          </a:p>
        </p:txBody>
      </p:sp>
      <p:pic>
        <p:nvPicPr>
          <p:cNvPr id="6" name="Picture 5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11A793DC-B9C3-DFC1-1FE2-71510AEB8B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4417" y="2033520"/>
            <a:ext cx="5800896" cy="37731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40283EE-41CD-686F-0C97-5593D495E4FF}"/>
              </a:ext>
            </a:extLst>
          </p:cNvPr>
          <p:cNvSpPr txBox="1"/>
          <p:nvPr/>
        </p:nvSpPr>
        <p:spPr>
          <a:xfrm>
            <a:off x="8438637" y="1336864"/>
            <a:ext cx="1945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BDX-like Detector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3DCEC2-0C29-0A97-C2C9-BD4DA1AF9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53B4-118B-8848-8590-968180E9AE7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43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F8A76-89E7-98AB-DE4C-042CD0E22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Megan McDuffie </a:t>
            </a:r>
            <a:r>
              <a:rPr lang="en-US" dirty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8553C-94BE-F22D-A306-5E6114C43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6219423" cy="4486275"/>
          </a:xfrm>
        </p:spPr>
        <p:txBody>
          <a:bodyPr/>
          <a:lstStyle/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year (2+2) PhD student at Yang Institute for Theoretical Physics</a:t>
            </a:r>
          </a:p>
          <a:p>
            <a:r>
              <a:rPr lang="en-US" dirty="0"/>
              <a:t>From San Diego, CA ☀️ </a:t>
            </a:r>
          </a:p>
          <a:p>
            <a:r>
              <a:rPr lang="en-US" dirty="0"/>
              <a:t>Other research interests: DM direct detection 🔍 dissipative DM models &amp; cosmology probes 🌌 </a:t>
            </a:r>
          </a:p>
          <a:p>
            <a:r>
              <a:rPr lang="en-US" dirty="0"/>
              <a:t>Other interests: ⛹️‍♀️ 🧘‍♀️ 🏖️ 🚶‍♀️📺 📖</a:t>
            </a:r>
          </a:p>
        </p:txBody>
      </p:sp>
      <p:pic>
        <p:nvPicPr>
          <p:cNvPr id="7" name="Picture 6" descr="A group of people on a field&#10;&#10;AI-generated content may be incorrect.">
            <a:extLst>
              <a:ext uri="{FF2B5EF4-FFF2-40B4-BE49-F238E27FC236}">
                <a16:creationId xmlns:a16="http://schemas.microsoft.com/office/drawing/2014/main" id="{76F95314-E44A-A4E2-6024-2E75D0017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6867" y="146860"/>
            <a:ext cx="4260850" cy="3282140"/>
          </a:xfrm>
          <a:prstGeom prst="rect">
            <a:avLst/>
          </a:prstGeom>
        </p:spPr>
      </p:pic>
      <p:pic>
        <p:nvPicPr>
          <p:cNvPr id="9" name="Picture 8" descr="A group of people sitting outside&#10;&#10;AI-generated content may be incorrect.">
            <a:extLst>
              <a:ext uri="{FF2B5EF4-FFF2-40B4-BE49-F238E27FC236}">
                <a16:creationId xmlns:a16="http://schemas.microsoft.com/office/drawing/2014/main" id="{31DB9509-B3EF-AAFE-3436-A2391EC34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456867" y="3647265"/>
            <a:ext cx="426085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612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1CB6D-99CF-4E4C-3537-0576752DD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59931B-E832-74ED-ACF6-1B0A59146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Stony Brook University, YITP –– Megan McDuffie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584AC2-3D3F-067E-44CD-893E82A37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53B4-118B-8848-8590-968180E9AE7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54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F9ED0-A4AC-E1F3-F79A-428DBA7F5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558"/>
            <a:ext cx="10515600" cy="666450"/>
          </a:xfrm>
        </p:spPr>
        <p:txBody>
          <a:bodyPr>
            <a:normAutofit/>
          </a:bodyPr>
          <a:lstStyle/>
          <a:p>
            <a:r>
              <a:rPr lang="en-US" sz="4000" dirty="0"/>
              <a:t>Theoretical Motivation for millicharged particles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ACEAEC-F909-8F86-99F8-FA5578C6F4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5351" y="945999"/>
                <a:ext cx="11874844" cy="3205871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Millicharged particle (</a:t>
                </a:r>
                <a:r>
                  <a:rPr lang="en-US" dirty="0" err="1"/>
                  <a:t>mCP</a:t>
                </a:r>
                <a:r>
                  <a:rPr lang="en-US" dirty="0"/>
                  <a:t>)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US" dirty="0"/>
                  <a:t>) has mass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sub>
                    </m:sSub>
                  </m:oMath>
                </a14:m>
                <a:r>
                  <a:rPr lang="en-US" dirty="0"/>
                  <a:t> and charge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 err="1"/>
                  <a:t>mCP</a:t>
                </a:r>
                <a:r>
                  <a:rPr lang="en-US" dirty="0"/>
                  <a:t> are not forbidden by the SM and have not yet been ruled out.</a:t>
                </a:r>
              </a:p>
              <a:p>
                <a:r>
                  <a:rPr lang="en-US" dirty="0"/>
                  <a:t>Charge quantization is not yet fully understood. Some theories include: </a:t>
                </a:r>
              </a:p>
              <a:p>
                <a:pPr lvl="1">
                  <a:buFont typeface="Wingdings" pitchFamily="2" charset="2"/>
                  <a:buChar char="Ø"/>
                </a:pPr>
                <a:r>
                  <a:rPr lang="en-US" dirty="0"/>
                  <a:t>Grand Unification Theories (GUTs) </a:t>
                </a:r>
              </a:p>
              <a:p>
                <a:pPr lvl="1">
                  <a:buFont typeface="Wingdings" pitchFamily="2" charset="2"/>
                  <a:buChar char="Ø"/>
                </a:pPr>
                <a:r>
                  <a:rPr lang="en-US" dirty="0"/>
                  <a:t>String theory</a:t>
                </a:r>
              </a:p>
              <a:p>
                <a:r>
                  <a:rPr lang="en-US" dirty="0" err="1"/>
                  <a:t>mCP</a:t>
                </a:r>
                <a:r>
                  <a:rPr lang="en-US" dirty="0"/>
                  <a:t> </a:t>
                </a:r>
                <a:r>
                  <a:rPr lang="en-US" i="1" dirty="0"/>
                  <a:t>may</a:t>
                </a:r>
                <a:r>
                  <a:rPr lang="en-US" dirty="0"/>
                  <a:t> be a dark matter candidate.</a:t>
                </a:r>
              </a:p>
              <a:p>
                <a:r>
                  <a:rPr lang="en-US" dirty="0"/>
                  <a:t>Two common </a:t>
                </a:r>
                <a:r>
                  <a:rPr lang="en-US" dirty="0" err="1"/>
                  <a:t>mCP</a:t>
                </a:r>
                <a:r>
                  <a:rPr lang="en-US" dirty="0"/>
                  <a:t> models: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ACEAEC-F909-8F86-99F8-FA5578C6F4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5351" y="945999"/>
                <a:ext cx="11874844" cy="3205871"/>
              </a:xfrm>
              <a:blipFill>
                <a:blip r:embed="rId3"/>
                <a:stretch>
                  <a:fillRect l="-1068" t="-3953" b="-1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7DD012-75F8-936C-EA57-056A703D5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Stony Brook University, YITP –– Megan McDuffie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E68703F-0DBF-C931-6A7F-897669131FC3}"/>
                  </a:ext>
                </a:extLst>
              </p:cNvPr>
              <p:cNvSpPr txBox="1"/>
              <p:nvPr/>
            </p:nvSpPr>
            <p:spPr>
              <a:xfrm>
                <a:off x="515155" y="3985149"/>
                <a:ext cx="6047908" cy="1845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u="sng" dirty="0"/>
                  <a:t>Pure </a:t>
                </a:r>
                <a:r>
                  <a:rPr lang="en-US" sz="2200" u="sng" dirty="0" err="1"/>
                  <a:t>mCP</a:t>
                </a:r>
                <a:r>
                  <a:rPr lang="en-US" sz="2200" u="sng" dirty="0"/>
                  <a:t>: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200" dirty="0"/>
                  <a:t>No hidden U(1) [dark photon] needed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200" dirty="0"/>
                  <a:t>Prediction from String theory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200" dirty="0"/>
                  <a:t>Rational or irrational charge,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sub>
                    </m:sSub>
                  </m:oMath>
                </a14:m>
                <a:r>
                  <a:rPr lang="en-US" sz="2200" dirty="0"/>
                  <a:t>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200" dirty="0"/>
                  <a:t>No annihilation channel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sz="22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E68703F-0DBF-C931-6A7F-897669131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55" y="3985149"/>
                <a:ext cx="6047908" cy="1845762"/>
              </a:xfrm>
              <a:prstGeom prst="rect">
                <a:avLst/>
              </a:prstGeom>
              <a:blipFill>
                <a:blip r:embed="rId4"/>
                <a:stretch>
                  <a:fillRect l="-1258" t="-2041"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04B7BA0-2388-072E-D163-D5516BD15423}"/>
                  </a:ext>
                </a:extLst>
              </p:cNvPr>
              <p:cNvSpPr txBox="1"/>
              <p:nvPr/>
            </p:nvSpPr>
            <p:spPr>
              <a:xfrm>
                <a:off x="5885646" y="3983295"/>
                <a:ext cx="6306354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u="sng" dirty="0"/>
                  <a:t>Effective </a:t>
                </a:r>
                <a:r>
                  <a:rPr lang="en-US" sz="2200" u="sng" dirty="0" err="1"/>
                  <a:t>mCP</a:t>
                </a:r>
                <a:r>
                  <a:rPr lang="en-US" sz="2200" u="sng" dirty="0"/>
                  <a:t>: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200" dirty="0"/>
                  <a:t>Hidden U(1) required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200" dirty="0"/>
                  <a:t>Predicted by GUTs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200" dirty="0"/>
                  <a:t>Dark photon kinetically mixes with SM photon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200" dirty="0"/>
                  <a:t>Annihilation to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200" dirty="0"/>
                  <a:t> -&gt;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200" dirty="0"/>
                  <a:t> ; affects CMB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sz="2200" baseline="-25000" dirty="0"/>
                  <a:t>eff</a:t>
                </a:r>
                <a:r>
                  <a:rPr lang="en-US" sz="2200" dirty="0"/>
                  <a:t>) 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04B7BA0-2388-072E-D163-D5516BD154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5646" y="3983295"/>
                <a:ext cx="6306354" cy="1785104"/>
              </a:xfrm>
              <a:prstGeom prst="rect">
                <a:avLst/>
              </a:prstGeom>
              <a:blipFill>
                <a:blip r:embed="rId5"/>
                <a:stretch>
                  <a:fillRect l="-1406" t="-2113" b="-6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004F932-94D7-352D-8598-DB8A54E23AB3}"/>
              </a:ext>
            </a:extLst>
          </p:cNvPr>
          <p:cNvCxnSpPr>
            <a:cxnSpLocks/>
          </p:cNvCxnSpPr>
          <p:nvPr/>
        </p:nvCxnSpPr>
        <p:spPr>
          <a:xfrm>
            <a:off x="8753677" y="3617964"/>
            <a:ext cx="646941" cy="2596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BC4B016-697C-1E09-C325-0C8D5B40C49F}"/>
              </a:ext>
            </a:extLst>
          </p:cNvPr>
          <p:cNvCxnSpPr>
            <a:cxnSpLocks/>
          </p:cNvCxnSpPr>
          <p:nvPr/>
        </p:nvCxnSpPr>
        <p:spPr>
          <a:xfrm flipH="1">
            <a:off x="8783643" y="3929579"/>
            <a:ext cx="605481" cy="3128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4520CE4-E63E-7D61-D09B-2493E83A1D4D}"/>
                  </a:ext>
                </a:extLst>
              </p:cNvPr>
              <p:cNvSpPr txBox="1"/>
              <p:nvPr/>
            </p:nvSpPr>
            <p:spPr>
              <a:xfrm>
                <a:off x="8242494" y="3464844"/>
                <a:ext cx="59621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4520CE4-E63E-7D61-D09B-2493E83A1D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2494" y="3464844"/>
                <a:ext cx="596212" cy="369332"/>
              </a:xfrm>
              <a:prstGeom prst="rect">
                <a:avLst/>
              </a:prstGeom>
              <a:blipFill>
                <a:blip r:embed="rId6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71C1C0D-810C-1500-9F18-40D502A56C4D}"/>
                  </a:ext>
                </a:extLst>
              </p:cNvPr>
              <p:cNvSpPr txBox="1"/>
              <p:nvPr/>
            </p:nvSpPr>
            <p:spPr>
              <a:xfrm>
                <a:off x="8242494" y="4056528"/>
                <a:ext cx="59621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71C1C0D-810C-1500-9F18-40D502A56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2494" y="4056528"/>
                <a:ext cx="596212" cy="369332"/>
              </a:xfrm>
              <a:prstGeom prst="rect">
                <a:avLst/>
              </a:prstGeom>
              <a:blipFill>
                <a:blip r:embed="rId7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 descr="A black curved line on a white background&#10;&#10;AI-generated content may be incorrect.">
            <a:extLst>
              <a:ext uri="{FF2B5EF4-FFF2-40B4-BE49-F238E27FC236}">
                <a16:creationId xmlns:a16="http://schemas.microsoft.com/office/drawing/2014/main" id="{2DDB73A8-A4A1-EA4B-43E2-A7E188790E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38552" y="3707329"/>
            <a:ext cx="939114" cy="312817"/>
          </a:xfrm>
          <a:prstGeom prst="rect">
            <a:avLst/>
          </a:prstGeom>
        </p:spPr>
      </p:pic>
      <p:pic>
        <p:nvPicPr>
          <p:cNvPr id="33" name="Picture 32" descr="A black curved line on a white background&#10;&#10;AI-generated content may be incorrect.">
            <a:extLst>
              <a:ext uri="{FF2B5EF4-FFF2-40B4-BE49-F238E27FC236}">
                <a16:creationId xmlns:a16="http://schemas.microsoft.com/office/drawing/2014/main" id="{E2F62569-2197-8D4C-A3F8-C61AC2D638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06395" y="3707328"/>
            <a:ext cx="939114" cy="312817"/>
          </a:xfrm>
          <a:prstGeom prst="rect">
            <a:avLst/>
          </a:prstGeom>
        </p:spPr>
      </p:pic>
      <p:sp>
        <p:nvSpPr>
          <p:cNvPr id="28" name="Multiply 27">
            <a:extLst>
              <a:ext uri="{FF2B5EF4-FFF2-40B4-BE49-F238E27FC236}">
                <a16:creationId xmlns:a16="http://schemas.microsoft.com/office/drawing/2014/main" id="{4DB6285B-7152-CAB7-6BD0-5536E0A81088}"/>
              </a:ext>
            </a:extLst>
          </p:cNvPr>
          <p:cNvSpPr/>
          <p:nvPr/>
        </p:nvSpPr>
        <p:spPr>
          <a:xfrm>
            <a:off x="10209125" y="3661219"/>
            <a:ext cx="543156" cy="493418"/>
          </a:xfrm>
          <a:prstGeom prst="mathMultiply">
            <a:avLst>
              <a:gd name="adj1" fmla="val 1099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80CE011-6A7E-9349-7E54-9195E7A2CD71}"/>
                  </a:ext>
                </a:extLst>
              </p:cNvPr>
              <p:cNvSpPr txBox="1"/>
              <p:nvPr/>
            </p:nvSpPr>
            <p:spPr>
              <a:xfrm>
                <a:off x="9701963" y="3976679"/>
                <a:ext cx="4122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80CE011-6A7E-9349-7E54-9195E7A2CD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1963" y="3976679"/>
                <a:ext cx="412292" cy="369332"/>
              </a:xfrm>
              <a:prstGeom prst="rect">
                <a:avLst/>
              </a:prstGeom>
              <a:blipFill>
                <a:blip r:embed="rId9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83FED59-1AF3-DC36-50AE-9829D9535405}"/>
                  </a:ext>
                </a:extLst>
              </p:cNvPr>
              <p:cNvSpPr txBox="1"/>
              <p:nvPr/>
            </p:nvSpPr>
            <p:spPr>
              <a:xfrm>
                <a:off x="10977512" y="3999146"/>
                <a:ext cx="3592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83FED59-1AF3-DC36-50AE-9829D95354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7512" y="3999146"/>
                <a:ext cx="359201" cy="369332"/>
              </a:xfrm>
              <a:prstGeom prst="rect">
                <a:avLst/>
              </a:prstGeom>
              <a:blipFill>
                <a:blip r:embed="rId10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7DD5E3-7F0B-EC3F-B4EF-B0CFABF5B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53B4-118B-8848-8590-968180E9AE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450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786840-7D89-9982-7C6F-81F87C56E7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EA8B4DE9-13EB-A6B3-95BF-35284A807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0443"/>
            <a:ext cx="6400800" cy="418145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4EF43F-F97D-D81E-415B-0C766A326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Stony Brook University, YITP –– Megan McDuffie</a:t>
            </a:r>
          </a:p>
        </p:txBody>
      </p:sp>
      <p:pic>
        <p:nvPicPr>
          <p:cNvPr id="4" name="Picture 3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A665B3E0-0C93-FDF0-1D27-319B2B9AF6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77" y="1553991"/>
            <a:ext cx="6157877" cy="4181459"/>
          </a:xfrm>
          <a:prstGeom prst="rect">
            <a:avLst/>
          </a:prstGeo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1612A0F-C91D-D685-91DF-1F04456B2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53B4-118B-8848-8590-968180E9AE77}" type="slidenum">
              <a:rPr lang="en-US" smtClean="0"/>
              <a:t>5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C90CFB5-3983-6481-2A1D-26AB23C7F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366" y="46061"/>
            <a:ext cx="11230378" cy="1325563"/>
          </a:xfrm>
        </p:spPr>
        <p:txBody>
          <a:bodyPr/>
          <a:lstStyle/>
          <a:p>
            <a:r>
              <a:rPr lang="en-US" dirty="0" err="1"/>
              <a:t>mCP</a:t>
            </a:r>
            <a:r>
              <a:rPr lang="en-US" dirty="0"/>
              <a:t> production and geometric acceptance 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89314B27-B1DE-6F16-7BD5-987A85CD3773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3994355" y="3836135"/>
            <a:ext cx="0" cy="19461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2A6998-EE8A-DCAA-F118-D14F7F492DA3}"/>
                  </a:ext>
                </a:extLst>
              </p:cNvPr>
              <p:cNvSpPr txBox="1"/>
              <p:nvPr/>
            </p:nvSpPr>
            <p:spPr>
              <a:xfrm>
                <a:off x="325846" y="5782283"/>
                <a:ext cx="7337017" cy="806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Kinematic Threshold ~50 MeV</a:t>
                </a:r>
              </a:p>
              <a:p>
                <a:r>
                  <a:rPr lang="en-US" sz="2200" dirty="0"/>
                  <a:t>Condition: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4</m:t>
                    </m:r>
                    <m:sSubSup>
                      <m:sSub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~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𝑚𝑒𝐸𝑒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2A6998-EE8A-DCAA-F118-D14F7F492D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846" y="5782283"/>
                <a:ext cx="7337017" cy="806183"/>
              </a:xfrm>
              <a:prstGeom prst="rect">
                <a:avLst/>
              </a:prstGeom>
              <a:blipFill>
                <a:blip r:embed="rId5"/>
                <a:stretch>
                  <a:fillRect l="-1036" t="-4688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CE72DAD-FF8B-83C4-BFB0-E8F0CA4998B4}"/>
                  </a:ext>
                </a:extLst>
              </p:cNvPr>
              <p:cNvSpPr txBox="1"/>
              <p:nvPr/>
            </p:nvSpPr>
            <p:spPr>
              <a:xfrm>
                <a:off x="4689987" y="5641757"/>
                <a:ext cx="6875618" cy="79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Kinematic Threshold </a:t>
                </a:r>
              </a:p>
              <a:p>
                <a:r>
                  <a:rPr lang="en-US" sz="2200" dirty="0"/>
                  <a:t>@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=0.5 </m:t>
                    </m:r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2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CE72DAD-FF8B-83C4-BFB0-E8F0CA4998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9987" y="5641757"/>
                <a:ext cx="6875618" cy="799321"/>
              </a:xfrm>
              <a:prstGeom prst="rect">
                <a:avLst/>
              </a:prstGeom>
              <a:blipFill>
                <a:blip r:embed="rId6"/>
                <a:stretch>
                  <a:fillRect l="-1107" t="-4688" b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5C05D82-5B78-A258-C308-CA06C9F4CF60}"/>
              </a:ext>
            </a:extLst>
          </p:cNvPr>
          <p:cNvCxnSpPr>
            <a:cxnSpLocks/>
          </p:cNvCxnSpPr>
          <p:nvPr/>
        </p:nvCxnSpPr>
        <p:spPr>
          <a:xfrm flipV="1">
            <a:off x="5017580" y="5187670"/>
            <a:ext cx="0" cy="3536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950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2C66B-7157-C3E1-4286-1C1B02127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26257-40CD-F189-2447-CE68AE9AB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826" y="136525"/>
            <a:ext cx="11819677" cy="1064419"/>
          </a:xfrm>
        </p:spPr>
        <p:txBody>
          <a:bodyPr>
            <a:normAutofit/>
          </a:bodyPr>
          <a:lstStyle/>
          <a:p>
            <a:r>
              <a:rPr lang="en-US" sz="4000" dirty="0" err="1"/>
              <a:t>mCP</a:t>
            </a:r>
            <a:r>
              <a:rPr lang="en-US" sz="4000" dirty="0"/>
              <a:t> detection with Skipper CCDs: Signal Prediction</a:t>
            </a:r>
          </a:p>
        </p:txBody>
      </p:sp>
      <p:pic>
        <p:nvPicPr>
          <p:cNvPr id="12" name="Picture 11" descr="A diagram of a graph&#10;&#10;AI-generated content may be incorrect.">
            <a:extLst>
              <a:ext uri="{FF2B5EF4-FFF2-40B4-BE49-F238E27FC236}">
                <a16:creationId xmlns:a16="http://schemas.microsoft.com/office/drawing/2014/main" id="{AFBD075A-041E-BB16-866D-B4F89617E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7074" y="1035318"/>
            <a:ext cx="6480429" cy="53210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740AA6-D9CA-32DE-1557-3DDD052E9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Stony Brook University, YITP –– Megan McDuffie</a:t>
            </a:r>
          </a:p>
        </p:txBody>
      </p:sp>
      <p:sp>
        <p:nvSpPr>
          <p:cNvPr id="13" name="Up Arrow 12">
            <a:extLst>
              <a:ext uri="{FF2B5EF4-FFF2-40B4-BE49-F238E27FC236}">
                <a16:creationId xmlns:a16="http://schemas.microsoft.com/office/drawing/2014/main" id="{D0AF9915-9F7F-3DB3-C8BC-BEE4A97EAA92}"/>
              </a:ext>
            </a:extLst>
          </p:cNvPr>
          <p:cNvSpPr/>
          <p:nvPr/>
        </p:nvSpPr>
        <p:spPr>
          <a:xfrm rot="4707402">
            <a:off x="6425844" y="702727"/>
            <a:ext cx="558437" cy="2168082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0C40C8F-55BB-ABAD-5234-B8A247FA3A4F}"/>
                  </a:ext>
                </a:extLst>
              </p:cNvPr>
              <p:cNvSpPr txBox="1"/>
              <p:nvPr/>
            </p:nvSpPr>
            <p:spPr>
              <a:xfrm rot="21008092">
                <a:off x="5919539" y="1602436"/>
                <a:ext cx="15257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mCP,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0C40C8F-55BB-ABAD-5234-B8A247FA3A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008092">
                <a:off x="5919539" y="1602436"/>
                <a:ext cx="1525712" cy="369332"/>
              </a:xfrm>
              <a:prstGeom prst="rect">
                <a:avLst/>
              </a:prstGeom>
              <a:blipFill>
                <a:blip r:embed="rId4"/>
                <a:stretch>
                  <a:fillRect l="-3226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39E16359-D964-8234-A302-8821CAF35990}"/>
              </a:ext>
            </a:extLst>
          </p:cNvPr>
          <p:cNvSpPr/>
          <p:nvPr/>
        </p:nvSpPr>
        <p:spPr>
          <a:xfrm>
            <a:off x="8153400" y="5124830"/>
            <a:ext cx="2707640" cy="3103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2BEF4AC-CC5C-C128-3C03-74469B1B6683}"/>
                  </a:ext>
                </a:extLst>
              </p:cNvPr>
              <p:cNvSpPr txBox="1"/>
              <p:nvPr/>
            </p:nvSpPr>
            <p:spPr>
              <a:xfrm>
                <a:off x="-146859" y="1684644"/>
                <a:ext cx="5231055" cy="8188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2BEF4AC-CC5C-C128-3C03-74469B1B6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6859" y="1684644"/>
                <a:ext cx="5231055" cy="818814"/>
              </a:xfrm>
              <a:prstGeom prst="rect">
                <a:avLst/>
              </a:prstGeom>
              <a:blipFill>
                <a:blip r:embed="rId5"/>
                <a:stretch>
                  <a:fillRect t="-128788" b="-18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7EBC48-1846-DD50-E12B-4D86058E5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53B4-118B-8848-8590-968180E9AE77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E02967-9E1B-C0F4-34F0-65E9DC7EE667}"/>
              </a:ext>
            </a:extLst>
          </p:cNvPr>
          <p:cNvSpPr txBox="1"/>
          <p:nvPr/>
        </p:nvSpPr>
        <p:spPr>
          <a:xfrm>
            <a:off x="232689" y="2891966"/>
            <a:ext cx="535438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Dominant  signal ~ 18 eV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Higher threshold detectors miss enhancement from collective excitations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Better rejection of  background without loss of signal.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SENSEI has demonstrated background-free searches in this signal region.</a:t>
            </a:r>
          </a:p>
        </p:txBody>
      </p:sp>
    </p:spTree>
    <p:extLst>
      <p:ext uri="{BB962C8B-B14F-4D97-AF65-F5344CB8AC3E}">
        <p14:creationId xmlns:p14="http://schemas.microsoft.com/office/powerpoint/2010/main" val="304148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1B38A-4A2F-B24F-8A96-776293733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366" y="365125"/>
            <a:ext cx="11805634" cy="1325563"/>
          </a:xfrm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/>
              <a:t>Higher threshold detectors miss enhancement from collective excitations</a:t>
            </a:r>
            <a:endParaRPr lang="en-US" dirty="0"/>
          </a:p>
        </p:txBody>
      </p:sp>
      <p:pic>
        <p:nvPicPr>
          <p:cNvPr id="6" name="Content Placeholder 5" descr="A graph of a function&#10;&#10;AI-generated content may be incorrect.">
            <a:extLst>
              <a:ext uri="{FF2B5EF4-FFF2-40B4-BE49-F238E27FC236}">
                <a16:creationId xmlns:a16="http://schemas.microsoft.com/office/drawing/2014/main" id="{FECFE253-9BAF-0EA2-3C91-EE7EE5A7DC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8180" y="2314042"/>
            <a:ext cx="11455640" cy="362572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7DDB5A-D51E-FF77-54D4-04385B80F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Stony Brook University, YITP –– Megan McDuffie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3A546B-4C4E-8733-E458-6C0189843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53B4-118B-8848-8590-968180E9AE77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C51887-C549-1F85-2DE0-0B0DC1735549}"/>
              </a:ext>
            </a:extLst>
          </p:cNvPr>
          <p:cNvSpPr txBox="1"/>
          <p:nvPr/>
        </p:nvSpPr>
        <p:spPr>
          <a:xfrm>
            <a:off x="1751527" y="2086377"/>
            <a:ext cx="2157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Csi</a:t>
            </a:r>
            <a:r>
              <a:rPr lang="en-US" dirty="0"/>
              <a:t> (BDX proposed)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7ECC56-5857-763E-9D7D-D9AD8D646658}"/>
              </a:ext>
            </a:extLst>
          </p:cNvPr>
          <p:cNvSpPr txBox="1"/>
          <p:nvPr/>
        </p:nvSpPr>
        <p:spPr>
          <a:xfrm>
            <a:off x="7495504" y="1944710"/>
            <a:ext cx="159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Skipper-CCDs</a:t>
            </a:r>
          </a:p>
        </p:txBody>
      </p:sp>
    </p:spTree>
    <p:extLst>
      <p:ext uri="{BB962C8B-B14F-4D97-AF65-F5344CB8AC3E}">
        <p14:creationId xmlns:p14="http://schemas.microsoft.com/office/powerpoint/2010/main" val="4292378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47EB2-DECE-4ED3-4772-8A952602A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651" y="208596"/>
            <a:ext cx="10515600" cy="695694"/>
          </a:xfrm>
        </p:spPr>
        <p:txBody>
          <a:bodyPr>
            <a:normAutofit/>
          </a:bodyPr>
          <a:lstStyle/>
          <a:p>
            <a:r>
              <a:rPr lang="en-US" sz="4000" dirty="0"/>
              <a:t>Expected number of signal events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D63D11-E579-9790-895D-E62EAA1D6D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80543" y="1622250"/>
            <a:ext cx="6540500" cy="749300"/>
          </a:xfr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8F3FB8-8D3D-68A4-5FAE-EA14EC3CACA8}"/>
              </a:ext>
            </a:extLst>
          </p:cNvPr>
          <p:cNvCxnSpPr>
            <a:cxnSpLocks/>
          </p:cNvCxnSpPr>
          <p:nvPr/>
        </p:nvCxnSpPr>
        <p:spPr>
          <a:xfrm flipH="1" flipV="1">
            <a:off x="4573903" y="1162951"/>
            <a:ext cx="518984" cy="6529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14517AD-EBD2-B935-6DA4-77793FFD7394}"/>
              </a:ext>
            </a:extLst>
          </p:cNvPr>
          <p:cNvSpPr txBox="1"/>
          <p:nvPr/>
        </p:nvSpPr>
        <p:spPr>
          <a:xfrm>
            <a:off x="1304175" y="922942"/>
            <a:ext cx="32333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Detector efficiency ~0.20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43453ED-035C-FA2C-FD19-91FF263EAC3B}"/>
              </a:ext>
            </a:extLst>
          </p:cNvPr>
          <p:cNvSpPr txBox="1"/>
          <p:nvPr/>
        </p:nvSpPr>
        <p:spPr>
          <a:xfrm>
            <a:off x="8366311" y="377531"/>
            <a:ext cx="4698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Detector width</a:t>
            </a:r>
          </a:p>
          <a:p>
            <a:r>
              <a:rPr lang="en-US" sz="2200" dirty="0"/>
              <a:t>and electron number density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72372E8-DDD0-E441-3635-2DE14FF92642}"/>
              </a:ext>
            </a:extLst>
          </p:cNvPr>
          <p:cNvCxnSpPr>
            <a:cxnSpLocks/>
          </p:cNvCxnSpPr>
          <p:nvPr/>
        </p:nvCxnSpPr>
        <p:spPr>
          <a:xfrm flipV="1">
            <a:off x="7493778" y="1208142"/>
            <a:ext cx="2019607" cy="4676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463ACEAB-818E-9AEC-B815-47BED5D6836C}"/>
              </a:ext>
            </a:extLst>
          </p:cNvPr>
          <p:cNvSpPr/>
          <p:nvPr/>
        </p:nvSpPr>
        <p:spPr>
          <a:xfrm>
            <a:off x="9594085" y="1830765"/>
            <a:ext cx="167753" cy="284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7CD4C86F-2AED-6BE8-B6D9-F1CD4463E821}"/>
              </a:ext>
            </a:extLst>
          </p:cNvPr>
          <p:cNvSpPr/>
          <p:nvPr/>
        </p:nvSpPr>
        <p:spPr>
          <a:xfrm>
            <a:off x="2780550" y="1567666"/>
            <a:ext cx="6540493" cy="865054"/>
          </a:xfrm>
          <a:prstGeom prst="roundRect">
            <a:avLst>
              <a:gd name="adj" fmla="val 18096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EBC711-CA8C-C8C2-3DE5-1E14B19E3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Stony Brook University, YITP –– Megan McDuffie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6B5742E-A942-BB48-2CEA-1702918AF43F}"/>
                  </a:ext>
                </a:extLst>
              </p:cNvPr>
              <p:cNvSpPr txBox="1"/>
              <p:nvPr/>
            </p:nvSpPr>
            <p:spPr>
              <a:xfrm>
                <a:off x="6660291" y="2775996"/>
                <a:ext cx="5231055" cy="8188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× 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𝜖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∝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6B5742E-A942-BB48-2CEA-1702918AF4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91" y="2775996"/>
                <a:ext cx="5231055" cy="818814"/>
              </a:xfrm>
              <a:prstGeom prst="rect">
                <a:avLst/>
              </a:prstGeom>
              <a:blipFill>
                <a:blip r:embed="rId4"/>
                <a:stretch>
                  <a:fillRect t="-130303" b="-18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85C6EFEE-DB8D-A9C9-318A-3DC041BB71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654" y="2950042"/>
            <a:ext cx="5417143" cy="3450485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BF9A9DA-3B63-3433-DAA1-F058B659EF66}"/>
              </a:ext>
            </a:extLst>
          </p:cNvPr>
          <p:cNvSpPr/>
          <p:nvPr/>
        </p:nvSpPr>
        <p:spPr>
          <a:xfrm>
            <a:off x="7943000" y="1597253"/>
            <a:ext cx="1313645" cy="80534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FF57DD6-7732-E64E-CDC0-FDB6DEF9629A}"/>
              </a:ext>
            </a:extLst>
          </p:cNvPr>
          <p:cNvCxnSpPr>
            <a:cxnSpLocks/>
            <a:stCxn id="31" idx="2"/>
          </p:cNvCxnSpPr>
          <p:nvPr/>
        </p:nvCxnSpPr>
        <p:spPr>
          <a:xfrm flipH="1">
            <a:off x="4134118" y="2432720"/>
            <a:ext cx="1916679" cy="415163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000A6F9-DA9A-63B1-ABA0-E295A5E6DC84}"/>
              </a:ext>
            </a:extLst>
          </p:cNvPr>
          <p:cNvSpPr/>
          <p:nvPr/>
        </p:nvSpPr>
        <p:spPr>
          <a:xfrm>
            <a:off x="5603106" y="1640681"/>
            <a:ext cx="1313645" cy="6898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210AC55-D26B-2806-ED0A-F7C39C7EC70A}"/>
              </a:ext>
            </a:extLst>
          </p:cNvPr>
          <p:cNvCxnSpPr>
            <a:cxnSpLocks/>
          </p:cNvCxnSpPr>
          <p:nvPr/>
        </p:nvCxnSpPr>
        <p:spPr>
          <a:xfrm>
            <a:off x="8457071" y="2457180"/>
            <a:ext cx="285501" cy="466159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2AA505A2-5516-6E32-1CCB-A7A1D7625F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4287" y="3518075"/>
            <a:ext cx="4917733" cy="2882452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22CE0-62DA-CA2D-97C9-D6F0D2CDF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53B4-118B-8848-8590-968180E9AE77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9714425-2610-269B-D9C7-9B3CDEBA6C74}"/>
                  </a:ext>
                </a:extLst>
              </p:cNvPr>
              <p:cNvSpPr txBox="1"/>
              <p:nvPr/>
            </p:nvSpPr>
            <p:spPr>
              <a:xfrm rot="16200000">
                <a:off x="92217" y="3685435"/>
                <a:ext cx="106894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9714425-2610-269B-D9C7-9B3CDEBA6C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92217" y="3685435"/>
                <a:ext cx="106894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8952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F17121-9EAB-A173-6AEA-77E6B8C166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716F7-E989-FE60-C015-C89D47E29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971" y="277611"/>
            <a:ext cx="10515600" cy="806852"/>
          </a:xfrm>
        </p:spPr>
        <p:txBody>
          <a:bodyPr/>
          <a:lstStyle/>
          <a:p>
            <a:r>
              <a:rPr lang="en-US" dirty="0"/>
              <a:t>Backgrounds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466DA-EC20-0FD9-02F7-581E866D4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971" y="1352282"/>
            <a:ext cx="11552349" cy="4824681"/>
          </a:xfrm>
        </p:spPr>
        <p:txBody>
          <a:bodyPr>
            <a:normAutofit/>
          </a:bodyPr>
          <a:lstStyle/>
          <a:p>
            <a:r>
              <a:rPr lang="en-US" sz="2400" dirty="0"/>
              <a:t>Interesting backgrounds to consider: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beam-induced neutrons, gammas, and muons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cosmic rays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pile up from single-electron events</a:t>
            </a:r>
            <a:endParaRPr lang="en-US" sz="2400" dirty="0"/>
          </a:p>
          <a:p>
            <a:r>
              <a:rPr lang="en-US" sz="2400" dirty="0"/>
              <a:t>High energy events are masked. This lowers the effective area of the detector. We estimate a detector efficiency of 20%, loosely motivated by SENSEI.</a:t>
            </a:r>
          </a:p>
          <a:p>
            <a:r>
              <a:rPr lang="en-US" sz="2400" dirty="0"/>
              <a:t>Low energy events (</a:t>
            </a:r>
            <a:r>
              <a:rPr lang="en-US" sz="2400" dirty="0" err="1"/>
              <a:t>ie</a:t>
            </a:r>
            <a:r>
              <a:rPr lang="en-US" sz="2400" dirty="0"/>
              <a:t>. 1 electron excitations) are not considered/thrown out.</a:t>
            </a:r>
          </a:p>
          <a:p>
            <a:r>
              <a:rPr lang="en-US" sz="2400" dirty="0"/>
              <a:t>Beam induced neutrons with energy O(100 keV) could reproduce </a:t>
            </a:r>
            <a:r>
              <a:rPr lang="en-US" sz="2400" dirty="0" err="1"/>
              <a:t>mCP</a:t>
            </a:r>
            <a:r>
              <a:rPr lang="en-US" sz="2400" dirty="0"/>
              <a:t> signal.</a:t>
            </a:r>
          </a:p>
          <a:p>
            <a:pPr lvl="1"/>
            <a:r>
              <a:rPr lang="en-US" sz="2000" dirty="0"/>
              <a:t>We find that these backgrounds are minimal (&lt; 1 for 10</a:t>
            </a:r>
            <a:r>
              <a:rPr lang="en-US" sz="2000" baseline="30000" dirty="0"/>
              <a:t>22</a:t>
            </a:r>
            <a:r>
              <a:rPr lang="en-US" sz="2000" dirty="0"/>
              <a:t> EOT), with sufficiently shielding (concrete and iron) after the dump. Simulations are running now. </a:t>
            </a:r>
          </a:p>
          <a:p>
            <a:r>
              <a:rPr lang="en-US" sz="2400" dirty="0"/>
              <a:t>Background analysis should be done carefully, and discussions with experimentalists at </a:t>
            </a:r>
            <a:r>
              <a:rPr lang="en-US" sz="2400" dirty="0" err="1"/>
              <a:t>Jlab</a:t>
            </a:r>
            <a:r>
              <a:rPr lang="en-US" sz="2400" dirty="0"/>
              <a:t> are ongoing.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1A5FEF-CAC7-1F5B-DE41-2C37EC922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Stony Brook University, YITP –– Megan McDuffie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989244-97C3-AAD4-67B2-720A3FE9A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53B4-118B-8848-8590-968180E9AE7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72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5403</TotalTime>
  <Words>1283</Words>
  <Application>Microsoft Macintosh PowerPoint</Application>
  <PresentationFormat>Widescreen</PresentationFormat>
  <Paragraphs>168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Aptos</vt:lpstr>
      <vt:lpstr>Aptos Display</vt:lpstr>
      <vt:lpstr>Arial</vt:lpstr>
      <vt:lpstr>Cambria Math</vt:lpstr>
      <vt:lpstr>Wingdings</vt:lpstr>
      <vt:lpstr>Office Theme</vt:lpstr>
      <vt:lpstr>Probing Millicharged Particles at an Electron Beam Dump with Ultralow-Threshold Sensors</vt:lpstr>
      <vt:lpstr>About Megan McDuffie </vt:lpstr>
      <vt:lpstr>Backup Slides</vt:lpstr>
      <vt:lpstr>Theoretical Motivation for millicharged particles </vt:lpstr>
      <vt:lpstr>mCP production and geometric acceptance </vt:lpstr>
      <vt:lpstr>mCP detection with Skipper CCDs: Signal Prediction</vt:lpstr>
      <vt:lpstr>Higher threshold detectors miss enhancement from collective excitations</vt:lpstr>
      <vt:lpstr>Expected number of signal events</vt:lpstr>
      <vt:lpstr>Backgrounds</vt:lpstr>
      <vt:lpstr>One (2g) Skipper-CCD exceeds sensitivity of existing experiments </vt:lpstr>
      <vt:lpstr>One (2g) Skipper-CCD exceeds sensitivity of existing experiments </vt:lpstr>
      <vt:lpstr>Skipper-CCDs are competitive with other proposed experiments </vt:lpstr>
      <vt:lpstr>Dark matter interacting with an ultralight dark photon</vt:lpstr>
      <vt:lpstr>Dark matter interacting with an ultralight dark photon</vt:lpstr>
      <vt:lpstr>Summary</vt:lpstr>
      <vt:lpstr>Appendix</vt:lpstr>
      <vt:lpstr>Comparison with other experiments</vt:lpstr>
      <vt:lpstr>Comparison with other proposed experiments</vt:lpstr>
      <vt:lpstr>Geometric acceptance for other designs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Megan McDuffie</dc:creator>
  <cp:lastModifiedBy>Megan McDuffie</cp:lastModifiedBy>
  <cp:revision>692</cp:revision>
  <dcterms:created xsi:type="dcterms:W3CDTF">2025-03-21T17:32:02Z</dcterms:created>
  <dcterms:modified xsi:type="dcterms:W3CDTF">2025-07-28T10:24:25Z</dcterms:modified>
</cp:coreProperties>
</file>