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86" r:id="rId3"/>
    <p:sldId id="395" r:id="rId4"/>
    <p:sldId id="388" r:id="rId5"/>
    <p:sldId id="390" r:id="rId6"/>
    <p:sldId id="391" r:id="rId7"/>
    <p:sldId id="396" r:id="rId8"/>
    <p:sldId id="397" r:id="rId9"/>
    <p:sldId id="398" r:id="rId10"/>
    <p:sldId id="392" r:id="rId11"/>
    <p:sldId id="376" r:id="rId12"/>
  </p:sldIdLst>
  <p:sldSz cx="12190413" cy="6859588"/>
  <p:notesSz cx="6858000" cy="9144000"/>
  <p:defaultTextStyle>
    <a:defPPr>
      <a:defRPr lang="en-US"/>
    </a:defPPr>
    <a:lvl1pPr marL="0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3936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7872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1808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5743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19679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3615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7551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1487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1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6F50-02F6-4BB0-ADC8-F9C1E90CFAD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70C9B-E1AA-4AFE-9ECA-6CB2A9D7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3936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7872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1808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5743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19679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3615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7551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1487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7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5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099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1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22.02.2021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3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39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18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7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6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5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14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936" indent="0">
              <a:buNone/>
              <a:defRPr sz="2600" b="1"/>
            </a:lvl2pPr>
            <a:lvl3pPr marL="1167872" indent="0">
              <a:buNone/>
              <a:defRPr sz="2300" b="1"/>
            </a:lvl3pPr>
            <a:lvl4pPr marL="1751808" indent="0">
              <a:buNone/>
              <a:defRPr sz="2000" b="1"/>
            </a:lvl4pPr>
            <a:lvl5pPr marL="2335743" indent="0">
              <a:buNone/>
              <a:defRPr sz="2000" b="1"/>
            </a:lvl5pPr>
            <a:lvl6pPr marL="2919679" indent="0">
              <a:buNone/>
              <a:defRPr sz="2000" b="1"/>
            </a:lvl6pPr>
            <a:lvl7pPr marL="3503615" indent="0">
              <a:buNone/>
              <a:defRPr sz="2000" b="1"/>
            </a:lvl7pPr>
            <a:lvl8pPr marL="4087551" indent="0">
              <a:buNone/>
              <a:defRPr sz="2000" b="1"/>
            </a:lvl8pPr>
            <a:lvl9pPr marL="467148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8"/>
            <a:ext cx="5388332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936" indent="0">
              <a:buNone/>
              <a:defRPr sz="2600" b="1"/>
            </a:lvl2pPr>
            <a:lvl3pPr marL="1167872" indent="0">
              <a:buNone/>
              <a:defRPr sz="2300" b="1"/>
            </a:lvl3pPr>
            <a:lvl4pPr marL="1751808" indent="0">
              <a:buNone/>
              <a:defRPr sz="2000" b="1"/>
            </a:lvl4pPr>
            <a:lvl5pPr marL="2335743" indent="0">
              <a:buNone/>
              <a:defRPr sz="2000" b="1"/>
            </a:lvl5pPr>
            <a:lvl6pPr marL="2919679" indent="0">
              <a:buNone/>
              <a:defRPr sz="2000" b="1"/>
            </a:lvl6pPr>
            <a:lvl7pPr marL="3503615" indent="0">
              <a:buNone/>
              <a:defRPr sz="2000" b="1"/>
            </a:lvl7pPr>
            <a:lvl8pPr marL="4087551" indent="0">
              <a:buNone/>
              <a:defRPr sz="2000" b="1"/>
            </a:lvl8pPr>
            <a:lvl9pPr marL="467148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3936" indent="0">
              <a:buNone/>
              <a:defRPr sz="1500"/>
            </a:lvl2pPr>
            <a:lvl3pPr marL="1167872" indent="0">
              <a:buNone/>
              <a:defRPr sz="1300"/>
            </a:lvl3pPr>
            <a:lvl4pPr marL="1751808" indent="0">
              <a:buNone/>
              <a:defRPr sz="1100"/>
            </a:lvl4pPr>
            <a:lvl5pPr marL="2335743" indent="0">
              <a:buNone/>
              <a:defRPr sz="1100"/>
            </a:lvl5pPr>
            <a:lvl6pPr marL="2919679" indent="0">
              <a:buNone/>
              <a:defRPr sz="1100"/>
            </a:lvl6pPr>
            <a:lvl7pPr marL="3503615" indent="0">
              <a:buNone/>
              <a:defRPr sz="1100"/>
            </a:lvl7pPr>
            <a:lvl8pPr marL="4087551" indent="0">
              <a:buNone/>
              <a:defRPr sz="1100"/>
            </a:lvl8pPr>
            <a:lvl9pPr marL="467148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3936" indent="0">
              <a:buNone/>
              <a:defRPr sz="3600"/>
            </a:lvl2pPr>
            <a:lvl3pPr marL="1167872" indent="0">
              <a:buNone/>
              <a:defRPr sz="3100"/>
            </a:lvl3pPr>
            <a:lvl4pPr marL="1751808" indent="0">
              <a:buNone/>
              <a:defRPr sz="2600"/>
            </a:lvl4pPr>
            <a:lvl5pPr marL="2335743" indent="0">
              <a:buNone/>
              <a:defRPr sz="2600"/>
            </a:lvl5pPr>
            <a:lvl6pPr marL="2919679" indent="0">
              <a:buNone/>
              <a:defRPr sz="2600"/>
            </a:lvl6pPr>
            <a:lvl7pPr marL="3503615" indent="0">
              <a:buNone/>
              <a:defRPr sz="2600"/>
            </a:lvl7pPr>
            <a:lvl8pPr marL="4087551" indent="0">
              <a:buNone/>
              <a:defRPr sz="2600"/>
            </a:lvl8pPr>
            <a:lvl9pPr marL="4671487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583936" indent="0">
              <a:buNone/>
              <a:defRPr sz="1500"/>
            </a:lvl2pPr>
            <a:lvl3pPr marL="1167872" indent="0">
              <a:buNone/>
              <a:defRPr sz="1300"/>
            </a:lvl3pPr>
            <a:lvl4pPr marL="1751808" indent="0">
              <a:buNone/>
              <a:defRPr sz="1100"/>
            </a:lvl4pPr>
            <a:lvl5pPr marL="2335743" indent="0">
              <a:buNone/>
              <a:defRPr sz="1100"/>
            </a:lvl5pPr>
            <a:lvl6pPr marL="2919679" indent="0">
              <a:buNone/>
              <a:defRPr sz="1100"/>
            </a:lvl6pPr>
            <a:lvl7pPr marL="3503615" indent="0">
              <a:buNone/>
              <a:defRPr sz="1100"/>
            </a:lvl7pPr>
            <a:lvl8pPr marL="4087551" indent="0">
              <a:buNone/>
              <a:defRPr sz="1100"/>
            </a:lvl8pPr>
            <a:lvl9pPr marL="467148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116787" tIns="58394" rIns="116787" bIns="583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0"/>
          </a:xfrm>
          <a:prstGeom prst="rect">
            <a:avLst/>
          </a:prstGeom>
        </p:spPr>
        <p:txBody>
          <a:bodyPr vert="horz" lIns="116787" tIns="58394" rIns="116787" bIns="583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29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D4EB-98CB-41A6-AD4E-090390A44E3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29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6787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952" indent="-437952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896" indent="-364960" algn="l" defTabSz="1167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840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775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7711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647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583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9519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455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936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872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08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743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679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3615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551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1487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26590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Summary </a:t>
            </a:r>
            <a:r>
              <a:rPr lang="de-DE" sz="3600" b="1" dirty="0" err="1"/>
              <a:t>of</a:t>
            </a:r>
            <a:r>
              <a:rPr lang="de-DE" sz="3600" b="1"/>
              <a:t> KW8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40442"/>
              </p:ext>
            </p:extLst>
          </p:nvPr>
        </p:nvGraphicFramePr>
        <p:xfrm>
          <a:off x="118540" y="745714"/>
          <a:ext cx="11953330" cy="600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66835408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 13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Tuesday 14</a:t>
                      </a:r>
                      <a:r>
                        <a:rPr lang="de-DE" sz="2000" baseline="30000" dirty="0"/>
                        <a:t>th </a:t>
                      </a:r>
                      <a:r>
                        <a:rPr lang="de-DE" sz="2000" baseline="0" dirty="0"/>
                        <a:t>November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Wednesday 15</a:t>
                      </a:r>
                      <a:r>
                        <a:rPr lang="de-DE" sz="2000" baseline="30000" dirty="0"/>
                        <a:t>th</a:t>
                      </a:r>
                      <a:r>
                        <a:rPr lang="de-DE" sz="2000" dirty="0"/>
                        <a:t> November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/>
                        <a:t>Thursday</a:t>
                      </a:r>
                      <a:r>
                        <a:rPr lang="de-DE" sz="2000" dirty="0"/>
                        <a:t> 16</a:t>
                      </a:r>
                      <a:r>
                        <a:rPr lang="de-DE" sz="2000" baseline="30000" dirty="0"/>
                        <a:t>th</a:t>
                      </a:r>
                      <a:r>
                        <a:rPr lang="de-DE" sz="2000" baseline="0" dirty="0"/>
                        <a:t> November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Friday 17</a:t>
                      </a:r>
                      <a:r>
                        <a:rPr lang="de-DE" sz="2000" baseline="30000" dirty="0"/>
                        <a:t>th</a:t>
                      </a:r>
                      <a:r>
                        <a:rPr lang="de-DE" sz="2000" dirty="0"/>
                        <a:t> </a:t>
                      </a:r>
                      <a:br>
                        <a:rPr lang="de-DE" sz="2000" dirty="0"/>
                      </a:br>
                      <a:r>
                        <a:rPr lang="de-DE" sz="2000" dirty="0"/>
                        <a:t>November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561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/>
                        <a:t>Achievements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* MDI BPM check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* First test of Petra IV kicker magnet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* Transmission of unfocused 2.5 pC beam through all (unaligned) TWAC tubes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Degaussing</a:t>
                      </a:r>
                      <a:r>
                        <a:rPr lang="de-DE" sz="1600" b="1" baseline="0" dirty="0"/>
                        <a:t> all </a:t>
                      </a:r>
                      <a:r>
                        <a:rPr lang="de-DE" sz="1600" b="1" baseline="0" dirty="0" err="1"/>
                        <a:t>quads</a:t>
                      </a:r>
                      <a:r>
                        <a:rPr lang="de-DE" sz="1600" b="1" baseline="0" dirty="0"/>
                        <a:t> (</a:t>
                      </a:r>
                      <a:r>
                        <a:rPr lang="de-DE" sz="1600" b="1" baseline="0" dirty="0" err="1"/>
                        <a:t>much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nicer</a:t>
                      </a:r>
                      <a:r>
                        <a:rPr lang="de-DE" sz="1600" b="1" baseline="0" dirty="0"/>
                        <a:t> beam </a:t>
                      </a:r>
                      <a:r>
                        <a:rPr lang="de-DE" sz="1600" b="1" baseline="0" dirty="0" err="1"/>
                        <a:t>shape</a:t>
                      </a:r>
                      <a:r>
                        <a:rPr lang="de-DE" sz="1600" b="1" baseline="0" dirty="0"/>
                        <a:t>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7.5 pC TWAC WP1 </a:t>
                      </a:r>
                      <a:r>
                        <a:rPr lang="de-DE" sz="1600" b="1" baseline="0" dirty="0" err="1"/>
                        <a:t>focused</a:t>
                      </a:r>
                      <a:r>
                        <a:rPr lang="de-DE" sz="1600" b="1" baseline="0" dirty="0"/>
                        <a:t> on EA.A1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Center </a:t>
                      </a:r>
                      <a:r>
                        <a:rPr lang="de-DE" sz="1600" b="1" baseline="0" dirty="0" err="1"/>
                        <a:t>of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the</a:t>
                      </a:r>
                      <a:r>
                        <a:rPr lang="de-DE" sz="1600" b="1" baseline="0" dirty="0"/>
                        <a:t> 6 (</a:t>
                      </a:r>
                      <a:r>
                        <a:rPr lang="de-DE" sz="1600" b="1" baseline="0" dirty="0" err="1"/>
                        <a:t>unaligned</a:t>
                      </a:r>
                      <a:r>
                        <a:rPr lang="de-DE" sz="1600" b="1" baseline="0" dirty="0"/>
                        <a:t>) TWAC </a:t>
                      </a:r>
                      <a:r>
                        <a:rPr lang="de-DE" sz="1600" b="1" baseline="0" dirty="0" err="1"/>
                        <a:t>tubes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found</a:t>
                      </a:r>
                      <a:endParaRPr lang="de-DE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Investigation on </a:t>
                      </a:r>
                      <a:r>
                        <a:rPr lang="de-DE" sz="1600" b="1" baseline="0" dirty="0" err="1"/>
                        <a:t>hexapod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motion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problem</a:t>
                      </a:r>
                      <a:endParaRPr lang="de-DE" sz="1600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Starting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to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transport</a:t>
                      </a:r>
                      <a:r>
                        <a:rPr lang="de-DE" sz="1600" b="1" baseline="0" dirty="0"/>
                        <a:t> 7.5 pC WP1 beam </a:t>
                      </a:r>
                      <a:r>
                        <a:rPr lang="de-DE" sz="1600" b="1" baseline="0" dirty="0" err="1"/>
                        <a:t>to</a:t>
                      </a:r>
                      <a:r>
                        <a:rPr lang="de-DE" sz="1600" b="1" baseline="0" dirty="0"/>
                        <a:t> SH.D1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Quick MDI BPM and DAMON </a:t>
                      </a:r>
                      <a:r>
                        <a:rPr lang="de-DE" sz="1600" b="1" baseline="0" dirty="0" err="1"/>
                        <a:t>tests</a:t>
                      </a:r>
                      <a:endParaRPr lang="de-DE" sz="1600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First </a:t>
                      </a:r>
                      <a:r>
                        <a:rPr lang="de-DE" sz="1600" b="1" baseline="0" dirty="0" err="1"/>
                        <a:t>vertical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alignment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scan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overnight</a:t>
                      </a:r>
                      <a:r>
                        <a:rPr lang="de-DE" sz="1600" b="1" baseline="0" dirty="0"/>
                        <a:t> (steerer-</a:t>
                      </a:r>
                      <a:r>
                        <a:rPr lang="de-DE" sz="1600" b="1" baseline="0" dirty="0" err="1"/>
                        <a:t>based</a:t>
                      </a:r>
                      <a:r>
                        <a:rPr lang="de-DE" sz="1600" b="1" baseline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7.5 pC WP1 beam </a:t>
                      </a:r>
                      <a:r>
                        <a:rPr lang="de-DE" sz="1600" b="1" baseline="0" dirty="0" err="1"/>
                        <a:t>transported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to</a:t>
                      </a:r>
                      <a:r>
                        <a:rPr lang="de-DE" sz="1600" b="1" baseline="0" dirty="0"/>
                        <a:t> SH.E2 </a:t>
                      </a:r>
                      <a:r>
                        <a:rPr lang="de-DE" sz="1600" b="1" baseline="0" dirty="0" err="1"/>
                        <a:t>without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losses</a:t>
                      </a:r>
                      <a:endParaRPr lang="de-DE" sz="1600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Manual </a:t>
                      </a:r>
                      <a:r>
                        <a:rPr lang="de-DE" sz="1600" b="1" baseline="0" dirty="0" err="1"/>
                        <a:t>vertical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alignment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scan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with</a:t>
                      </a:r>
                      <a:r>
                        <a:rPr lang="de-DE" sz="1600" b="1" baseline="0" dirty="0"/>
                        <a:t> larger </a:t>
                      </a:r>
                      <a:r>
                        <a:rPr lang="de-DE" sz="1600" b="1" baseline="0" dirty="0" err="1"/>
                        <a:t>steerers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ranges</a:t>
                      </a:r>
                      <a:endParaRPr lang="de-DE" sz="1600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Gun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phase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stability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measurement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overnight</a:t>
                      </a:r>
                      <a:endParaRPr lang="de-DE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Horizontal </a:t>
                      </a:r>
                      <a:r>
                        <a:rPr lang="de-DE" sz="1600" b="1" dirty="0" err="1"/>
                        <a:t>alignment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of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the</a:t>
                      </a:r>
                      <a:r>
                        <a:rPr lang="de-DE" sz="1600" b="1" dirty="0"/>
                        <a:t> TWAC </a:t>
                      </a:r>
                      <a:r>
                        <a:rPr lang="de-DE" sz="1600" b="1" dirty="0" err="1"/>
                        <a:t>tubes</a:t>
                      </a:r>
                      <a:r>
                        <a:rPr lang="de-DE" sz="1600" b="1" dirty="0"/>
                        <a:t> 4 and 5 (</a:t>
                      </a:r>
                      <a:r>
                        <a:rPr lang="de-DE" sz="1600" b="1" dirty="0" err="1"/>
                        <a:t>hexapod-based</a:t>
                      </a:r>
                      <a:r>
                        <a:rPr lang="de-DE" sz="1600" b="1" dirty="0"/>
                        <a:t>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</a:t>
                      </a:r>
                      <a:r>
                        <a:rPr lang="de-DE" sz="1600" b="1" dirty="0" err="1"/>
                        <a:t>Bunch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duration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measurement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with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PolariX</a:t>
                      </a:r>
                      <a:r>
                        <a:rPr lang="de-DE" sz="1600" b="1" dirty="0"/>
                        <a:t> (</a:t>
                      </a:r>
                      <a:r>
                        <a:rPr lang="de-DE" sz="1600" b="1" dirty="0" err="1"/>
                        <a:t>close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to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simulation</a:t>
                      </a:r>
                      <a:r>
                        <a:rPr lang="de-DE" sz="1600" b="1" dirty="0"/>
                        <a:t>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Scanning </a:t>
                      </a:r>
                      <a:r>
                        <a:rPr lang="de-DE" sz="1600" b="1" dirty="0" err="1"/>
                        <a:t>dielectric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thickness</a:t>
                      </a:r>
                      <a:r>
                        <a:rPr lang="de-DE" sz="1600" b="1" dirty="0"/>
                        <a:t> and </a:t>
                      </a:r>
                      <a:r>
                        <a:rPr lang="de-DE" sz="1600" b="1" dirty="0" err="1"/>
                        <a:t>aperture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of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tubes</a:t>
                      </a:r>
                      <a:r>
                        <a:rPr lang="de-DE" sz="1600" b="1" dirty="0"/>
                        <a:t> 4 and 5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</a:t>
                      </a:r>
                      <a:r>
                        <a:rPr lang="de-DE" sz="1600" b="1" dirty="0" err="1"/>
                        <a:t>Trying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to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see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streaking</a:t>
                      </a:r>
                      <a:endParaRPr lang="de-D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108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/>
                        <a:t>Perturbating</a:t>
                      </a:r>
                      <a:r>
                        <a:rPr lang="de-DE" sz="2000" b="1" dirty="0"/>
                        <a:t> </a:t>
                      </a:r>
                      <a:r>
                        <a:rPr lang="de-DE" sz="2000" b="1" dirty="0" err="1"/>
                        <a:t>events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-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dirty="0"/>
                        <a:t>* </a:t>
                      </a:r>
                      <a:r>
                        <a:rPr lang="de-DE" sz="1600" b="1" dirty="0" err="1"/>
                        <a:t>Hexapod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problem</a:t>
                      </a:r>
                      <a:r>
                        <a:rPr lang="de-DE" sz="1600" b="1" dirty="0"/>
                        <a:t>, Y </a:t>
                      </a:r>
                      <a:r>
                        <a:rPr lang="de-DE" sz="1600" b="1" dirty="0" err="1"/>
                        <a:t>translation</a:t>
                      </a:r>
                      <a:r>
                        <a:rPr lang="de-DE" sz="1600" b="1" dirty="0"/>
                        <a:t> and X angle not </a:t>
                      </a:r>
                      <a:r>
                        <a:rPr lang="de-DE" sz="1600" b="1" dirty="0" err="1"/>
                        <a:t>useable</a:t>
                      </a:r>
                      <a:r>
                        <a:rPr lang="de-DE" sz="1600" b="1" dirty="0"/>
                        <a:t> (</a:t>
                      </a:r>
                      <a:r>
                        <a:rPr lang="de-DE" sz="1600" b="1" dirty="0" err="1"/>
                        <a:t>Smaract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informed</a:t>
                      </a:r>
                      <a:r>
                        <a:rPr lang="de-DE" sz="1600" b="1" dirty="0"/>
                        <a:t>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Petra IV </a:t>
                      </a:r>
                      <a:r>
                        <a:rPr lang="de-DE" sz="1600" b="1" baseline="0" dirty="0" err="1"/>
                        <a:t>kicker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aperture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strongly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limiting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transport</a:t>
                      </a:r>
                      <a:endParaRPr lang="de-DE" sz="1600" b="1" baseline="0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de-DE" sz="16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TWS2 </a:t>
                      </a:r>
                      <a:r>
                        <a:rPr lang="de-DE" sz="1600" b="1" baseline="0" dirty="0" err="1"/>
                        <a:t>water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issue</a:t>
                      </a:r>
                      <a:endParaRPr lang="de-DE" sz="16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b="1" baseline="0" dirty="0"/>
                        <a:t>* </a:t>
                      </a:r>
                      <a:r>
                        <a:rPr lang="de-DE" sz="1600" b="1" baseline="0" dirty="0" err="1"/>
                        <a:t>Streaking</a:t>
                      </a:r>
                      <a:r>
                        <a:rPr lang="de-DE" sz="1600" b="1" baseline="0" dirty="0"/>
                        <a:t> visible but </a:t>
                      </a:r>
                      <a:r>
                        <a:rPr lang="de-DE" sz="1600" b="1" baseline="0" dirty="0" err="1"/>
                        <a:t>too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weak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for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measurement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yet</a:t>
                      </a:r>
                      <a:r>
                        <a:rPr lang="de-DE" sz="1600" b="1" baseline="0" dirty="0"/>
                        <a:t> (</a:t>
                      </a:r>
                      <a:r>
                        <a:rPr lang="de-DE" sz="1600" b="1" baseline="0" dirty="0" err="1"/>
                        <a:t>suspicion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that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transport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is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limiting</a:t>
                      </a:r>
                      <a:r>
                        <a:rPr lang="de-DE" sz="1600" b="1" baseline="0" dirty="0"/>
                        <a:t>)</a:t>
                      </a:r>
                      <a:endParaRPr lang="de-DE" sz="1600" b="1" u="sng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Plan </a:t>
            </a:r>
            <a:r>
              <a:rPr lang="de-DE" sz="3600" b="1" dirty="0" err="1"/>
              <a:t>for</a:t>
            </a:r>
            <a:r>
              <a:rPr lang="de-DE" sz="3600" b="1" dirty="0"/>
              <a:t> KW9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77F38B-3F3A-4F1A-AC6C-4323922A63EF}"/>
              </a:ext>
            </a:extLst>
          </p:cNvPr>
          <p:cNvSpPr txBox="1"/>
          <p:nvPr/>
        </p:nvSpPr>
        <p:spPr>
          <a:xfrm>
            <a:off x="0" y="882219"/>
            <a:ext cx="12190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 err="1"/>
              <a:t>Install</a:t>
            </a:r>
            <a:r>
              <a:rPr lang="de-DE" sz="2000" dirty="0"/>
              <a:t> JAI </a:t>
            </a:r>
            <a:r>
              <a:rPr lang="de-DE" sz="2000" dirty="0" err="1"/>
              <a:t>camera</a:t>
            </a:r>
            <a:r>
              <a:rPr lang="de-DE" sz="2000" dirty="0"/>
              <a:t> </a:t>
            </a:r>
            <a:r>
              <a:rPr lang="de-DE" sz="2000" dirty="0" err="1"/>
              <a:t>again</a:t>
            </a: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Setup </a:t>
            </a:r>
            <a:r>
              <a:rPr lang="de-DE" sz="2000" dirty="0" err="1"/>
              <a:t>new</a:t>
            </a:r>
            <a:r>
              <a:rPr lang="de-DE" sz="2000" dirty="0"/>
              <a:t> (</a:t>
            </a:r>
            <a:r>
              <a:rPr lang="de-DE" sz="2000" dirty="0" err="1"/>
              <a:t>lower</a:t>
            </a:r>
            <a:r>
              <a:rPr lang="de-DE" sz="2000" dirty="0"/>
              <a:t> </a:t>
            </a:r>
            <a:r>
              <a:rPr lang="de-DE" sz="2000" dirty="0" err="1"/>
              <a:t>momentum</a:t>
            </a:r>
            <a:r>
              <a:rPr lang="de-DE" sz="2000" dirty="0"/>
              <a:t>) TWAC </a:t>
            </a:r>
            <a:r>
              <a:rPr lang="de-DE" sz="2000" dirty="0" err="1"/>
              <a:t>working</a:t>
            </a:r>
            <a:r>
              <a:rPr lang="de-DE" sz="2000" dirty="0"/>
              <a:t> </a:t>
            </a:r>
            <a:r>
              <a:rPr lang="de-DE" sz="2000" dirty="0" err="1"/>
              <a:t>point</a:t>
            </a:r>
            <a:r>
              <a:rPr lang="de-DE" sz="2000" dirty="0"/>
              <a:t> and </a:t>
            </a:r>
            <a:r>
              <a:rPr lang="de-DE" sz="2000" dirty="0" err="1"/>
              <a:t>optimize</a:t>
            </a:r>
            <a:r>
              <a:rPr lang="de-DE" sz="2000" dirty="0"/>
              <a:t> </a:t>
            </a:r>
            <a:r>
              <a:rPr lang="de-DE" sz="2000" dirty="0" err="1"/>
              <a:t>transport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find </a:t>
            </a:r>
            <a:r>
              <a:rPr lang="de-DE" sz="2000" dirty="0" err="1"/>
              <a:t>stronger</a:t>
            </a:r>
            <a:r>
              <a:rPr lang="de-DE" sz="2000" dirty="0"/>
              <a:t> </a:t>
            </a:r>
            <a:r>
              <a:rPr lang="de-DE" sz="2000" dirty="0" err="1"/>
              <a:t>streaking</a:t>
            </a: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 err="1"/>
              <a:t>Discuss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Artem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enlarging</a:t>
            </a:r>
            <a:r>
              <a:rPr lang="de-DE" sz="2000" dirty="0"/>
              <a:t> MR </a:t>
            </a:r>
            <a:r>
              <a:rPr lang="de-DE" sz="2000" dirty="0" err="1"/>
              <a:t>screens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view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9539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xfrm>
            <a:off x="609521" y="45418"/>
            <a:ext cx="10971372" cy="1143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600" b="1" dirty="0"/>
              <a:t>Schedule</a:t>
            </a:r>
            <a:endParaRPr sz="3600" b="1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47500" lnSpcReduction="2000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9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1248273647"/>
              </p:ext>
            </p:extLst>
          </p:nvPr>
        </p:nvGraphicFramePr>
        <p:xfrm>
          <a:off x="378608" y="1197837"/>
          <a:ext cx="11403868" cy="4471704"/>
        </p:xfrm>
        <a:graphic>
          <a:graphicData uri="http://schemas.openxmlformats.org/drawingml/2006/table">
            <a:tbl>
              <a:tblPr bandRow="1"/>
              <a:tblGrid>
                <a:gridCol w="392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</a:t>
                      </a:r>
                      <a:r>
                        <a:rPr lang="de-DE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leader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16.10.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Thomas, Max (remote)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Thomas, Max (?)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18.10.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Thomas, Max (?)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19.10.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Thomas, Max (?)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20.10.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Max, Thomas (?)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D5D9F60-1448-4DE9-873B-AE1212E14704}"/>
              </a:ext>
            </a:extLst>
          </p:cNvPr>
          <p:cNvSpPr/>
          <p:nvPr/>
        </p:nvSpPr>
        <p:spPr>
          <a:xfrm>
            <a:off x="378609" y="6039628"/>
            <a:ext cx="11403868" cy="377454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164475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Petra IV </a:t>
            </a:r>
            <a:r>
              <a:rPr lang="de-DE" sz="3600" b="1" dirty="0" err="1"/>
              <a:t>kicker</a:t>
            </a:r>
            <a:r>
              <a:rPr lang="de-DE" sz="3600" b="1" dirty="0"/>
              <a:t> </a:t>
            </a:r>
            <a:r>
              <a:rPr lang="de-DE" sz="3600" b="1" dirty="0" err="1"/>
              <a:t>magnet</a:t>
            </a:r>
            <a:r>
              <a:rPr lang="de-DE" sz="3600" b="1" dirty="0"/>
              <a:t> </a:t>
            </a:r>
            <a:r>
              <a:rPr lang="de-DE" sz="3600" b="1" dirty="0" err="1"/>
              <a:t>tests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02FEAE-1C6B-4A24-839C-DC33880A3773}"/>
              </a:ext>
            </a:extLst>
          </p:cNvPr>
          <p:cNvSpPr txBox="1"/>
          <p:nvPr/>
        </p:nvSpPr>
        <p:spPr>
          <a:xfrm>
            <a:off x="0" y="837506"/>
            <a:ext cx="1219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Timing </a:t>
            </a:r>
            <a:r>
              <a:rPr lang="de-DE" sz="1800" dirty="0" err="1"/>
              <a:t>overlap</a:t>
            </a:r>
            <a:r>
              <a:rPr lang="de-DE" sz="1800" dirty="0"/>
              <a:t> </a:t>
            </a:r>
            <a:r>
              <a:rPr lang="de-DE" sz="1800" dirty="0" err="1"/>
              <a:t>found</a:t>
            </a:r>
            <a:r>
              <a:rPr lang="de-DE" sz="1800" dirty="0"/>
              <a:t>, but </a:t>
            </a:r>
            <a:r>
              <a:rPr lang="de-DE" sz="1800" dirty="0" err="1"/>
              <a:t>first</a:t>
            </a:r>
            <a:r>
              <a:rPr lang="de-DE" sz="1800" dirty="0"/>
              <a:t> </a:t>
            </a:r>
            <a:r>
              <a:rPr lang="de-DE" sz="1800" dirty="0" err="1"/>
              <a:t>measurements</a:t>
            </a:r>
            <a:r>
              <a:rPr lang="de-DE" sz="1800" dirty="0"/>
              <a:t> </a:t>
            </a:r>
            <a:r>
              <a:rPr lang="de-DE" sz="1800" dirty="0" err="1"/>
              <a:t>compromised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script</a:t>
            </a:r>
            <a:r>
              <a:rPr lang="de-DE" sz="1800" dirty="0"/>
              <a:t> </a:t>
            </a:r>
            <a:r>
              <a:rPr lang="de-DE" sz="1800" dirty="0" err="1"/>
              <a:t>error</a:t>
            </a:r>
            <a:r>
              <a:rPr lang="de-DE" sz="1800" dirty="0"/>
              <a:t>. </a:t>
            </a:r>
            <a:r>
              <a:rPr lang="de-DE" sz="1800" dirty="0" err="1"/>
              <a:t>Everything</a:t>
            </a:r>
            <a:r>
              <a:rPr lang="de-DE" sz="1800" dirty="0"/>
              <a:t> </a:t>
            </a:r>
            <a:r>
              <a:rPr lang="de-DE" sz="1800" dirty="0" err="1"/>
              <a:t>ready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next</a:t>
            </a:r>
            <a:r>
              <a:rPr lang="de-DE" sz="1800" dirty="0"/>
              <a:t> </a:t>
            </a:r>
            <a:r>
              <a:rPr lang="de-DE" sz="1800" dirty="0" err="1"/>
              <a:t>measurement</a:t>
            </a:r>
            <a:r>
              <a:rPr lang="de-DE" sz="1800" dirty="0"/>
              <a:t> </a:t>
            </a:r>
            <a:r>
              <a:rPr lang="de-DE" sz="1800" dirty="0" err="1"/>
              <a:t>campaign</a:t>
            </a:r>
            <a:endParaRPr lang="en-DE" sz="1800" dirty="0"/>
          </a:p>
        </p:txBody>
      </p:sp>
      <p:pic>
        <p:nvPicPr>
          <p:cNvPr id="1026" name="Picture 2" descr="https://ttfinfo.desy.de/SINBAD-ARESelog/data/2024/08/19.02/2024-02-19T17:17:47-00.png">
            <a:extLst>
              <a:ext uri="{FF2B5EF4-FFF2-40B4-BE49-F238E27FC236}">
                <a16:creationId xmlns:a16="http://schemas.microsoft.com/office/drawing/2014/main" id="{3190C49E-DFC8-43BF-AF03-F42AAF28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413570"/>
            <a:ext cx="10671248" cy="520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/>
              <a:t>Degaussing</a:t>
            </a:r>
            <a:r>
              <a:rPr lang="de-DE" sz="3600" b="1" dirty="0"/>
              <a:t> </a:t>
            </a:r>
            <a:r>
              <a:rPr lang="de-DE" sz="3600" b="1" dirty="0" err="1"/>
              <a:t>quads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02FEAE-1C6B-4A24-839C-DC33880A3773}"/>
              </a:ext>
            </a:extLst>
          </p:cNvPr>
          <p:cNvSpPr txBox="1"/>
          <p:nvPr/>
        </p:nvSpPr>
        <p:spPr>
          <a:xfrm>
            <a:off x="0" y="837506"/>
            <a:ext cx="1219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All </a:t>
            </a:r>
            <a:r>
              <a:rPr lang="de-DE" sz="1800" dirty="0" err="1"/>
              <a:t>quads</a:t>
            </a:r>
            <a:r>
              <a:rPr lang="de-DE" sz="1800" dirty="0"/>
              <a:t> </a:t>
            </a:r>
            <a:r>
              <a:rPr lang="de-DE" sz="1800" dirty="0" err="1"/>
              <a:t>were</a:t>
            </a:r>
            <a:r>
              <a:rPr lang="de-DE" sz="1800" dirty="0"/>
              <a:t> off </a:t>
            </a:r>
            <a:r>
              <a:rPr lang="de-DE" sz="1800" dirty="0" err="1"/>
              <a:t>since</a:t>
            </a:r>
            <a:r>
              <a:rPr lang="de-DE" sz="1800" dirty="0"/>
              <a:t> </a:t>
            </a:r>
            <a:r>
              <a:rPr lang="de-DE" sz="1800" dirty="0" err="1"/>
              <a:t>more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10 </a:t>
            </a:r>
            <a:r>
              <a:rPr lang="de-DE" sz="1800" dirty="0" err="1"/>
              <a:t>days</a:t>
            </a:r>
            <a:r>
              <a:rPr lang="de-DE" sz="1800" dirty="0"/>
              <a:t>, but still </a:t>
            </a:r>
            <a:r>
              <a:rPr lang="de-DE" sz="1800" dirty="0" err="1"/>
              <a:t>disturbing</a:t>
            </a:r>
            <a:r>
              <a:rPr lang="de-DE" sz="1800" dirty="0"/>
              <a:t> </a:t>
            </a:r>
            <a:r>
              <a:rPr lang="de-DE" sz="1800" dirty="0" err="1"/>
              <a:t>significantly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beam.</a:t>
            </a:r>
            <a:endParaRPr lang="en-DE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87953-D205-4CBD-9830-4590A0F8F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0" r="33620"/>
          <a:stretch/>
        </p:blipFill>
        <p:spPr>
          <a:xfrm>
            <a:off x="118542" y="1413570"/>
            <a:ext cx="5400600" cy="4559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9F6DF-2B29-4A56-94AB-4A38BFC2FE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80" r="33620"/>
          <a:stretch/>
        </p:blipFill>
        <p:spPr>
          <a:xfrm>
            <a:off x="6671272" y="1413570"/>
            <a:ext cx="5400600" cy="4559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64A5D-8688-4581-8468-11764305864B}"/>
              </a:ext>
            </a:extLst>
          </p:cNvPr>
          <p:cNvSpPr txBox="1"/>
          <p:nvPr/>
        </p:nvSpPr>
        <p:spPr>
          <a:xfrm>
            <a:off x="334566" y="1557586"/>
            <a:ext cx="2592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DE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A52054-C5EE-47D6-AF07-0097E35C3BAF}"/>
              </a:ext>
            </a:extLst>
          </p:cNvPr>
          <p:cNvSpPr txBox="1"/>
          <p:nvPr/>
        </p:nvSpPr>
        <p:spPr>
          <a:xfrm>
            <a:off x="6887294" y="1543141"/>
            <a:ext cx="2592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DE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/>
              <a:t>Hexapod</a:t>
            </a:r>
            <a:r>
              <a:rPr lang="de-DE" sz="3600" b="1" dirty="0"/>
              <a:t> </a:t>
            </a:r>
            <a:r>
              <a:rPr lang="de-DE" sz="3600" b="1" dirty="0" err="1"/>
              <a:t>motion</a:t>
            </a:r>
            <a:r>
              <a:rPr lang="de-DE" sz="3600" b="1" dirty="0"/>
              <a:t> </a:t>
            </a:r>
            <a:r>
              <a:rPr lang="de-DE" sz="3600" b="1" dirty="0" err="1"/>
              <a:t>problem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B34FA22-07BD-4800-8921-4A560B87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0" y="717922"/>
            <a:ext cx="3376224" cy="6015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C91F6-E308-4C84-8B44-BDDB5152889F}"/>
              </a:ext>
            </a:extLst>
          </p:cNvPr>
          <p:cNvSpPr txBox="1"/>
          <p:nvPr/>
        </p:nvSpPr>
        <p:spPr>
          <a:xfrm>
            <a:off x="4006974" y="2629575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Rotation </a:t>
            </a:r>
            <a:r>
              <a:rPr lang="de-DE" dirty="0" err="1"/>
              <a:t>happens</a:t>
            </a:r>
            <a:r>
              <a:rPr lang="de-DE" dirty="0"/>
              <a:t> in X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asking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pure </a:t>
            </a:r>
            <a:r>
              <a:rPr lang="de-DE" dirty="0" err="1"/>
              <a:t>translation</a:t>
            </a:r>
            <a:r>
              <a:rPr lang="de-DE" dirty="0"/>
              <a:t> in Y </a:t>
            </a:r>
            <a:endParaRPr lang="en-D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AC21AA-31CC-403C-9301-F3292C42600D}"/>
              </a:ext>
            </a:extLst>
          </p:cNvPr>
          <p:cNvSpPr/>
          <p:nvPr/>
        </p:nvSpPr>
        <p:spPr>
          <a:xfrm>
            <a:off x="1918742" y="2493691"/>
            <a:ext cx="1512168" cy="13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22A333-7088-4CAC-9F97-A9BC1ED738DC}"/>
              </a:ext>
            </a:extLst>
          </p:cNvPr>
          <p:cNvSpPr/>
          <p:nvPr/>
        </p:nvSpPr>
        <p:spPr>
          <a:xfrm>
            <a:off x="1918742" y="3289844"/>
            <a:ext cx="1512168" cy="13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833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Beam on EA.A1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A846999-8ED8-408C-8403-49F08797BFC5}"/>
              </a:ext>
            </a:extLst>
          </p:cNvPr>
          <p:cNvSpPr txBox="1"/>
          <p:nvPr/>
        </p:nvSpPr>
        <p:spPr>
          <a:xfrm>
            <a:off x="0" y="837506"/>
            <a:ext cx="1219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Small </a:t>
            </a:r>
            <a:r>
              <a:rPr lang="de-DE" sz="1800" dirty="0" err="1"/>
              <a:t>enough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pass </a:t>
            </a:r>
            <a:r>
              <a:rPr lang="de-DE" sz="1800" dirty="0" err="1"/>
              <a:t>through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tubes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significant</a:t>
            </a:r>
            <a:r>
              <a:rPr lang="de-DE" sz="1800" dirty="0"/>
              <a:t> </a:t>
            </a:r>
            <a:r>
              <a:rPr lang="de-DE" sz="1800" dirty="0" err="1"/>
              <a:t>offset</a:t>
            </a:r>
            <a:r>
              <a:rPr lang="de-DE" sz="1800" dirty="0"/>
              <a:t>.</a:t>
            </a:r>
            <a:endParaRPr lang="en-DE" sz="1800" dirty="0"/>
          </a:p>
        </p:txBody>
      </p:sp>
      <p:pic>
        <p:nvPicPr>
          <p:cNvPr id="3074" name="Picture 2" descr="https://ttfinfo.desy.de/SINBAD-ARESelog/data/2024/08/22.02/2024-02-22T18:53:36.jpg">
            <a:extLst>
              <a:ext uri="{FF2B5EF4-FFF2-40B4-BE49-F238E27FC236}">
                <a16:creationId xmlns:a16="http://schemas.microsoft.com/office/drawing/2014/main" id="{71398BB1-F336-4E66-A463-D17697C9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1327784"/>
            <a:ext cx="7669138" cy="575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0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Steerer-</a:t>
            </a:r>
            <a:r>
              <a:rPr lang="de-DE" sz="3600" b="1" dirty="0" err="1"/>
              <a:t>based</a:t>
            </a:r>
            <a:r>
              <a:rPr lang="de-DE" sz="3600" b="1" dirty="0"/>
              <a:t> </a:t>
            </a:r>
            <a:r>
              <a:rPr lang="de-DE" sz="3600" b="1" dirty="0" err="1"/>
              <a:t>vertical</a:t>
            </a:r>
            <a:r>
              <a:rPr lang="de-DE" sz="3600" b="1" dirty="0"/>
              <a:t> </a:t>
            </a:r>
            <a:r>
              <a:rPr lang="de-DE" sz="3600" b="1" dirty="0" err="1"/>
              <a:t>alignment</a:t>
            </a:r>
            <a:r>
              <a:rPr lang="de-DE" sz="3600" b="1" dirty="0"/>
              <a:t> </a:t>
            </a:r>
            <a:r>
              <a:rPr lang="de-DE" sz="3600" b="1" dirty="0" err="1"/>
              <a:t>with</a:t>
            </a:r>
            <a:r>
              <a:rPr lang="de-DE" sz="3600" b="1" dirty="0"/>
              <a:t> TWAC </a:t>
            </a:r>
            <a:r>
              <a:rPr lang="de-DE" sz="3600" b="1" dirty="0" err="1"/>
              <a:t>tubes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ttfinfo.desy.de/SINBAD-ARESelog/data/2024/08/22.02/2024-02-22T16:43:30-07.png">
            <a:extLst>
              <a:ext uri="{FF2B5EF4-FFF2-40B4-BE49-F238E27FC236}">
                <a16:creationId xmlns:a16="http://schemas.microsoft.com/office/drawing/2014/main" id="{2CBA8AB6-8B0E-4705-8264-8201F2B4F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44" y="873510"/>
            <a:ext cx="660232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211C94-E96E-4314-8EE0-67875E9F6463}"/>
              </a:ext>
            </a:extLst>
          </p:cNvPr>
          <p:cNvSpPr txBox="1"/>
          <p:nvPr/>
        </p:nvSpPr>
        <p:spPr>
          <a:xfrm>
            <a:off x="0" y="6166098"/>
            <a:ext cx="1219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err="1"/>
              <a:t>Quite</a:t>
            </a:r>
            <a:r>
              <a:rPr lang="de-DE" sz="1800" dirty="0"/>
              <a:t> </a:t>
            </a:r>
            <a:r>
              <a:rPr lang="de-DE" sz="1800" dirty="0" err="1"/>
              <a:t>lengthy</a:t>
            </a:r>
            <a:r>
              <a:rPr lang="de-DE" sz="1800" dirty="0"/>
              <a:t> </a:t>
            </a:r>
            <a:r>
              <a:rPr lang="de-DE" sz="1800" dirty="0" err="1"/>
              <a:t>procedure</a:t>
            </a:r>
            <a:r>
              <a:rPr lang="de-DE" sz="1800" dirty="0"/>
              <a:t> (≈ 5 </a:t>
            </a:r>
            <a:r>
              <a:rPr lang="de-DE" sz="1800" dirty="0" err="1"/>
              <a:t>hours</a:t>
            </a:r>
            <a:r>
              <a:rPr lang="de-DE" sz="1800" dirty="0"/>
              <a:t>) and limited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steerers</a:t>
            </a:r>
            <a:r>
              <a:rPr lang="de-DE" sz="1800" dirty="0"/>
              <a:t> </a:t>
            </a:r>
            <a:r>
              <a:rPr lang="de-DE" sz="1800" dirty="0" err="1"/>
              <a:t>strenghts</a:t>
            </a:r>
            <a:r>
              <a:rPr lang="de-DE" sz="1800" dirty="0"/>
              <a:t>.</a:t>
            </a:r>
            <a:endParaRPr lang="en-DE" sz="1800" dirty="0"/>
          </a:p>
        </p:txBody>
      </p:sp>
    </p:spTree>
    <p:extLst>
      <p:ext uri="{BB962C8B-B14F-4D97-AF65-F5344CB8AC3E}">
        <p14:creationId xmlns:p14="http://schemas.microsoft.com/office/powerpoint/2010/main" val="286878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Tube </a:t>
            </a:r>
            <a:r>
              <a:rPr lang="de-DE" sz="3600" b="1" dirty="0" err="1"/>
              <a:t>characterization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211C94-E96E-4314-8EE0-67875E9F6463}"/>
              </a:ext>
            </a:extLst>
          </p:cNvPr>
          <p:cNvSpPr txBox="1"/>
          <p:nvPr/>
        </p:nvSpPr>
        <p:spPr>
          <a:xfrm>
            <a:off x="0" y="6300822"/>
            <a:ext cx="1219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/>
              <a:t>Tube </a:t>
            </a:r>
            <a:r>
              <a:rPr lang="de-DE" sz="1800" dirty="0" err="1"/>
              <a:t>parameters</a:t>
            </a:r>
            <a:r>
              <a:rPr lang="de-DE" sz="1800" dirty="0"/>
              <a:t> (</a:t>
            </a:r>
            <a:r>
              <a:rPr lang="de-DE" sz="1800" dirty="0" err="1"/>
              <a:t>aperture</a:t>
            </a:r>
            <a:r>
              <a:rPr lang="de-DE" sz="1800" dirty="0"/>
              <a:t> and </a:t>
            </a:r>
            <a:r>
              <a:rPr lang="de-DE" sz="1800" dirty="0" err="1"/>
              <a:t>dielectric</a:t>
            </a:r>
            <a:r>
              <a:rPr lang="de-DE" sz="1800" dirty="0"/>
              <a:t> </a:t>
            </a:r>
            <a:r>
              <a:rPr lang="de-DE" sz="1800" dirty="0" err="1"/>
              <a:t>thickness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quite</a:t>
            </a:r>
            <a:r>
              <a:rPr lang="de-DE" sz="1800" dirty="0"/>
              <a:t> </a:t>
            </a:r>
            <a:r>
              <a:rPr lang="de-DE" sz="1800" dirty="0" err="1"/>
              <a:t>close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manufacturer</a:t>
            </a:r>
            <a:r>
              <a:rPr lang="de-DE" sz="1800" dirty="0"/>
              <a:t> design </a:t>
            </a:r>
            <a:r>
              <a:rPr lang="de-DE" sz="1800" dirty="0" err="1"/>
              <a:t>values</a:t>
            </a:r>
            <a:r>
              <a:rPr lang="de-DE" sz="1800" dirty="0"/>
              <a:t>)</a:t>
            </a:r>
            <a:endParaRPr lang="en-DE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AC55E2-7B75-4B16-9FCA-8C62352D2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0" y="873870"/>
            <a:ext cx="5411276" cy="52922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38C643-3CDF-49ED-A95F-6C7B4A8CD7CD}"/>
              </a:ext>
            </a:extLst>
          </p:cNvPr>
          <p:cNvCxnSpPr/>
          <p:nvPr/>
        </p:nvCxnSpPr>
        <p:spPr>
          <a:xfrm>
            <a:off x="1558702" y="2133650"/>
            <a:ext cx="273630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B19636-F691-415F-844C-4A38FEC3B1C1}"/>
              </a:ext>
            </a:extLst>
          </p:cNvPr>
          <p:cNvSpPr txBox="1"/>
          <p:nvPr/>
        </p:nvSpPr>
        <p:spPr>
          <a:xfrm>
            <a:off x="1846734" y="1804517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/>
              <a:t>695 µm (700 µm design)</a:t>
            </a:r>
            <a:endParaRPr lang="en-DE" sz="1600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D33D7-E2A8-4FBE-8803-D8C3EDB4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588" y="889360"/>
            <a:ext cx="5395437" cy="527673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E6B45-D2CA-4445-A45C-32415C2721D6}"/>
              </a:ext>
            </a:extLst>
          </p:cNvPr>
          <p:cNvCxnSpPr>
            <a:cxnSpLocks/>
          </p:cNvCxnSpPr>
          <p:nvPr/>
        </p:nvCxnSpPr>
        <p:spPr>
          <a:xfrm flipV="1">
            <a:off x="8975526" y="2143071"/>
            <a:ext cx="2160240" cy="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C7D3A3-2B27-476D-AC48-39F594F91D65}"/>
              </a:ext>
            </a:extLst>
          </p:cNvPr>
          <p:cNvSpPr txBox="1"/>
          <p:nvPr/>
        </p:nvSpPr>
        <p:spPr>
          <a:xfrm>
            <a:off x="8975526" y="179509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/>
              <a:t>650 µm (650 µm design)</a:t>
            </a:r>
            <a:endParaRPr lang="en-DE" sz="1600" b="1" i="1" dirty="0"/>
          </a:p>
        </p:txBody>
      </p:sp>
    </p:spTree>
    <p:extLst>
      <p:ext uri="{BB962C8B-B14F-4D97-AF65-F5344CB8AC3E}">
        <p14:creationId xmlns:p14="http://schemas.microsoft.com/office/powerpoint/2010/main" val="278053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 err="1"/>
              <a:t>PolariX</a:t>
            </a:r>
            <a:r>
              <a:rPr lang="de-DE" sz="3600" b="1" dirty="0"/>
              <a:t> </a:t>
            </a:r>
            <a:r>
              <a:rPr lang="de-DE" sz="3600" b="1" dirty="0" err="1"/>
              <a:t>bunch</a:t>
            </a:r>
            <a:r>
              <a:rPr lang="de-DE" sz="3600" b="1" dirty="0"/>
              <a:t> </a:t>
            </a:r>
            <a:r>
              <a:rPr lang="de-DE" sz="3600" b="1" dirty="0" err="1"/>
              <a:t>duration</a:t>
            </a:r>
            <a:r>
              <a:rPr lang="de-DE" sz="3600" b="1" dirty="0"/>
              <a:t> </a:t>
            </a:r>
            <a:r>
              <a:rPr lang="de-DE" sz="3600" b="1" dirty="0" err="1"/>
              <a:t>measurement</a:t>
            </a:r>
            <a:r>
              <a:rPr lang="de-DE" sz="3600" b="1" dirty="0"/>
              <a:t> (S. </a:t>
            </a:r>
            <a:r>
              <a:rPr lang="de-DE" sz="3600" b="1" dirty="0" err="1"/>
              <a:t>Jaster</a:t>
            </a:r>
            <a:r>
              <a:rPr lang="de-DE" sz="3600" b="1" dirty="0"/>
              <a:t>-Merz)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211C94-E96E-4314-8EE0-67875E9F6463}"/>
              </a:ext>
            </a:extLst>
          </p:cNvPr>
          <p:cNvSpPr txBox="1"/>
          <p:nvPr/>
        </p:nvSpPr>
        <p:spPr>
          <a:xfrm>
            <a:off x="0" y="6166098"/>
            <a:ext cx="1219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/>
              <a:t>Simulation </a:t>
            </a:r>
            <a:r>
              <a:rPr lang="de-DE" sz="1800" dirty="0" err="1"/>
              <a:t>predicts</a:t>
            </a:r>
            <a:r>
              <a:rPr lang="de-DE" sz="1800" dirty="0"/>
              <a:t> 650 </a:t>
            </a:r>
            <a:r>
              <a:rPr lang="de-DE" sz="1800" dirty="0" err="1"/>
              <a:t>fs</a:t>
            </a:r>
            <a:r>
              <a:rPr lang="de-DE" sz="1800" dirty="0"/>
              <a:t> rms at TWS2 </a:t>
            </a:r>
            <a:r>
              <a:rPr lang="de-DE" sz="1800" dirty="0" err="1"/>
              <a:t>exit</a:t>
            </a:r>
            <a:r>
              <a:rPr lang="de-DE" sz="1800" dirty="0"/>
              <a:t> (</a:t>
            </a:r>
            <a:r>
              <a:rPr lang="de-DE" sz="1800" dirty="0" err="1"/>
              <a:t>transport</a:t>
            </a:r>
            <a:r>
              <a:rPr lang="de-DE" sz="1800" dirty="0"/>
              <a:t> and </a:t>
            </a:r>
            <a:r>
              <a:rPr lang="de-DE" sz="1800" dirty="0" err="1"/>
              <a:t>phases</a:t>
            </a:r>
            <a:r>
              <a:rPr lang="de-DE" sz="1800" dirty="0"/>
              <a:t> </a:t>
            </a:r>
            <a:r>
              <a:rPr lang="de-DE" sz="1800" dirty="0" err="1"/>
              <a:t>uncertainties</a:t>
            </a:r>
            <a:r>
              <a:rPr lang="de-DE" sz="1800" dirty="0"/>
              <a:t> </a:t>
            </a:r>
            <a:r>
              <a:rPr lang="de-DE" sz="1800" dirty="0" err="1"/>
              <a:t>could</a:t>
            </a:r>
            <a:r>
              <a:rPr lang="de-DE" sz="1800" dirty="0"/>
              <a:t> </a:t>
            </a:r>
            <a:r>
              <a:rPr lang="de-DE" sz="1800" dirty="0" err="1"/>
              <a:t>easily</a:t>
            </a:r>
            <a:r>
              <a:rPr lang="de-DE" sz="1800" dirty="0"/>
              <a:t> </a:t>
            </a:r>
            <a:r>
              <a:rPr lang="de-DE" sz="1800" dirty="0" err="1"/>
              <a:t>explained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discrepancy</a:t>
            </a:r>
            <a:r>
              <a:rPr lang="de-DE" sz="1800" dirty="0"/>
              <a:t>)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 err="1">
                <a:sym typeface="Wingdings" panose="05000000000000000000" pitchFamily="2" charset="2"/>
              </a:rPr>
              <a:t>Good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agreement</a:t>
            </a:r>
            <a:r>
              <a:rPr lang="de-DE" sz="1800" dirty="0">
                <a:sym typeface="Wingdings" panose="05000000000000000000" pitchFamily="2" charset="2"/>
              </a:rPr>
              <a:t>. Head and </a:t>
            </a:r>
            <a:r>
              <a:rPr lang="de-DE" sz="1800" dirty="0" err="1">
                <a:sym typeface="Wingdings" panose="05000000000000000000" pitchFamily="2" charset="2"/>
              </a:rPr>
              <a:t>tail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of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the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bunch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has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been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identified</a:t>
            </a:r>
            <a:r>
              <a:rPr lang="de-DE" sz="1800" dirty="0">
                <a:sym typeface="Wingdings" panose="05000000000000000000" pitchFamily="2" charset="2"/>
              </a:rPr>
              <a:t> (</a:t>
            </a:r>
            <a:r>
              <a:rPr lang="de-DE" sz="1800" dirty="0" err="1">
                <a:sym typeface="Wingdings" panose="05000000000000000000" pitchFamily="2" charset="2"/>
              </a:rPr>
              <a:t>through</a:t>
            </a:r>
            <a:r>
              <a:rPr lang="de-DE" sz="1800" dirty="0">
                <a:sym typeface="Wingdings" panose="05000000000000000000" pitchFamily="2" charset="2"/>
              </a:rPr>
              <a:t> wakefield </a:t>
            </a:r>
            <a:r>
              <a:rPr lang="de-DE" sz="1800" dirty="0" err="1">
                <a:sym typeface="Wingdings" panose="05000000000000000000" pitchFamily="2" charset="2"/>
              </a:rPr>
              <a:t>effect</a:t>
            </a:r>
            <a:r>
              <a:rPr lang="de-DE" sz="1800" dirty="0">
                <a:sym typeface="Wingdings" panose="05000000000000000000" pitchFamily="2" charset="2"/>
              </a:rPr>
              <a:t>).</a:t>
            </a:r>
            <a:endParaRPr lang="en-DE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26EDE-DBC7-4AD5-8809-6697FC4A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2" y="1245614"/>
            <a:ext cx="6768565" cy="451237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C04861-E164-44E6-997B-ED7CBC23D69B}"/>
              </a:ext>
            </a:extLst>
          </p:cNvPr>
          <p:cNvSpPr/>
          <p:nvPr/>
        </p:nvSpPr>
        <p:spPr>
          <a:xfrm>
            <a:off x="2098762" y="1341562"/>
            <a:ext cx="104411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AB973-96C4-4F96-9C6F-011950792B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80" r="33620"/>
          <a:stretch/>
        </p:blipFill>
        <p:spPr>
          <a:xfrm>
            <a:off x="7175326" y="1526778"/>
            <a:ext cx="4776214" cy="40324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541D2B-CDA7-4729-A0E9-1670D5481164}"/>
              </a:ext>
            </a:extLst>
          </p:cNvPr>
          <p:cNvSpPr/>
          <p:nvPr/>
        </p:nvSpPr>
        <p:spPr>
          <a:xfrm>
            <a:off x="8327454" y="3789834"/>
            <a:ext cx="259228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441333-5650-4767-A1C0-DE142FAF97C8}"/>
              </a:ext>
            </a:extLst>
          </p:cNvPr>
          <p:cNvSpPr/>
          <p:nvPr/>
        </p:nvSpPr>
        <p:spPr>
          <a:xfrm>
            <a:off x="9191550" y="2781722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EB816-7277-4A40-888A-7C40B7EDC4F8}"/>
              </a:ext>
            </a:extLst>
          </p:cNvPr>
          <p:cNvSpPr txBox="1"/>
          <p:nvPr/>
        </p:nvSpPr>
        <p:spPr>
          <a:xfrm>
            <a:off x="8147434" y="484003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/>
              <a:t>Moving </a:t>
            </a:r>
            <a:r>
              <a:rPr lang="de-DE" sz="1600" b="1" i="1" dirty="0" err="1"/>
              <a:t>when</a:t>
            </a:r>
            <a:r>
              <a:rPr lang="de-DE" sz="1600" b="1" i="1" dirty="0"/>
              <a:t> </a:t>
            </a:r>
            <a:r>
              <a:rPr lang="de-DE" sz="1600" b="1" i="1" dirty="0" err="1"/>
              <a:t>moving</a:t>
            </a:r>
            <a:r>
              <a:rPr lang="de-DE" sz="1600" b="1" i="1" dirty="0"/>
              <a:t> </a:t>
            </a:r>
            <a:r>
              <a:rPr lang="de-DE" sz="1600" b="1" i="1" dirty="0" err="1"/>
              <a:t>tube</a:t>
            </a:r>
            <a:r>
              <a:rPr lang="de-DE" sz="1600" b="1" i="1" dirty="0"/>
              <a:t> (</a:t>
            </a:r>
            <a:r>
              <a:rPr lang="de-DE" sz="1600" b="1" i="1" dirty="0" err="1"/>
              <a:t>tail</a:t>
            </a:r>
            <a:r>
              <a:rPr lang="de-DE" sz="1600" b="1" i="1" dirty="0"/>
              <a:t>)</a:t>
            </a:r>
            <a:endParaRPr lang="en-DE" sz="16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C41B2-E1A5-4359-8AD0-C638C7D1CC47}"/>
              </a:ext>
            </a:extLst>
          </p:cNvPr>
          <p:cNvSpPr txBox="1"/>
          <p:nvPr/>
        </p:nvSpPr>
        <p:spPr>
          <a:xfrm>
            <a:off x="8031615" y="2396421"/>
            <a:ext cx="3399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1" dirty="0"/>
              <a:t>Not </a:t>
            </a:r>
            <a:r>
              <a:rPr lang="de-DE" sz="1600" b="1" i="1" dirty="0" err="1"/>
              <a:t>moving</a:t>
            </a:r>
            <a:r>
              <a:rPr lang="de-DE" sz="1600" b="1" i="1" dirty="0"/>
              <a:t> </a:t>
            </a:r>
            <a:r>
              <a:rPr lang="de-DE" sz="1600" b="1" i="1" dirty="0" err="1"/>
              <a:t>when</a:t>
            </a:r>
            <a:r>
              <a:rPr lang="de-DE" sz="1600" b="1" i="1" dirty="0"/>
              <a:t> </a:t>
            </a:r>
            <a:r>
              <a:rPr lang="de-DE" sz="1600" b="1" i="1" dirty="0" err="1"/>
              <a:t>moving</a:t>
            </a:r>
            <a:r>
              <a:rPr lang="de-DE" sz="1600" b="1" i="1" dirty="0"/>
              <a:t> </a:t>
            </a:r>
            <a:r>
              <a:rPr lang="de-DE" sz="1600" b="1" i="1" dirty="0" err="1"/>
              <a:t>tube</a:t>
            </a:r>
            <a:r>
              <a:rPr lang="de-DE" sz="1600" b="1" i="1" dirty="0"/>
              <a:t> (</a:t>
            </a:r>
            <a:r>
              <a:rPr lang="de-DE" sz="1600" b="1" i="1" dirty="0" err="1"/>
              <a:t>head</a:t>
            </a:r>
            <a:r>
              <a:rPr lang="de-DE" sz="1600" b="1" i="1" dirty="0"/>
              <a:t>)</a:t>
            </a:r>
            <a:endParaRPr lang="en-DE" sz="1600" b="1" i="1" dirty="0"/>
          </a:p>
        </p:txBody>
      </p:sp>
    </p:spTree>
    <p:extLst>
      <p:ext uri="{BB962C8B-B14F-4D97-AF65-F5344CB8AC3E}">
        <p14:creationId xmlns:p14="http://schemas.microsoft.com/office/powerpoint/2010/main" val="350965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Wakefield </a:t>
            </a:r>
            <a:r>
              <a:rPr lang="de-DE" sz="3600" b="1" dirty="0" err="1"/>
              <a:t>effect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211C94-E96E-4314-8EE0-67875E9F6463}"/>
              </a:ext>
            </a:extLst>
          </p:cNvPr>
          <p:cNvSpPr txBox="1"/>
          <p:nvPr/>
        </p:nvSpPr>
        <p:spPr>
          <a:xfrm>
            <a:off x="0" y="6166098"/>
            <a:ext cx="1219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/>
              <a:t>Visible, but </a:t>
            </a:r>
            <a:r>
              <a:rPr lang="de-DE" sz="1800" dirty="0" err="1"/>
              <a:t>too</a:t>
            </a:r>
            <a:r>
              <a:rPr lang="de-DE" sz="1800" dirty="0"/>
              <a:t> </a:t>
            </a:r>
            <a:r>
              <a:rPr lang="de-DE" sz="1800" dirty="0" err="1"/>
              <a:t>weak</a:t>
            </a:r>
            <a:r>
              <a:rPr lang="de-DE" sz="1800" dirty="0"/>
              <a:t> </a:t>
            </a:r>
            <a:r>
              <a:rPr lang="de-DE" sz="1800" dirty="0">
                <a:sym typeface="Wingdings" panose="05000000000000000000" pitchFamily="2" charset="2"/>
              </a:rPr>
              <a:t> The </a:t>
            </a:r>
            <a:r>
              <a:rPr lang="de-DE" sz="1800" dirty="0" err="1">
                <a:sym typeface="Wingdings" panose="05000000000000000000" pitchFamily="2" charset="2"/>
              </a:rPr>
              <a:t>transport</a:t>
            </a:r>
            <a:r>
              <a:rPr lang="de-DE" sz="1800" dirty="0">
                <a:sym typeface="Wingdings" panose="05000000000000000000" pitchFamily="2" charset="2"/>
              </a:rPr>
              <a:t> (R33 and R34) </a:t>
            </a:r>
            <a:r>
              <a:rPr lang="de-DE" sz="1800" dirty="0" err="1">
                <a:sym typeface="Wingdings" panose="05000000000000000000" pitchFamily="2" charset="2"/>
              </a:rPr>
              <a:t>are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likely</a:t>
            </a:r>
            <a:r>
              <a:rPr lang="de-DE" sz="1800" dirty="0">
                <a:sym typeface="Wingdings" panose="05000000000000000000" pitchFamily="2" charset="2"/>
              </a:rPr>
              <a:t> not </a:t>
            </a:r>
            <a:r>
              <a:rPr lang="de-DE" sz="1800" dirty="0" err="1">
                <a:sym typeface="Wingdings" panose="05000000000000000000" pitchFamily="2" charset="2"/>
              </a:rPr>
              <a:t>optimized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>
                <a:sym typeface="Wingdings" panose="05000000000000000000" pitchFamily="2" charset="2"/>
              </a:rPr>
              <a:t>enough</a:t>
            </a:r>
            <a:r>
              <a:rPr lang="de-DE" sz="1800" dirty="0">
                <a:sym typeface="Wingdings" panose="05000000000000000000" pitchFamily="2" charset="2"/>
              </a:rPr>
              <a:t>.</a:t>
            </a:r>
            <a:endParaRPr lang="en-DE" sz="1800" dirty="0"/>
          </a:p>
        </p:txBody>
      </p:sp>
      <p:pic>
        <p:nvPicPr>
          <p:cNvPr id="4098" name="Picture 2" descr="https://ttfinfo.desy.de/SINBAD-ARESelog/data/2024/08/23.02/2024-02-23T19:40:29-00.png">
            <a:extLst>
              <a:ext uri="{FF2B5EF4-FFF2-40B4-BE49-F238E27FC236}">
                <a16:creationId xmlns:a16="http://schemas.microsoft.com/office/drawing/2014/main" id="{0C7F6EF6-B059-4447-9292-3F3269DD6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777415"/>
            <a:ext cx="7095352" cy="53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4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Custom</PresentationFormat>
  <Paragraphs>97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625</cp:revision>
  <dcterms:created xsi:type="dcterms:W3CDTF">2020-01-31T16:09:51Z</dcterms:created>
  <dcterms:modified xsi:type="dcterms:W3CDTF">2024-02-26T09:43:23Z</dcterms:modified>
</cp:coreProperties>
</file>