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8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3" r:id="rId11"/>
    <p:sldId id="284" r:id="rId12"/>
    <p:sldId id="280" r:id="rId13"/>
    <p:sldId id="285" r:id="rId14"/>
    <p:sldId id="28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Kellermeier" initials="MK" lastIdx="1" clrIdx="0">
    <p:extLst>
      <p:ext uri="{19B8F6BF-5375-455C-9EA6-DF929625EA0E}">
        <p15:presenceInfo xmlns:p15="http://schemas.microsoft.com/office/powerpoint/2012/main" userId="Max Kellerme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D50"/>
    <a:srgbClr val="FF685C"/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7" autoAdjust="0"/>
    <p:restoredTop sz="96327" autoAdjust="0"/>
  </p:normalViewPr>
  <p:slideViewPr>
    <p:cSldViewPr showGuides="1">
      <p:cViewPr varScale="1">
        <p:scale>
          <a:sx n="114" d="100"/>
          <a:sy n="114" d="100"/>
        </p:scale>
        <p:origin x="1024" y="17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04.03.24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04.03.24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04.03.2024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09 / 2024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Max Kellermeier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0FAA-DC6E-9598-1AB7-18A8E586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DE" dirty="0"/>
              <a:t>etting up WP2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85B6-0B07-7562-F7BB-EE4272C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5183957" cy="5010249"/>
          </a:xfrm>
        </p:spPr>
        <p:txBody>
          <a:bodyPr/>
          <a:lstStyle/>
          <a:p>
            <a:r>
              <a:rPr lang="en-DE" dirty="0"/>
              <a:t>Nicely focused on EA.A1 (low charge)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205AC-C8E3-B21B-71F1-D4A7D9B2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8EFEA-9E26-6D9E-C7A5-9F11D8871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FF35C0C-4C67-8E56-1054-47DBA0BBD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875734"/>
            <a:ext cx="4910128" cy="36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11C0710-34A1-EFBB-F68F-A2DBE1F73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7" y="1816349"/>
            <a:ext cx="3307295" cy="22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B29645-B860-139F-4F5C-8AE8C8FE7988}"/>
              </a:ext>
            </a:extLst>
          </p:cNvPr>
          <p:cNvSpPr txBox="1">
            <a:spLocks/>
          </p:cNvSpPr>
          <p:nvPr/>
        </p:nvSpPr>
        <p:spPr>
          <a:xfrm>
            <a:off x="7383789" y="1406427"/>
            <a:ext cx="3464739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Transported to PolariX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80126963-E636-E292-E174-406B4743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075448"/>
            <a:ext cx="3307296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8AE11C-881C-EA8A-E181-309809748538}"/>
              </a:ext>
            </a:extLst>
          </p:cNvPr>
          <p:cNvSpPr txBox="1">
            <a:spLocks/>
          </p:cNvSpPr>
          <p:nvPr/>
        </p:nvSpPr>
        <p:spPr>
          <a:xfrm>
            <a:off x="3143672" y="5747627"/>
            <a:ext cx="3600400" cy="633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2D steerer scan preparation</a:t>
            </a:r>
          </a:p>
        </p:txBody>
      </p:sp>
    </p:spTree>
    <p:extLst>
      <p:ext uri="{BB962C8B-B14F-4D97-AF65-F5344CB8AC3E}">
        <p14:creationId xmlns:p14="http://schemas.microsoft.com/office/powerpoint/2010/main" val="95500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5B2A-F9D8-6784-C709-5AB1C49E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Friday: Alignment and Offset scan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CFACE-8C80-0D8B-BEDC-FFF6FC14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C6764-ACD0-F3C1-EC36-37B211438E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DE124C8-22C3-626C-0691-B0223B039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 r="9248"/>
          <a:stretch/>
        </p:blipFill>
        <p:spPr bwMode="auto">
          <a:xfrm>
            <a:off x="263352" y="1340768"/>
            <a:ext cx="385675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6F3FAC76-6BF9-299D-10BD-4B9F19821B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r="9325"/>
          <a:stretch/>
        </p:blipFill>
        <p:spPr bwMode="auto">
          <a:xfrm>
            <a:off x="4367808" y="1340768"/>
            <a:ext cx="3856751" cy="29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55F9B-C06E-E013-822D-7AEB309DD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4525600"/>
            <a:ext cx="3312368" cy="1828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B59492-6D5F-4A1E-8AAF-55EEDCCF3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999" y="4585628"/>
            <a:ext cx="3256201" cy="1831613"/>
          </a:xfrm>
          <a:prstGeom prst="rect">
            <a:avLst/>
          </a:prstGeom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B7F50EFF-AD4F-BCFC-93A6-84B533F02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" r="35825"/>
          <a:stretch/>
        </p:blipFill>
        <p:spPr bwMode="auto">
          <a:xfrm>
            <a:off x="8658327" y="1422532"/>
            <a:ext cx="2814711" cy="243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EEE16C2C-D35C-D624-7914-342C666CB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" r="32990"/>
          <a:stretch/>
        </p:blipFill>
        <p:spPr bwMode="auto">
          <a:xfrm>
            <a:off x="8600441" y="3945140"/>
            <a:ext cx="2903544" cy="24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DF212-B346-600B-9D62-688EEB5E944A}"/>
              </a:ext>
            </a:extLst>
          </p:cNvPr>
          <p:cNvSpPr txBox="1"/>
          <p:nvPr/>
        </p:nvSpPr>
        <p:spPr>
          <a:xfrm>
            <a:off x="8832304" y="1556792"/>
            <a:ext cx="1440160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DE" sz="1600" dirty="0"/>
              <a:t>On BC.E1</a:t>
            </a:r>
          </a:p>
        </p:txBody>
      </p:sp>
    </p:spTree>
    <p:extLst>
      <p:ext uri="{BB962C8B-B14F-4D97-AF65-F5344CB8AC3E}">
        <p14:creationId xmlns:p14="http://schemas.microsoft.com/office/powerpoint/2010/main" val="94960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50EE-50B3-DC61-451F-11A1C352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Spectrum measurements with tubes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1C6F55-D4AC-4D53-2A99-7CC91E972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390" y="1406525"/>
            <a:ext cx="9285220" cy="50101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015FD-7BDE-4438-1C76-298A9EFE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0539C-7C2E-FCBA-F90B-B17A1120BF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Influence of longitudinal wakefield</a:t>
            </a:r>
          </a:p>
        </p:txBody>
      </p:sp>
    </p:spTree>
    <p:extLst>
      <p:ext uri="{BB962C8B-B14F-4D97-AF65-F5344CB8AC3E}">
        <p14:creationId xmlns:p14="http://schemas.microsoft.com/office/powerpoint/2010/main" val="126861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15C9-6BBC-2730-3E61-6C85BBE8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PolariX meausurements with unfocused beam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4AB0A-E7E9-7ED2-5628-DB3C9CD7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93F09-438C-A838-EAA5-23EDA3768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8012FD1-5BC2-0865-A568-776709FC22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964837"/>
            <a:ext cx="4680520" cy="31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29A7804F-9CF9-586C-0B40-963D85B4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964837"/>
            <a:ext cx="4680520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65240-8B7B-894E-790C-66E50F109DBE}"/>
              </a:ext>
            </a:extLst>
          </p:cNvPr>
          <p:cNvSpPr txBox="1"/>
          <p:nvPr/>
        </p:nvSpPr>
        <p:spPr>
          <a:xfrm>
            <a:off x="2711624" y="5373216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600" dirty="0"/>
              <a:t>10 to 20 fs shorter than with focus in EA</a:t>
            </a:r>
          </a:p>
        </p:txBody>
      </p:sp>
    </p:spTree>
    <p:extLst>
      <p:ext uri="{BB962C8B-B14F-4D97-AF65-F5344CB8AC3E}">
        <p14:creationId xmlns:p14="http://schemas.microsoft.com/office/powerpoint/2010/main" val="34710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551E-2B76-FB37-4B11-6E243B03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DE"/>
              <a:t>equired Next Steps for TWAC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F6F1-DD60-E072-A49E-830518099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Probing Monotonicity Condition and Cross-streaking with PolariX</a:t>
            </a:r>
          </a:p>
          <a:p>
            <a:r>
              <a:rPr lang="en-DE" dirty="0"/>
              <a:t>Setting up 20 MeV WP and Streaking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F714A-3F09-F3FB-5341-72E3F525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43981-ABD2-661F-9665-5C97FB297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DE" dirty="0"/>
              <a:t>ith respect to beamtime</a:t>
            </a:r>
          </a:p>
        </p:txBody>
      </p:sp>
    </p:spTree>
    <p:extLst>
      <p:ext uri="{BB962C8B-B14F-4D97-AF65-F5344CB8AC3E}">
        <p14:creationId xmlns:p14="http://schemas.microsoft.com/office/powerpoint/2010/main" val="385835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and Plan for the Week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10</a:t>
            </a: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33296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Crew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04.03.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05.03.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Hannes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06.03.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Hannes, 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07.03.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Hannes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08.03.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Sonja 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0BA4D-5269-56F5-1E3D-897D1A1C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406427"/>
            <a:ext cx="5904036" cy="3462733"/>
          </a:xfrm>
        </p:spPr>
        <p:txBody>
          <a:bodyPr/>
          <a:lstStyle/>
          <a:p>
            <a:r>
              <a:rPr lang="en-US" dirty="0"/>
              <a:t>Tue: MPC tests, Setting up WP for UKE</a:t>
            </a:r>
          </a:p>
          <a:p>
            <a:r>
              <a:rPr lang="en-US" dirty="0"/>
              <a:t>Wed - Thu: UKE beamtime</a:t>
            </a:r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09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865028"/>
              </p:ext>
            </p:extLst>
          </p:nvPr>
        </p:nvGraphicFramePr>
        <p:xfrm>
          <a:off x="624632" y="697036"/>
          <a:ext cx="11159380" cy="560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26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Tue. 27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28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29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1</a:t>
                      </a:r>
                      <a:r>
                        <a:rPr lang="en-US" sz="1400" b="1" baseline="30000" dirty="0"/>
                        <a:t>st</a:t>
                      </a:r>
                      <a:r>
                        <a:rPr lang="en-US" sz="1400" b="1" dirty="0"/>
                        <a:t> 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320171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On-crest phases reset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JAI cam (timing setup) reinstalled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New working point established (low momentum)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Overnight gun phase stability measurement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2D steerer scan for vertical alignment on </a:t>
                      </a:r>
                      <a:r>
                        <a:rPr lang="en-US" sz="1100" dirty="0" err="1"/>
                        <a:t>wakefield</a:t>
                      </a:r>
                      <a:r>
                        <a:rPr lang="en-US" sz="1100" dirty="0"/>
                        <a:t> tube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Horizontal alignment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Streaking observed on two screens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2D steerer scan for vertical alignment on different tube (tube 3) overnight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Horizontal scan and comparison to parking position to determine center of tube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Offset scan for streaked beam data acquisition on MR.R1, MR.R2 and BC.E1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Beam transport for Momentum measurement and Bunch duration measurement (TDS Modulator faulty)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After re-established WP: Longitudinal Bunch profile measurement with </a:t>
                      </a:r>
                      <a:r>
                        <a:rPr lang="en-US" sz="1100" dirty="0" err="1"/>
                        <a:t>PolariX</a:t>
                      </a: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Triple On-crest WP for checking phases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TWAC WP2 set up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Beam focused on EA.A1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Transport to SH.D1 &amp; </a:t>
                      </a:r>
                      <a:r>
                        <a:rPr lang="en-US" sz="1100" dirty="0" err="1"/>
                        <a:t>PolariX</a:t>
                      </a:r>
                      <a:r>
                        <a:rPr lang="en-US" sz="1100" dirty="0"/>
                        <a:t> measurement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2D steerer scan for vert. alignment on two tubes, overnight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Horizontal alignment on both tubes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Aperture and dielectric thickness scans (low charge)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Offset scan for streaked beam on BC.E1 with tube 1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Offset scan for streaked beam on BC.E1 with tube 2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Spectrum measurement with influence of </a:t>
                      </a:r>
                      <a:r>
                        <a:rPr lang="en-US" sz="1100" dirty="0" err="1"/>
                        <a:t>wakefields</a:t>
                      </a:r>
                      <a:endParaRPr lang="en-US" sz="11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err="1"/>
                        <a:t>PolariX</a:t>
                      </a:r>
                      <a:r>
                        <a:rPr lang="en-US" sz="1100" dirty="0"/>
                        <a:t> measurement with beam unfocused in EA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/>
                        <a:t>No success in focusing beam on EA.A1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itchFamily="2" charset="2"/>
                        </a:rPr>
                        <a:t>TWS solenoids cannot be degaussed (no procedure defined)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TDS modulator not going to trigger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Tunnel open at lunch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LI.R2 &amp; MR.R1 cam back in operation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LI.R2 calibrated (MDI)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Tunnel opened at night for TDS modulator 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25CD-5851-4944-6D79-5B44CF31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Monday: new working point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AAFA9-E88E-E658-E595-9ED0D3F7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26192-300F-9BDA-4DB1-3C999460D2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DE" dirty="0"/>
              <a:t>round 64 MeV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2B28B5-E827-0FCF-B2FB-E593C9DDDB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 r="35874" b="18650"/>
          <a:stretch/>
        </p:blipFill>
        <p:spPr bwMode="auto">
          <a:xfrm>
            <a:off x="396996" y="1480056"/>
            <a:ext cx="31279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A7F29E-2187-162E-3A50-231888B5E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2" b="41184"/>
          <a:stretch/>
        </p:blipFill>
        <p:spPr bwMode="auto">
          <a:xfrm>
            <a:off x="8714178" y="1580160"/>
            <a:ext cx="3045698" cy="36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D20F592-09ED-E8B2-189A-F0DF73ABE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72" b="41600"/>
          <a:stretch/>
        </p:blipFill>
        <p:spPr bwMode="auto">
          <a:xfrm>
            <a:off x="5591944" y="1591188"/>
            <a:ext cx="3102102" cy="36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74F5B-BABA-ABA6-C2E2-4EA7C3E7EEDA}"/>
              </a:ext>
            </a:extLst>
          </p:cNvPr>
          <p:cNvSpPr txBox="1"/>
          <p:nvPr/>
        </p:nvSpPr>
        <p:spPr>
          <a:xfrm>
            <a:off x="5735960" y="1700808"/>
            <a:ext cx="100811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DE" sz="1600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78352-827D-C98D-404C-875815041165}"/>
              </a:ext>
            </a:extLst>
          </p:cNvPr>
          <p:cNvSpPr txBox="1"/>
          <p:nvPr/>
        </p:nvSpPr>
        <p:spPr>
          <a:xfrm>
            <a:off x="8838062" y="1725587"/>
            <a:ext cx="100811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DE" sz="1600" dirty="0">
                <a:solidFill>
                  <a:srgbClr val="FF0000"/>
                </a:solidFill>
              </a:rPr>
              <a:t>after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49526-6D4C-EFC7-C1B5-4CCCAC7238B0}"/>
              </a:ext>
            </a:extLst>
          </p:cNvPr>
          <p:cNvSpPr txBox="1"/>
          <p:nvPr/>
        </p:nvSpPr>
        <p:spPr>
          <a:xfrm>
            <a:off x="432124" y="4909760"/>
            <a:ext cx="1804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600" dirty="0"/>
              <a:t>No success in focusing beam on EA.A1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A0EAC-B64F-FE0C-2129-45F7FC18AC0A}"/>
              </a:ext>
            </a:extLst>
          </p:cNvPr>
          <p:cNvSpPr txBox="1"/>
          <p:nvPr/>
        </p:nvSpPr>
        <p:spPr>
          <a:xfrm>
            <a:off x="5562618" y="5805263"/>
            <a:ext cx="6221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Steering of UV pulse on cathode via P</a:t>
            </a:r>
            <a:r>
              <a:rPr lang="en-DE" sz="1600" dirty="0"/>
              <a:t>icomotors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26C11D2-9431-66CC-A75D-8E7BD99F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50" y="4653136"/>
            <a:ext cx="3102102" cy="18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9393-2AFC-424A-34BD-F19B56FF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Remark: Finding beam on JAI cam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34A7B-3281-B53C-B048-E5FE6EFA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DC408-7FD8-7F14-926E-D4B215429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9EA98F-5073-2D86-3A2E-84CB8EBB7F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279838"/>
            <a:ext cx="7465883" cy="37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63A0E-28D8-997E-6F80-792918A7A557}"/>
              </a:ext>
            </a:extLst>
          </p:cNvPr>
          <p:cNvSpPr txBox="1"/>
          <p:nvPr/>
        </p:nvSpPr>
        <p:spPr>
          <a:xfrm>
            <a:off x="407988" y="1628800"/>
            <a:ext cx="3455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/>
              <a:t>More challenging now due to clamp on DLA 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/>
              <a:t>Vertically more limited. </a:t>
            </a:r>
            <a:r>
              <a:rPr lang="en-GB" sz="1600" dirty="0"/>
              <a:t>Might see clipped beam if unfocused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254358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EB73-FCC7-1B76-6D1E-453C7E91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Gun phase stability measurement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CB18C7-51B3-644E-080A-803C8B052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495753"/>
              </p:ext>
            </p:extLst>
          </p:nvPr>
        </p:nvGraphicFramePr>
        <p:xfrm>
          <a:off x="407988" y="3317240"/>
          <a:ext cx="11376025" cy="914400"/>
        </p:xfrm>
        <a:graphic>
          <a:graphicData uri="http://schemas.openxmlformats.org/drawingml/2006/table">
            <a:tbl>
              <a:tblPr/>
              <a:tblGrid>
                <a:gridCol w="11376025">
                  <a:extLst>
                    <a:ext uri="{9D8B030D-6E8A-4147-A177-3AD203B41FA5}">
                      <a16:colId xmlns:a16="http://schemas.microsoft.com/office/drawing/2014/main" val="34478407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The gun reference phase was rather stable (0.2 degree deviation at maximum) but the global gun phase </a:t>
                      </a:r>
                      <a:br>
                        <a:rPr lang="en-GB" dirty="0">
                          <a:effectLst/>
                        </a:rPr>
                      </a:br>
                      <a:r>
                        <a:rPr lang="en-GB" dirty="0">
                          <a:effectLst/>
                        </a:rPr>
                        <a:t>drifted monotonically by around 1 degree. Something (laser timing ?) is making the gun </a:t>
                      </a:r>
                      <a:br>
                        <a:rPr lang="en-GB" dirty="0">
                          <a:effectLst/>
                        </a:rPr>
                      </a:br>
                      <a:r>
                        <a:rPr lang="en-GB" dirty="0">
                          <a:effectLst/>
                        </a:rPr>
                        <a:t>phase drift continuously.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38960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5545A-CA6E-0A05-102C-FE69EC28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FB64E-2764-5CFF-278A-469748DAD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1697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D415-1B30-B80C-D646-2C47F8C8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Tuesday: Alignment on 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0FFDB-ACE8-E4E9-A688-19D6CDC29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5778308" cy="5010249"/>
          </a:xfrm>
        </p:spPr>
        <p:txBody>
          <a:bodyPr/>
          <a:lstStyle/>
          <a:p>
            <a:r>
              <a:rPr lang="en-DE" dirty="0"/>
              <a:t>Using established WP</a:t>
            </a:r>
          </a:p>
          <a:p>
            <a:r>
              <a:rPr lang="en-DE" dirty="0"/>
              <a:t>Beam on EA.A1 too large, beam size estimated</a:t>
            </a:r>
          </a:p>
          <a:p>
            <a:r>
              <a:rPr lang="en-DE" dirty="0"/>
              <a:t>2D vertical steerer scan: LI.CVM2 &amp; EA.CVM1, low charge (0.4 pC)</a:t>
            </a:r>
          </a:p>
          <a:p>
            <a:r>
              <a:rPr lang="en-DE" dirty="0"/>
              <a:t>Horizontal alignment with hexapod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3C84F-EB36-41FE-7161-D0F79FC1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A65B6-F842-4C1F-00D4-02FFC4998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D5D5B73-5FBF-FE41-2E33-DFFAEF9A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98" y="897213"/>
            <a:ext cx="4914211" cy="31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A20592A-1B6A-18CD-D507-9B80DAF5B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" b="52438"/>
          <a:stretch/>
        </p:blipFill>
        <p:spPr bwMode="auto">
          <a:xfrm>
            <a:off x="5355591" y="3911551"/>
            <a:ext cx="6168518" cy="27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E8C95-9F0A-8BED-A07E-30EBF3CF1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4149080"/>
            <a:ext cx="30226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1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6374-ACCA-E03E-0B0E-2DE8A006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Streaked Beam </a:t>
            </a:r>
            <a:r>
              <a:rPr lang="en-GB" dirty="0"/>
              <a:t>On MR.R2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6EBCF-749B-1501-4B2F-A512CA25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4B3D6-C619-9429-16F3-3EAA9F032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(wrong tube)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C9511F1-A708-3007-C7B1-44AB36F8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45" y="1753071"/>
            <a:ext cx="36511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E398B08-D38B-7B42-E92B-B4ABF70A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7" y="1753071"/>
            <a:ext cx="36511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C8C3DC5-A3F7-A287-02F5-BE0601BF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85" y="1753071"/>
            <a:ext cx="36511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5EA3BE-18CD-6B3A-05DC-731AA57A4722}"/>
              </a:ext>
            </a:extLst>
          </p:cNvPr>
          <p:cNvSpPr txBox="1"/>
          <p:nvPr/>
        </p:nvSpPr>
        <p:spPr>
          <a:xfrm>
            <a:off x="5159896" y="139795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</a:t>
            </a:r>
            <a:r>
              <a:rPr lang="en-DE" sz="1600" dirty="0"/>
              <a:t>entered in tube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8637B-D2CB-D3D6-9FC2-F6E7F3B3824C}"/>
              </a:ext>
            </a:extLst>
          </p:cNvPr>
          <p:cNvSpPr txBox="1"/>
          <p:nvPr/>
        </p:nvSpPr>
        <p:spPr>
          <a:xfrm>
            <a:off x="8879632" y="1414517"/>
            <a:ext cx="1860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Offset: +0.2mm</a:t>
            </a:r>
            <a:endParaRPr lang="en-D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C1C4E-8481-950A-D847-CB0E9AFC7485}"/>
              </a:ext>
            </a:extLst>
          </p:cNvPr>
          <p:cNvSpPr txBox="1"/>
          <p:nvPr/>
        </p:nvSpPr>
        <p:spPr>
          <a:xfrm>
            <a:off x="1315740" y="1397955"/>
            <a:ext cx="1860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Offset: -0.2mm</a:t>
            </a:r>
            <a:endParaRPr lang="en-DE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D51ED-A45A-7DBD-E014-48D9DC72143F}"/>
              </a:ext>
            </a:extLst>
          </p:cNvPr>
          <p:cNvSpPr txBox="1"/>
          <p:nvPr/>
        </p:nvSpPr>
        <p:spPr>
          <a:xfrm>
            <a:off x="8879632" y="3985319"/>
            <a:ext cx="2616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Only 95% transmission</a:t>
            </a:r>
            <a:endParaRPr lang="en-DE" sz="1400" dirty="0">
              <a:solidFill>
                <a:srgbClr val="FF0000"/>
              </a:solidFill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9379E5A9-64CF-A9D8-5F37-69CB20D69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050169"/>
            <a:ext cx="4021687" cy="24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6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987B-3901-A274-99D6-7D717B93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Wednesday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E125F-9047-96D6-4F31-43CDEADA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64D96-10D0-A4C4-D767-BFA6824C4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A435EB7-414F-4781-CEB6-7C51A1F0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3" y="3717032"/>
            <a:ext cx="4128459" cy="28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7FE3AA74-E262-0DC4-5B30-174BD3917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" r="8497"/>
          <a:stretch/>
        </p:blipFill>
        <p:spPr bwMode="auto">
          <a:xfrm>
            <a:off x="385270" y="1341009"/>
            <a:ext cx="387324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127ABAF-31E8-F03B-7DEA-BCCA39E36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r="20226" b="44750"/>
          <a:stretch/>
        </p:blipFill>
        <p:spPr bwMode="auto">
          <a:xfrm>
            <a:off x="7608168" y="3141371"/>
            <a:ext cx="4437484" cy="34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591F902D-E4A9-198A-B32B-62FC55B0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07" y="1386495"/>
            <a:ext cx="3456384" cy="25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B580F0-B3C5-DEE8-4108-35C128A73F60}"/>
              </a:ext>
            </a:extLst>
          </p:cNvPr>
          <p:cNvSpPr txBox="1"/>
          <p:nvPr/>
        </p:nvSpPr>
        <p:spPr>
          <a:xfrm>
            <a:off x="4445712" y="4120750"/>
            <a:ext cx="2586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600" dirty="0"/>
              <a:t>Vertical alignment analysis and horizontal alignment (rotation of hexapod around y-axis)</a:t>
            </a:r>
          </a:p>
          <a:p>
            <a:r>
              <a:rPr lang="en-GB" sz="1600" dirty="0"/>
              <a:t>o</a:t>
            </a:r>
            <a:r>
              <a:rPr lang="en-DE" sz="1600" dirty="0"/>
              <a:t>n intended tube (tube 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89127-4F96-1302-BC1A-245FB4E19715}"/>
              </a:ext>
            </a:extLst>
          </p:cNvPr>
          <p:cNvSpPr txBox="1"/>
          <p:nvPr/>
        </p:nvSpPr>
        <p:spPr>
          <a:xfrm>
            <a:off x="8832304" y="2393086"/>
            <a:ext cx="258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Streaked beam on BC.E1 (no depth of field issue)</a:t>
            </a:r>
            <a:endParaRPr lang="en-DE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9B30F-AFB2-3C3A-7646-7480204D3B35}"/>
              </a:ext>
            </a:extLst>
          </p:cNvPr>
          <p:cNvSpPr txBox="1"/>
          <p:nvPr/>
        </p:nvSpPr>
        <p:spPr>
          <a:xfrm>
            <a:off x="8472264" y="1385545"/>
            <a:ext cx="331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Three offset scans with this WP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409688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07C9-F820-0305-6E9B-5AF19379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Thursday: First WP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445EA-CF84-EBFE-CF9E-F266EFB4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WP re-established</a:t>
            </a:r>
          </a:p>
          <a:p>
            <a:r>
              <a:rPr lang="en-DE" dirty="0"/>
              <a:t>PolariX measurement</a:t>
            </a:r>
          </a:p>
          <a:p>
            <a:r>
              <a:rPr lang="en-DE" dirty="0"/>
              <a:t>WP2 set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B3FAC-8FCD-E743-2BA0-4648C2DA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04.03.2024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8745F-9881-3A9F-980C-ACF6486AF0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81D3833-2F90-EF21-38CF-C8904F7D2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33200"/>
          <a:stretch/>
        </p:blipFill>
        <p:spPr bwMode="auto">
          <a:xfrm>
            <a:off x="7826701" y="1343798"/>
            <a:ext cx="3954050" cy="24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C6CA0DE-EB41-DEA8-5968-F716D1CA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93" y="1196752"/>
            <a:ext cx="384735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AAFE6DD8-6132-1345-3FB2-832A84D39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94" y="4015894"/>
            <a:ext cx="3847358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81142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968</TotalTime>
  <Words>751</Words>
  <Application>Microsoft Macintosh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DESY</vt:lpstr>
      <vt:lpstr>ARES Operation Meeting</vt:lpstr>
      <vt:lpstr>Summary of week 09</vt:lpstr>
      <vt:lpstr>Monday: new working point</vt:lpstr>
      <vt:lpstr>Remark: Finding beam on JAI cam</vt:lpstr>
      <vt:lpstr>Gun phase stability measurement</vt:lpstr>
      <vt:lpstr>Tuesday: Alignment on tube</vt:lpstr>
      <vt:lpstr>Streaked Beam On MR.R2</vt:lpstr>
      <vt:lpstr>Wednesday</vt:lpstr>
      <vt:lpstr>Thursday: First WP </vt:lpstr>
      <vt:lpstr>Setting up WP2</vt:lpstr>
      <vt:lpstr>Friday: Alignment and Offset scan</vt:lpstr>
      <vt:lpstr>Spectrum measurements with tubes</vt:lpstr>
      <vt:lpstr>PolariX meausurements with unfocused beam</vt:lpstr>
      <vt:lpstr>Required Next Steps for TWAC </vt:lpstr>
      <vt:lpstr>Schedule and Plan for the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Max Kellermeier</cp:lastModifiedBy>
  <cp:revision>581</cp:revision>
  <dcterms:created xsi:type="dcterms:W3CDTF">2021-08-09T09:06:11Z</dcterms:created>
  <dcterms:modified xsi:type="dcterms:W3CDTF">2024-03-04T11:36:24Z</dcterms:modified>
</cp:coreProperties>
</file>