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Arim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rimo-bold.fntdata"/><Relationship Id="rId14" Type="http://schemas.openxmlformats.org/officeDocument/2006/relationships/font" Target="fonts/Arimo-regular.fntdata"/><Relationship Id="rId17" Type="http://schemas.openxmlformats.org/officeDocument/2006/relationships/font" Target="fonts/Arimo-boldItalic.fntdata"/><Relationship Id="rId16" Type="http://schemas.openxmlformats.org/officeDocument/2006/relationships/font" Target="fonts/Arim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b42b21089f_1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g2b42b21089f_1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2b42b21089f_1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e691c2b5b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e691c2b5b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e69a164a1f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e69a164a1f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42b21089f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2b42b21089f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42b21089f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b42b21089f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2003438" y="1301599"/>
            <a:ext cx="9901692" cy="5170248"/>
            <a:chOff x="1502578" y="976199"/>
            <a:chExt cx="7426269" cy="3877686"/>
          </a:xfrm>
        </p:grpSpPr>
        <p:sp>
          <p:nvSpPr>
            <p:cNvPr id="24" name="Google Shape;24;p2"/>
            <p:cNvSpPr/>
            <p:nvPr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" name="Google Shape;25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2"/>
          <p:cNvSpPr txBox="1"/>
          <p:nvPr>
            <p:ph type="ctrTitle"/>
          </p:nvPr>
        </p:nvSpPr>
        <p:spPr>
          <a:xfrm>
            <a:off x="2868706" y="3650765"/>
            <a:ext cx="5737412" cy="7798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Arial"/>
              <a:buNone/>
              <a:defRPr sz="3200">
                <a:solidFill>
                  <a:srgbClr val="6666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" type="subTitle"/>
          </p:nvPr>
        </p:nvSpPr>
        <p:spPr>
          <a:xfrm>
            <a:off x="2868706" y="4430631"/>
            <a:ext cx="5737413" cy="709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A5A5A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2"/>
          <p:cNvSpPr/>
          <p:nvPr/>
        </p:nvSpPr>
        <p:spPr>
          <a:xfrm>
            <a:off x="538789" y="6650181"/>
            <a:ext cx="4495031" cy="20781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/>
          <p:nvPr>
            <p:ph type="title"/>
          </p:nvPr>
        </p:nvSpPr>
        <p:spPr>
          <a:xfrm>
            <a:off x="563425" y="307196"/>
            <a:ext cx="8934639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" type="body"/>
          </p:nvPr>
        </p:nvSpPr>
        <p:spPr>
          <a:xfrm>
            <a:off x="423514" y="1450688"/>
            <a:ext cx="11226901" cy="4903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3"/>
          <p:cNvSpPr txBox="1"/>
          <p:nvPr>
            <p:ph idx="10" type="dt"/>
          </p:nvPr>
        </p:nvSpPr>
        <p:spPr>
          <a:xfrm>
            <a:off x="9498063" y="6552644"/>
            <a:ext cx="1100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1" type="ftr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3333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type="title"/>
          </p:nvPr>
        </p:nvSpPr>
        <p:spPr>
          <a:xfrm>
            <a:off x="423517" y="308100"/>
            <a:ext cx="8172315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3333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423517" y="308100"/>
            <a:ext cx="8172315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idx="10" type="dt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3333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0" y="6732777"/>
            <a:ext cx="12192000" cy="0"/>
          </a:xfrm>
          <a:prstGeom prst="straightConnector1">
            <a:avLst/>
          </a:prstGeom>
          <a:noFill/>
          <a:ln cap="flat" cmpd="sng" w="203200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GSI_Logo_rgb.png"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146453" y="485167"/>
            <a:ext cx="1505441" cy="5018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1"/>
          <p:cNvCxnSpPr/>
          <p:nvPr/>
        </p:nvCxnSpPr>
        <p:spPr>
          <a:xfrm>
            <a:off x="0" y="1101632"/>
            <a:ext cx="12192000" cy="0"/>
          </a:xfrm>
          <a:prstGeom prst="straightConnector1">
            <a:avLst/>
          </a:prstGeom>
          <a:noFill/>
          <a:ln cap="flat" cmpd="sng" w="203200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"/>
          <p:cNvSpPr/>
          <p:nvPr/>
        </p:nvSpPr>
        <p:spPr>
          <a:xfrm>
            <a:off x="-1" y="969432"/>
            <a:ext cx="268800" cy="268800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-1" y="6599766"/>
            <a:ext cx="271036" cy="271036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423514" y="1450688"/>
            <a:ext cx="11226901" cy="4903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DBB63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DBB63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FDBB6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FDBB63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FDBB63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1"/>
          <p:cNvSpPr txBox="1"/>
          <p:nvPr/>
        </p:nvSpPr>
        <p:spPr>
          <a:xfrm>
            <a:off x="580361" y="6616079"/>
            <a:ext cx="47028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GSI Helmholtzzentrum für Schwerionenforschung GmbH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 txBox="1"/>
          <p:nvPr>
            <p:ph type="title"/>
          </p:nvPr>
        </p:nvSpPr>
        <p:spPr>
          <a:xfrm>
            <a:off x="423517" y="308100"/>
            <a:ext cx="8172315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9535007" y="6552643"/>
            <a:ext cx="11311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5350935" y="6560611"/>
            <a:ext cx="4182132" cy="35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AIR_Logo_rgb.png" id="21" name="Google Shape;2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54439" y="275767"/>
            <a:ext cx="1033407" cy="86117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17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ctrTitle"/>
          </p:nvPr>
        </p:nvSpPr>
        <p:spPr>
          <a:xfrm>
            <a:off x="2868706" y="3863590"/>
            <a:ext cx="57375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Arial"/>
              <a:buNone/>
            </a:pPr>
            <a:r>
              <a:rPr lang="en-US"/>
              <a:t>PUNCH4NFDI Project</a:t>
            </a:r>
            <a:br>
              <a:rPr lang="en-US"/>
            </a:br>
            <a:r>
              <a:rPr lang="en-US"/>
              <a:t>TA4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Arial"/>
              <a:buNone/>
            </a:pPr>
            <a:r>
              <a:rPr lang="en-US" sz="2500"/>
              <a:t>Digital </a:t>
            </a:r>
            <a:r>
              <a:rPr lang="en-US" sz="2500"/>
              <a:t>research</a:t>
            </a:r>
            <a:r>
              <a:rPr lang="en-US" sz="2500"/>
              <a:t> product: Data portal and Metadata Schema</a:t>
            </a:r>
            <a:endParaRPr sz="2500"/>
          </a:p>
        </p:txBody>
      </p:sp>
      <p:sp>
        <p:nvSpPr>
          <p:cNvPr id="52" name="Google Shape;52;p6"/>
          <p:cNvSpPr txBox="1"/>
          <p:nvPr>
            <p:ph idx="1" type="subTitle"/>
          </p:nvPr>
        </p:nvSpPr>
        <p:spPr>
          <a:xfrm>
            <a:off x="2868700" y="4931778"/>
            <a:ext cx="601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Ivan Knežević 	20th of June 2024</a:t>
            </a:r>
            <a:endParaRPr/>
          </a:p>
        </p:txBody>
      </p:sp>
      <p:pic>
        <p:nvPicPr>
          <p:cNvPr descr="Consortia PUNCH4NFDI | NFDI" id="53" name="Google Shape;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0469" y="1508787"/>
            <a:ext cx="1536171" cy="1536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563425" y="307196"/>
            <a:ext cx="89346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lang="en-US"/>
              <a:t>WP1 - </a:t>
            </a:r>
            <a:r>
              <a:rPr lang="en-US"/>
              <a:t>Federated science data platform</a:t>
            </a: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7326978" y="6010428"/>
            <a:ext cx="246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67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5790" y="4234649"/>
            <a:ext cx="223118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52385" y="4234649"/>
            <a:ext cx="2372718" cy="236867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/>
          <p:nvPr/>
        </p:nvSpPr>
        <p:spPr>
          <a:xfrm>
            <a:off x="7686458" y="5842248"/>
            <a:ext cx="1866000" cy="336300"/>
          </a:xfrm>
          <a:prstGeom prst="rightArrow">
            <a:avLst>
              <a:gd fmla="val 50000" name="adj1"/>
              <a:gd fmla="val 106172" name="adj2"/>
            </a:avLst>
          </a:prstGeom>
          <a:solidFill>
            <a:srgbClr val="FDBB6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"/>
          <p:cNvSpPr/>
          <p:nvPr/>
        </p:nvSpPr>
        <p:spPr>
          <a:xfrm rot="10800000">
            <a:off x="7573213" y="5222005"/>
            <a:ext cx="1866000" cy="336300"/>
          </a:xfrm>
          <a:prstGeom prst="rightArrow">
            <a:avLst>
              <a:gd fmla="val 50000" name="adj1"/>
              <a:gd fmla="val 106172" name="adj2"/>
            </a:avLst>
          </a:prstGeom>
          <a:solidFill>
            <a:srgbClr val="FDBB6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7503827" y="6178672"/>
            <a:ext cx="2231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AAI request</a:t>
            </a:r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9623149" y="4138639"/>
            <a:ext cx="2231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Home institute</a:t>
            </a: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7503826" y="4358720"/>
            <a:ext cx="22311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33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Information regarding resource and access rights within the institution</a:t>
            </a:r>
            <a:endParaRPr/>
          </a:p>
        </p:txBody>
      </p:sp>
      <p:pic>
        <p:nvPicPr>
          <p:cNvPr descr="A comprehensive comparison between Jupyter Notebook and Apache Zeppelin |  by Ankita Kumar | AnkitaKumar | Medium" id="68" name="Google Shape;6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6047" y="1754896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9839" y="1579375"/>
            <a:ext cx="2152419" cy="15031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/>
          <p:nvPr/>
        </p:nvSpPr>
        <p:spPr>
          <a:xfrm>
            <a:off x="371155" y="1300612"/>
            <a:ext cx="20898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Storage4PUNCH</a:t>
            </a: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4666566" y="1321173"/>
            <a:ext cx="2231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Compute4PUNCH</a:t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 rot="-5401954">
            <a:off x="1121459" y="3506578"/>
            <a:ext cx="1055700" cy="336300"/>
          </a:xfrm>
          <a:prstGeom prst="rightArrow">
            <a:avLst>
              <a:gd fmla="val 50000" name="adj1"/>
              <a:gd fmla="val 106172" name="adj2"/>
            </a:avLst>
          </a:prstGeom>
          <a:solidFill>
            <a:srgbClr val="FDBB6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"/>
          <p:cNvSpPr/>
          <p:nvPr/>
        </p:nvSpPr>
        <p:spPr>
          <a:xfrm rot="-2183114">
            <a:off x="2978125" y="3384616"/>
            <a:ext cx="1638539" cy="336433"/>
          </a:xfrm>
          <a:prstGeom prst="rightArrow">
            <a:avLst>
              <a:gd fmla="val 50000" name="adj1"/>
              <a:gd fmla="val 106172" name="adj2"/>
            </a:avLst>
          </a:prstGeom>
          <a:solidFill>
            <a:srgbClr val="FDBB6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/>
          <p:nvPr/>
        </p:nvSpPr>
        <p:spPr>
          <a:xfrm rot="-2203682">
            <a:off x="2930036" y="3681118"/>
            <a:ext cx="2398927" cy="385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Request computing</a:t>
            </a:r>
            <a:br>
              <a:rPr b="1" lang="en-US" sz="1500">
                <a:solidFill>
                  <a:srgbClr val="7F7F7F"/>
                </a:solidFill>
              </a:rPr>
            </a:br>
            <a:r>
              <a:rPr b="1" i="0" lang="en-US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sz="1500"/>
          </a:p>
        </p:txBody>
      </p:sp>
      <p:pic>
        <p:nvPicPr>
          <p:cNvPr descr="Data Visualization - Vera Teknoloji" id="75" name="Google Shape;7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39328" y="1566570"/>
            <a:ext cx="1640002" cy="150314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7"/>
          <p:cNvSpPr/>
          <p:nvPr/>
        </p:nvSpPr>
        <p:spPr>
          <a:xfrm>
            <a:off x="6753165" y="2093593"/>
            <a:ext cx="237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Results visualisation</a:t>
            </a:r>
            <a:endParaRPr/>
          </a:p>
        </p:txBody>
      </p:sp>
      <p:sp>
        <p:nvSpPr>
          <p:cNvPr id="77" name="Google Shape;77;p7"/>
          <p:cNvSpPr/>
          <p:nvPr/>
        </p:nvSpPr>
        <p:spPr>
          <a:xfrm rot="-510">
            <a:off x="4770360" y="2866186"/>
            <a:ext cx="2023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F7F7F"/>
                </a:solidFill>
              </a:rPr>
              <a:t>E</a:t>
            </a: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xecute the code</a:t>
            </a:r>
            <a:endParaRPr/>
          </a:p>
        </p:txBody>
      </p:sp>
      <p:pic>
        <p:nvPicPr>
          <p:cNvPr id="78" name="Google Shape;78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8837" y="4444298"/>
            <a:ext cx="1690014" cy="169407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7"/>
          <p:cNvSpPr/>
          <p:nvPr/>
        </p:nvSpPr>
        <p:spPr>
          <a:xfrm>
            <a:off x="6826676" y="2426650"/>
            <a:ext cx="2231100" cy="336300"/>
          </a:xfrm>
          <a:prstGeom prst="rightArrow">
            <a:avLst>
              <a:gd fmla="val 50000" name="adj1"/>
              <a:gd fmla="val 106172" name="adj2"/>
            </a:avLst>
          </a:prstGeom>
          <a:solidFill>
            <a:srgbClr val="FDBB6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2799368" y="4657167"/>
            <a:ext cx="2231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7F7F7F"/>
                </a:solidFill>
              </a:rPr>
              <a:t>C</a:t>
            </a:r>
            <a:r>
              <a:rPr b="1" lang="en-US" sz="1500">
                <a:solidFill>
                  <a:srgbClr val="7F7F7F"/>
                </a:solidFill>
              </a:rPr>
              <a:t>reate and e</a:t>
            </a:r>
            <a:r>
              <a:rPr b="1" lang="en-US" sz="1500">
                <a:solidFill>
                  <a:srgbClr val="7F7F7F"/>
                </a:solidFill>
              </a:rPr>
              <a:t>xecute</a:t>
            </a:r>
            <a:r>
              <a:rPr b="1" lang="en-US" sz="1500">
                <a:solidFill>
                  <a:srgbClr val="7F7F7F"/>
                </a:solidFill>
              </a:rPr>
              <a:t> a</a:t>
            </a:r>
            <a:r>
              <a:rPr b="1" i="0" lang="en-US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workflow</a:t>
            </a:r>
            <a:endParaRPr sz="1500"/>
          </a:p>
        </p:txBody>
      </p:sp>
      <p:pic>
        <p:nvPicPr>
          <p:cNvPr descr="2. Getting started — reana 0.6.1 documentation" id="81" name="Google Shape;81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74673" y="4913503"/>
            <a:ext cx="1050168" cy="24742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/>
          <p:nvPr/>
        </p:nvSpPr>
        <p:spPr>
          <a:xfrm>
            <a:off x="258547" y="6153961"/>
            <a:ext cx="285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Guarantee reproducibility</a:t>
            </a:r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4983462" y="6233990"/>
            <a:ext cx="2231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PLATFORM</a:t>
            </a:r>
            <a:endParaRPr/>
          </a:p>
        </p:txBody>
      </p:sp>
      <p:sp>
        <p:nvSpPr>
          <p:cNvPr id="84" name="Google Shape;84;p7"/>
          <p:cNvSpPr txBox="1"/>
          <p:nvPr>
            <p:ph idx="11" type="ftr"/>
          </p:nvPr>
        </p:nvSpPr>
        <p:spPr>
          <a:xfrm>
            <a:off x="5283202" y="6560612"/>
            <a:ext cx="41820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i.knezevic@gsi.de</a:t>
            </a:r>
            <a:endParaRPr/>
          </a:p>
        </p:txBody>
      </p:sp>
      <p:sp>
        <p:nvSpPr>
          <p:cNvPr id="85" name="Google Shape;85;p7"/>
          <p:cNvSpPr/>
          <p:nvPr/>
        </p:nvSpPr>
        <p:spPr>
          <a:xfrm rot="10798342">
            <a:off x="3052938" y="5104378"/>
            <a:ext cx="1866000" cy="336300"/>
          </a:xfrm>
          <a:prstGeom prst="rightArrow">
            <a:avLst>
              <a:gd fmla="val 50000" name="adj1"/>
              <a:gd fmla="val 106172" name="adj2"/>
            </a:avLst>
          </a:prstGeom>
          <a:solidFill>
            <a:srgbClr val="FDBB6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2799368" y="5857504"/>
            <a:ext cx="2231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F7F7F"/>
                </a:solidFill>
              </a:rPr>
              <a:t>Save the</a:t>
            </a: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workflow</a:t>
            </a:r>
            <a:endParaRPr/>
          </a:p>
        </p:txBody>
      </p:sp>
      <p:sp>
        <p:nvSpPr>
          <p:cNvPr id="87" name="Google Shape;87;p7"/>
          <p:cNvSpPr/>
          <p:nvPr/>
        </p:nvSpPr>
        <p:spPr>
          <a:xfrm rot="-1387">
            <a:off x="533755" y="4174729"/>
            <a:ext cx="2231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F7F7F"/>
                </a:solidFill>
              </a:rPr>
              <a:t>Request a</a:t>
            </a: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dataset</a:t>
            </a:r>
            <a:endParaRPr/>
          </a:p>
        </p:txBody>
      </p:sp>
      <p:sp>
        <p:nvSpPr>
          <p:cNvPr id="88" name="Google Shape;88;p7"/>
          <p:cNvSpPr/>
          <p:nvPr/>
        </p:nvSpPr>
        <p:spPr>
          <a:xfrm rot="8592305">
            <a:off x="6823414" y="3477451"/>
            <a:ext cx="2934123" cy="336301"/>
          </a:xfrm>
          <a:prstGeom prst="rightArrow">
            <a:avLst>
              <a:gd fmla="val 50000" name="adj1"/>
              <a:gd fmla="val 106172" name="adj2"/>
            </a:avLst>
          </a:prstGeom>
          <a:solidFill>
            <a:schemeClr val="lt1"/>
          </a:solidFill>
          <a:ln cap="flat" cmpd="sng" w="952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7"/>
          <p:cNvSpPr/>
          <p:nvPr/>
        </p:nvSpPr>
        <p:spPr>
          <a:xfrm rot="-2203682">
            <a:off x="7450361" y="3605818"/>
            <a:ext cx="2398927" cy="385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7F7F7F"/>
                </a:solidFill>
              </a:rPr>
              <a:t>Save the results</a:t>
            </a:r>
            <a:endParaRPr sz="1500"/>
          </a:p>
        </p:txBody>
      </p:sp>
      <p:sp>
        <p:nvSpPr>
          <p:cNvPr id="90" name="Google Shape;90;p7"/>
          <p:cNvSpPr/>
          <p:nvPr/>
        </p:nvSpPr>
        <p:spPr>
          <a:xfrm rot="-1658">
            <a:off x="3052938" y="5482965"/>
            <a:ext cx="1866000" cy="336300"/>
          </a:xfrm>
          <a:prstGeom prst="rightArrow">
            <a:avLst>
              <a:gd fmla="val 50000" name="adj1"/>
              <a:gd fmla="val 106172" name="adj2"/>
            </a:avLst>
          </a:prstGeom>
          <a:solidFill>
            <a:schemeClr val="lt1"/>
          </a:solidFill>
          <a:ln cap="flat" cmpd="sng" w="952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7"/>
          <p:cNvSpPr/>
          <p:nvPr/>
        </p:nvSpPr>
        <p:spPr>
          <a:xfrm rot="5398006">
            <a:off x="5264932" y="3549301"/>
            <a:ext cx="1034400" cy="336300"/>
          </a:xfrm>
          <a:prstGeom prst="rightArrow">
            <a:avLst>
              <a:gd fmla="val 50000" name="adj1"/>
              <a:gd fmla="val 106172" name="adj2"/>
            </a:avLst>
          </a:prstGeom>
          <a:solidFill>
            <a:schemeClr val="lt1"/>
          </a:solidFill>
          <a:ln cap="flat" cmpd="sng" w="952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7"/>
          <p:cNvSpPr/>
          <p:nvPr/>
        </p:nvSpPr>
        <p:spPr>
          <a:xfrm rot="-795">
            <a:off x="5777041" y="3372005"/>
            <a:ext cx="1296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F7F7F"/>
                </a:solidFill>
              </a:rPr>
              <a:t>Reference</a:t>
            </a:r>
            <a:br>
              <a:rPr b="1" lang="en-US">
                <a:solidFill>
                  <a:srgbClr val="7F7F7F"/>
                </a:solidFill>
              </a:rPr>
            </a:br>
            <a:r>
              <a:rPr b="1" i="0" lang="en-US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the code</a:t>
            </a:r>
            <a:endParaRPr sz="1200"/>
          </a:p>
        </p:txBody>
      </p:sp>
      <p:sp>
        <p:nvSpPr>
          <p:cNvPr id="93" name="Google Shape;93;p7"/>
          <p:cNvSpPr/>
          <p:nvPr/>
        </p:nvSpPr>
        <p:spPr>
          <a:xfrm rot="2022844">
            <a:off x="2148054" y="3460693"/>
            <a:ext cx="3377542" cy="336564"/>
          </a:xfrm>
          <a:prstGeom prst="rightArrow">
            <a:avLst>
              <a:gd fmla="val 50000" name="adj1"/>
              <a:gd fmla="val 106172" name="adj2"/>
            </a:avLst>
          </a:prstGeom>
          <a:solidFill>
            <a:schemeClr val="lt1"/>
          </a:solidFill>
          <a:ln cap="flat" cmpd="sng" w="952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"/>
          <p:cNvSpPr/>
          <p:nvPr/>
        </p:nvSpPr>
        <p:spPr>
          <a:xfrm rot="2039376">
            <a:off x="2795737" y="2683185"/>
            <a:ext cx="1305089" cy="385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7F7F7F"/>
                </a:solidFill>
              </a:rPr>
              <a:t>Reference the Dataset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/>
          <p:nvPr>
            <p:ph type="title"/>
          </p:nvPr>
        </p:nvSpPr>
        <p:spPr>
          <a:xfrm>
            <a:off x="563425" y="307196"/>
            <a:ext cx="4364623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lang="en-US"/>
              <a:t>Digital Research Products</a:t>
            </a:r>
            <a:endParaRPr/>
          </a:p>
        </p:txBody>
      </p:sp>
      <p:sp>
        <p:nvSpPr>
          <p:cNvPr id="100" name="Google Shape;100;p8"/>
          <p:cNvSpPr/>
          <p:nvPr/>
        </p:nvSpPr>
        <p:spPr>
          <a:xfrm>
            <a:off x="6672065" y="5492811"/>
            <a:ext cx="246286" cy="718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67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3882" y="1214161"/>
            <a:ext cx="7720527" cy="534395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8"/>
          <p:cNvSpPr/>
          <p:nvPr/>
        </p:nvSpPr>
        <p:spPr>
          <a:xfrm>
            <a:off x="1391477" y="1094753"/>
            <a:ext cx="4032448" cy="3324344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Code</a:t>
            </a:r>
            <a:r>
              <a:rPr b="0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repository</a:t>
            </a:r>
            <a:endParaRPr b="0" i="0" sz="2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"/>
          <p:cNvSpPr/>
          <p:nvPr/>
        </p:nvSpPr>
        <p:spPr>
          <a:xfrm>
            <a:off x="5030750" y="3794850"/>
            <a:ext cx="3722100" cy="2895300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Dataset</a:t>
            </a:r>
            <a:endParaRPr/>
          </a:p>
        </p:txBody>
      </p:sp>
      <p:sp>
        <p:nvSpPr>
          <p:cNvPr id="104" name="Google Shape;104;p8"/>
          <p:cNvSpPr/>
          <p:nvPr/>
        </p:nvSpPr>
        <p:spPr>
          <a:xfrm>
            <a:off x="5379786" y="827481"/>
            <a:ext cx="4364621" cy="2847975"/>
          </a:xfrm>
          <a:prstGeom prst="ellipse">
            <a:avLst/>
          </a:prstGeom>
          <a:noFill/>
          <a:ln cap="flat" cmpd="sng" w="254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>
              <a:schemeClr val="dk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General project data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"/>
          <p:cNvSpPr txBox="1"/>
          <p:nvPr/>
        </p:nvSpPr>
        <p:spPr>
          <a:xfrm>
            <a:off x="431371" y="4566143"/>
            <a:ext cx="4364623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Minimal Viable Product</a:t>
            </a:r>
            <a:endParaRPr/>
          </a:p>
        </p:txBody>
      </p:sp>
      <p:sp>
        <p:nvSpPr>
          <p:cNvPr id="106" name="Google Shape;106;p8"/>
          <p:cNvSpPr txBox="1"/>
          <p:nvPr>
            <p:ph idx="11" type="ftr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i.knezevic@gsi.de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5104" y="1220756"/>
            <a:ext cx="7109248" cy="533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9"/>
          <p:cNvSpPr txBox="1"/>
          <p:nvPr>
            <p:ph type="title"/>
          </p:nvPr>
        </p:nvSpPr>
        <p:spPr>
          <a:xfrm>
            <a:off x="563425" y="307196"/>
            <a:ext cx="4364623" cy="787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lang="en-US"/>
              <a:t>Digital Research Products</a:t>
            </a:r>
            <a:endParaRPr/>
          </a:p>
        </p:txBody>
      </p:sp>
      <p:sp>
        <p:nvSpPr>
          <p:cNvPr id="113" name="Google Shape;113;p9"/>
          <p:cNvSpPr/>
          <p:nvPr/>
        </p:nvSpPr>
        <p:spPr>
          <a:xfrm>
            <a:off x="6672065" y="5492811"/>
            <a:ext cx="246286" cy="718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67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9"/>
          <p:cNvSpPr/>
          <p:nvPr/>
        </p:nvSpPr>
        <p:spPr>
          <a:xfrm>
            <a:off x="2928693" y="1800714"/>
            <a:ext cx="2602808" cy="2391033"/>
          </a:xfrm>
          <a:prstGeom prst="ellipse">
            <a:avLst/>
          </a:prstGeom>
          <a:noFill/>
          <a:ln cap="flat" cmpd="sng" w="254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67" u="none" cap="none" strike="noStrike">
                <a:solidFill>
                  <a:srgbClr val="D6E3BC"/>
                </a:solidFill>
                <a:latin typeface="Arial"/>
                <a:ea typeface="Arial"/>
                <a:cs typeface="Arial"/>
                <a:sym typeface="Arial"/>
              </a:rPr>
              <a:t>Code repository</a:t>
            </a:r>
            <a:endParaRPr/>
          </a:p>
        </p:txBody>
      </p:sp>
      <p:sp>
        <p:nvSpPr>
          <p:cNvPr id="115" name="Google Shape;115;p9"/>
          <p:cNvSpPr/>
          <p:nvPr/>
        </p:nvSpPr>
        <p:spPr>
          <a:xfrm>
            <a:off x="4837341" y="3630253"/>
            <a:ext cx="2602808" cy="2391035"/>
          </a:xfrm>
          <a:prstGeom prst="ellipse">
            <a:avLst/>
          </a:prstGeom>
          <a:noFill/>
          <a:ln cap="flat" cmpd="sng" w="254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6E3BC"/>
                </a:solidFill>
                <a:latin typeface="Arial"/>
                <a:ea typeface="Arial"/>
                <a:cs typeface="Arial"/>
                <a:sym typeface="Arial"/>
              </a:rPr>
              <a:t>Dataset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5531501" y="1667380"/>
            <a:ext cx="2095440" cy="1929445"/>
          </a:xfrm>
          <a:prstGeom prst="ellipse">
            <a:avLst/>
          </a:prstGeom>
          <a:noFill/>
          <a:ln cap="flat" cmpd="sng" w="254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67" u="none" cap="none" strike="noStrike">
                <a:solidFill>
                  <a:srgbClr val="D6E3BC"/>
                </a:solidFill>
                <a:latin typeface="Arial"/>
                <a:ea typeface="Arial"/>
                <a:cs typeface="Arial"/>
                <a:sym typeface="Arial"/>
              </a:rPr>
              <a:t>General project data</a:t>
            </a:r>
            <a:endParaRPr b="1" i="0" sz="1867" u="none" cap="none" strike="noStrike">
              <a:solidFill>
                <a:srgbClr val="D6E3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7344139" y="2799585"/>
            <a:ext cx="2602807" cy="2391035"/>
          </a:xfrm>
          <a:prstGeom prst="ellipse">
            <a:avLst/>
          </a:prstGeom>
          <a:noFill/>
          <a:ln cap="flat" cmpd="sng" w="254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67" u="none" cap="none" strike="noStrike">
                <a:solidFill>
                  <a:srgbClr val="D6E3BC"/>
                </a:solidFill>
                <a:latin typeface="Arial"/>
                <a:ea typeface="Arial"/>
                <a:cs typeface="Arial"/>
                <a:sym typeface="Arial"/>
              </a:rPr>
              <a:t>Journal publication</a:t>
            </a:r>
            <a:endParaRPr/>
          </a:p>
        </p:txBody>
      </p:sp>
      <p:sp>
        <p:nvSpPr>
          <p:cNvPr id="118" name="Google Shape;118;p9"/>
          <p:cNvSpPr/>
          <p:nvPr/>
        </p:nvSpPr>
        <p:spPr>
          <a:xfrm>
            <a:off x="195731" y="1667387"/>
            <a:ext cx="2602800" cy="2391000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67">
                <a:solidFill>
                  <a:srgbClr val="FFFFFF"/>
                </a:solidFill>
              </a:rPr>
              <a:t>Infrastructure metadata</a:t>
            </a:r>
            <a:endParaRPr/>
          </a:p>
        </p:txBody>
      </p:sp>
      <p:sp>
        <p:nvSpPr>
          <p:cNvPr id="119" name="Google Shape;119;p9"/>
          <p:cNvSpPr txBox="1"/>
          <p:nvPr>
            <p:ph idx="11" type="ftr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i.knezevic@gsi.de</a:t>
            </a:r>
            <a:endParaRPr/>
          </a:p>
        </p:txBody>
      </p:sp>
      <p:pic>
        <p:nvPicPr>
          <p:cNvPr descr="2. Getting started — reana 0.6.1 documentation" id="120" name="Google Shape;12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123" y="5066905"/>
            <a:ext cx="1050168" cy="24742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9"/>
          <p:cNvSpPr/>
          <p:nvPr/>
        </p:nvSpPr>
        <p:spPr>
          <a:xfrm>
            <a:off x="2338931" y="4319937"/>
            <a:ext cx="2602800" cy="2391000"/>
          </a:xfrm>
          <a:prstGeom prst="ellipse">
            <a:avLst/>
          </a:prstGeom>
          <a:noFill/>
          <a:ln cap="flat" cmpd="sng" w="254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Workflow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88" y="1289225"/>
            <a:ext cx="9877425" cy="5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0"/>
          <p:cNvSpPr txBox="1"/>
          <p:nvPr>
            <p:ph type="title"/>
          </p:nvPr>
        </p:nvSpPr>
        <p:spPr>
          <a:xfrm>
            <a:off x="563425" y="307196"/>
            <a:ext cx="89346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lang="en-US"/>
              <a:t>Workflows</a:t>
            </a:r>
            <a:endParaRPr/>
          </a:p>
        </p:txBody>
      </p:sp>
      <p:sp>
        <p:nvSpPr>
          <p:cNvPr id="128" name="Google Shape;128;p10"/>
          <p:cNvSpPr txBox="1"/>
          <p:nvPr>
            <p:ph idx="11" type="ftr"/>
          </p:nvPr>
        </p:nvSpPr>
        <p:spPr>
          <a:xfrm>
            <a:off x="5283202" y="6560612"/>
            <a:ext cx="41820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i.knezevic@gsi.de</a:t>
            </a:r>
            <a:endParaRPr/>
          </a:p>
        </p:txBody>
      </p:sp>
      <p:pic>
        <p:nvPicPr>
          <p:cNvPr id="129" name="Google Shape;12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50" y="1462950"/>
            <a:ext cx="1011555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799" y="1462949"/>
            <a:ext cx="8817925" cy="50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798" y="1462950"/>
            <a:ext cx="5455572" cy="507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3550" y="1462938"/>
            <a:ext cx="10067925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550" y="1467700"/>
            <a:ext cx="6496050" cy="45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9738" y="1420808"/>
            <a:ext cx="10340764" cy="5161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 txBox="1"/>
          <p:nvPr>
            <p:ph type="title"/>
          </p:nvPr>
        </p:nvSpPr>
        <p:spPr>
          <a:xfrm>
            <a:off x="563425" y="307196"/>
            <a:ext cx="89346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lang="en-US"/>
              <a:t>Code Repository automation</a:t>
            </a:r>
            <a:endParaRPr/>
          </a:p>
        </p:txBody>
      </p:sp>
      <p:sp>
        <p:nvSpPr>
          <p:cNvPr id="140" name="Google Shape;140;p11"/>
          <p:cNvSpPr txBox="1"/>
          <p:nvPr>
            <p:ph idx="11" type="ftr"/>
          </p:nvPr>
        </p:nvSpPr>
        <p:spPr>
          <a:xfrm>
            <a:off x="5283202" y="6560612"/>
            <a:ext cx="41820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i.knezevic@gsi.de</a:t>
            </a:r>
            <a:endParaRPr/>
          </a:p>
        </p:txBody>
      </p:sp>
      <p:pic>
        <p:nvPicPr>
          <p:cNvPr id="141" name="Google Shape;14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50" y="1676396"/>
            <a:ext cx="7362825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425" y="1257903"/>
            <a:ext cx="6543949" cy="529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/>
          <p:nvPr>
            <p:ph type="title"/>
          </p:nvPr>
        </p:nvSpPr>
        <p:spPr>
          <a:xfrm>
            <a:off x="563425" y="307196"/>
            <a:ext cx="89346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lang="en-US"/>
              <a:t>Repository Front End development</a:t>
            </a:r>
            <a:endParaRPr/>
          </a:p>
        </p:txBody>
      </p:sp>
      <p:sp>
        <p:nvSpPr>
          <p:cNvPr id="148" name="Google Shape;148;p12"/>
          <p:cNvSpPr txBox="1"/>
          <p:nvPr>
            <p:ph idx="11" type="ftr"/>
          </p:nvPr>
        </p:nvSpPr>
        <p:spPr>
          <a:xfrm>
            <a:off x="5283202" y="6560612"/>
            <a:ext cx="41820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i.knezevic@gsi.de</a:t>
            </a:r>
            <a:endParaRPr/>
          </a:p>
        </p:txBody>
      </p:sp>
      <p:pic>
        <p:nvPicPr>
          <p:cNvPr id="149" name="Google Shape;14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375" y="1319596"/>
            <a:ext cx="9121972" cy="516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375" y="1319602"/>
            <a:ext cx="9641164" cy="52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450" y="1319600"/>
            <a:ext cx="9984025" cy="524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/>
          <p:nvPr>
            <p:ph type="title"/>
          </p:nvPr>
        </p:nvSpPr>
        <p:spPr>
          <a:xfrm>
            <a:off x="563425" y="307196"/>
            <a:ext cx="89346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lang="en-US"/>
              <a:t>Future implementation</a:t>
            </a:r>
            <a:endParaRPr/>
          </a:p>
        </p:txBody>
      </p:sp>
      <p:sp>
        <p:nvSpPr>
          <p:cNvPr id="157" name="Google Shape;157;p13"/>
          <p:cNvSpPr txBox="1"/>
          <p:nvPr>
            <p:ph idx="1" type="body"/>
          </p:nvPr>
        </p:nvSpPr>
        <p:spPr>
          <a:xfrm>
            <a:off x="423525" y="1450700"/>
            <a:ext cx="11062500" cy="4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41" lvl="0" marL="34289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Future front end development.</a:t>
            </a:r>
            <a:endParaRPr sz="2700"/>
          </a:p>
          <a:p>
            <a:pPr indent="-361941" lvl="0" marL="34289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Integration with REANA. </a:t>
            </a:r>
            <a:endParaRPr sz="2700"/>
          </a:p>
          <a:p>
            <a:pPr indent="-361941" lvl="0" marL="34289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Research infrastructure as Digital Research Product. </a:t>
            </a:r>
            <a:endParaRPr sz="2700"/>
          </a:p>
          <a:p>
            <a:pPr indent="-323841" lvl="0" marL="34289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US" sz="2700"/>
              <a:t>Automatic export of the Metadata Schema from the data on the portal.</a:t>
            </a:r>
            <a:endParaRPr sz="2700"/>
          </a:p>
          <a:p>
            <a:pPr indent="-323841" lvl="0" marL="34289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US" sz="2700"/>
              <a:t>Automatization of the data import procedures in the database (from the MD schema)</a:t>
            </a:r>
            <a:endParaRPr sz="2700"/>
          </a:p>
          <a:p>
            <a:pPr indent="-190491" lvl="0" marL="342891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8" name="Google Shape;158;p13"/>
          <p:cNvSpPr txBox="1"/>
          <p:nvPr>
            <p:ph idx="11" type="ftr"/>
          </p:nvPr>
        </p:nvSpPr>
        <p:spPr>
          <a:xfrm>
            <a:off x="5283202" y="6560612"/>
            <a:ext cx="41820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i.knezevic@gsi.de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>
            <p:ph type="title"/>
          </p:nvPr>
        </p:nvSpPr>
        <p:spPr>
          <a:xfrm>
            <a:off x="563425" y="307196"/>
            <a:ext cx="89346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164" name="Google Shape;164;p14"/>
          <p:cNvSpPr txBox="1"/>
          <p:nvPr>
            <p:ph idx="1" type="body"/>
          </p:nvPr>
        </p:nvSpPr>
        <p:spPr>
          <a:xfrm>
            <a:off x="423514" y="1450688"/>
            <a:ext cx="11226900" cy="49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Questions?</a:t>
            </a:r>
            <a:endParaRPr sz="4000"/>
          </a:p>
          <a:p>
            <a:pPr indent="-190491" lvl="0" marL="342891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65" name="Google Shape;165;p14"/>
          <p:cNvSpPr txBox="1"/>
          <p:nvPr>
            <p:ph idx="11" type="ftr"/>
          </p:nvPr>
        </p:nvSpPr>
        <p:spPr>
          <a:xfrm>
            <a:off x="5283202" y="6560612"/>
            <a:ext cx="41820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i.knezevic@gsi.de</a:t>
            </a:r>
            <a:endParaRPr/>
          </a:p>
        </p:txBody>
      </p:sp>
      <p:pic>
        <p:nvPicPr>
          <p:cNvPr descr="Consortia PUNCH4NFDI | NFDI" id="166" name="Google Shape;1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1974" y="1450698"/>
            <a:ext cx="1850000" cy="18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ir-gsi-folienmaster_2017_onering">
  <a:themeElements>
    <a:clrScheme name="Benutzerdefiniert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