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301" r:id="rId2"/>
    <p:sldId id="302" r:id="rId3"/>
    <p:sldId id="306" r:id="rId4"/>
    <p:sldId id="310" r:id="rId5"/>
    <p:sldId id="305" r:id="rId6"/>
  </p:sldIdLst>
  <p:sldSz cx="9144000" cy="6858000" type="screen4x3"/>
  <p:notesSz cx="6794500" cy="9906000"/>
  <p:defaultTextStyle>
    <a:defPPr>
      <a:defRPr lang="en-GB"/>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816">
          <p15:clr>
            <a:srgbClr val="A4A3A4"/>
          </p15:clr>
        </p15:guide>
        <p15:guide id="2" orient="horz" pos="167">
          <p15:clr>
            <a:srgbClr val="A4A3A4"/>
          </p15:clr>
        </p15:guide>
        <p15:guide id="3" orient="horz" pos="616">
          <p15:clr>
            <a:srgbClr val="A4A3A4"/>
          </p15:clr>
        </p15:guide>
        <p15:guide id="4" orient="horz" pos="2672">
          <p15:clr>
            <a:srgbClr val="A4A3A4"/>
          </p15:clr>
        </p15:guide>
        <p15:guide id="5" orient="horz" pos="1165">
          <p15:clr>
            <a:srgbClr val="A4A3A4"/>
          </p15:clr>
        </p15:guide>
        <p15:guide id="6" pos="5551">
          <p15:clr>
            <a:srgbClr val="A4A3A4"/>
          </p15:clr>
        </p15:guide>
        <p15:guide id="7" pos="1551">
          <p15:clr>
            <a:srgbClr val="A4A3A4"/>
          </p15:clr>
        </p15:guide>
        <p15:guide id="8" pos="4178">
          <p15:clr>
            <a:srgbClr val="A4A3A4"/>
          </p15:clr>
        </p15:guide>
        <p15:guide id="9" pos="2927">
          <p15:clr>
            <a:srgbClr val="A4A3A4"/>
          </p15:clr>
        </p15:guide>
        <p15:guide id="10" pos="2809">
          <p15:clr>
            <a:srgbClr val="A4A3A4"/>
          </p15:clr>
        </p15:guide>
        <p15:guide id="11" pos="178">
          <p15:clr>
            <a:srgbClr val="A4A3A4"/>
          </p15:clr>
        </p15:guide>
        <p15:guide id="12" pos="4299">
          <p15:clr>
            <a:srgbClr val="A4A3A4"/>
          </p15:clr>
        </p15:guide>
        <p15:guide id="13" pos="1435">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B4C2"/>
    <a:srgbClr val="00A5EB"/>
    <a:srgbClr val="FFFFCC"/>
    <a:srgbClr val="FFFF99"/>
    <a:srgbClr val="D3E903"/>
    <a:srgbClr val="FFFF00"/>
    <a:srgbClr val="FFFFFF"/>
    <a:srgbClr val="9C9E9F"/>
    <a:srgbClr val="DDDDDD"/>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4" autoAdjust="0"/>
    <p:restoredTop sz="94374" autoAdjust="0"/>
  </p:normalViewPr>
  <p:slideViewPr>
    <p:cSldViewPr snapToGrid="0">
      <p:cViewPr varScale="1">
        <p:scale>
          <a:sx n="48" d="100"/>
          <a:sy n="48" d="100"/>
        </p:scale>
        <p:origin x="1144" y="44"/>
      </p:cViewPr>
      <p:guideLst>
        <p:guide orient="horz" pos="3816"/>
        <p:guide orient="horz" pos="167"/>
        <p:guide orient="horz" pos="616"/>
        <p:guide orient="horz" pos="2672"/>
        <p:guide orient="horz" pos="1165"/>
        <p:guide pos="5551"/>
        <p:guide pos="1551"/>
        <p:guide pos="4178"/>
        <p:guide pos="2927"/>
        <p:guide pos="2809"/>
        <p:guide pos="178"/>
        <p:guide pos="4299"/>
        <p:guide pos="1435"/>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8" d="100"/>
          <a:sy n="48" d="100"/>
        </p:scale>
        <p:origin x="-1602" y="-90"/>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GB"/>
          </a:p>
        </p:txBody>
      </p:sp>
      <p:sp>
        <p:nvSpPr>
          <p:cNvPr id="21507" name="Rectangle 3"/>
          <p:cNvSpPr>
            <a:spLocks noGrp="1" noChangeArrowheads="1"/>
          </p:cNvSpPr>
          <p:nvPr>
            <p:ph type="dt" idx="1"/>
          </p:nvPr>
        </p:nvSpPr>
        <p:spPr bwMode="auto">
          <a:xfrm>
            <a:off x="384810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GB"/>
          </a:p>
        </p:txBody>
      </p:sp>
      <p:sp>
        <p:nvSpPr>
          <p:cNvPr id="21508"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450" y="4705350"/>
            <a:ext cx="543560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Textmasterformate durch Klicken bearbeiten</a:t>
            </a:r>
          </a:p>
          <a:p>
            <a:pPr lvl="1"/>
            <a:r>
              <a:rPr lang="en-GB"/>
              <a:t>Zweite Ebene</a:t>
            </a:r>
          </a:p>
          <a:p>
            <a:pPr lvl="2"/>
            <a:r>
              <a:rPr lang="en-GB"/>
              <a:t>Dritte Ebene</a:t>
            </a:r>
          </a:p>
          <a:p>
            <a:pPr lvl="3"/>
            <a:r>
              <a:rPr lang="en-GB"/>
              <a:t>Vierte Ebene</a:t>
            </a:r>
          </a:p>
          <a:p>
            <a:pPr lvl="4"/>
            <a:r>
              <a:rPr lang="en-GB"/>
              <a:t>Fünfte Ebene</a:t>
            </a:r>
          </a:p>
        </p:txBody>
      </p:sp>
      <p:sp>
        <p:nvSpPr>
          <p:cNvPr id="21510" name="Rectangle 6"/>
          <p:cNvSpPr>
            <a:spLocks noGrp="1" noChangeArrowheads="1"/>
          </p:cNvSpPr>
          <p:nvPr>
            <p:ph type="ftr" sz="quarter" idx="4"/>
          </p:nvPr>
        </p:nvSpPr>
        <p:spPr bwMode="auto">
          <a:xfrm>
            <a:off x="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GB"/>
          </a:p>
        </p:txBody>
      </p:sp>
      <p:sp>
        <p:nvSpPr>
          <p:cNvPr id="21511" name="Rectangle 7"/>
          <p:cNvSpPr>
            <a:spLocks noGrp="1" noChangeArrowheads="1"/>
          </p:cNvSpPr>
          <p:nvPr>
            <p:ph type="sldNum" sz="quarter" idx="5"/>
          </p:nvPr>
        </p:nvSpPr>
        <p:spPr bwMode="auto">
          <a:xfrm>
            <a:off x="384810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736858A-39C2-4BA9-B2EA-2EBB3C5D7C04}" type="slidenum">
              <a:rPr lang="en-GB"/>
              <a:pPr/>
              <a:t>‹#›</a:t>
            </a:fld>
            <a:endParaRPr lang="en-GB"/>
          </a:p>
        </p:txBody>
      </p:sp>
    </p:spTree>
    <p:extLst>
      <p:ext uri="{BB962C8B-B14F-4D97-AF65-F5344CB8AC3E}">
        <p14:creationId xmlns:p14="http://schemas.microsoft.com/office/powerpoint/2010/main" val="32590343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4736858A-39C2-4BA9-B2EA-2EBB3C5D7C04}" type="slidenum">
              <a:rPr lang="en-GB" smtClean="0"/>
              <a:pPr/>
              <a:t>1</a:t>
            </a:fld>
            <a:endParaRPr lang="en-GB"/>
          </a:p>
        </p:txBody>
      </p:sp>
    </p:spTree>
    <p:extLst>
      <p:ext uri="{BB962C8B-B14F-4D97-AF65-F5344CB8AC3E}">
        <p14:creationId xmlns:p14="http://schemas.microsoft.com/office/powerpoint/2010/main" val="4225329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4736858A-39C2-4BA9-B2EA-2EBB3C5D7C04}" type="slidenum">
              <a:rPr lang="en-GB" smtClean="0"/>
              <a:pPr/>
              <a:t>2</a:t>
            </a:fld>
            <a:endParaRPr lang="en-GB"/>
          </a:p>
        </p:txBody>
      </p:sp>
    </p:spTree>
    <p:extLst>
      <p:ext uri="{BB962C8B-B14F-4D97-AF65-F5344CB8AC3E}">
        <p14:creationId xmlns:p14="http://schemas.microsoft.com/office/powerpoint/2010/main" val="798787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4736858A-39C2-4BA9-B2EA-2EBB3C5D7C04}" type="slidenum">
              <a:rPr lang="en-GB" smtClean="0"/>
              <a:pPr/>
              <a:t>3</a:t>
            </a:fld>
            <a:endParaRPr lang="en-GB"/>
          </a:p>
        </p:txBody>
      </p:sp>
    </p:spTree>
    <p:extLst>
      <p:ext uri="{BB962C8B-B14F-4D97-AF65-F5344CB8AC3E}">
        <p14:creationId xmlns:p14="http://schemas.microsoft.com/office/powerpoint/2010/main" val="2506755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4736858A-39C2-4BA9-B2EA-2EBB3C5D7C04}" type="slidenum">
              <a:rPr lang="en-GB" smtClean="0"/>
              <a:pPr/>
              <a:t>4</a:t>
            </a:fld>
            <a:endParaRPr lang="en-GB"/>
          </a:p>
        </p:txBody>
      </p:sp>
    </p:spTree>
    <p:extLst>
      <p:ext uri="{BB962C8B-B14F-4D97-AF65-F5344CB8AC3E}">
        <p14:creationId xmlns:p14="http://schemas.microsoft.com/office/powerpoint/2010/main" val="1053676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4736858A-39C2-4BA9-B2EA-2EBB3C5D7C04}" type="slidenum">
              <a:rPr lang="en-GB" smtClean="0"/>
              <a:pPr/>
              <a:t>5</a:t>
            </a:fld>
            <a:endParaRPr lang="en-GB"/>
          </a:p>
        </p:txBody>
      </p:sp>
    </p:spTree>
    <p:extLst>
      <p:ext uri="{BB962C8B-B14F-4D97-AF65-F5344CB8AC3E}">
        <p14:creationId xmlns:p14="http://schemas.microsoft.com/office/powerpoint/2010/main" val="918295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2434" name="Rectangle 2"/>
          <p:cNvSpPr>
            <a:spLocks noChangeArrowheads="1"/>
          </p:cNvSpPr>
          <p:nvPr/>
        </p:nvSpPr>
        <p:spPr bwMode="auto">
          <a:xfrm>
            <a:off x="0" y="0"/>
            <a:ext cx="9144000" cy="900113"/>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2435" name="Rectangle 3"/>
          <p:cNvSpPr>
            <a:spLocks noGrp="1" noChangeArrowheads="1"/>
          </p:cNvSpPr>
          <p:nvPr>
            <p:ph type="subTitle" idx="1"/>
          </p:nvPr>
        </p:nvSpPr>
        <p:spPr>
          <a:xfrm>
            <a:off x="378142" y="900113"/>
            <a:ext cx="8520113" cy="485775"/>
          </a:xfrm>
        </p:spPr>
        <p:txBody>
          <a:bodyPr/>
          <a:lstStyle>
            <a:lvl1pPr marL="0" indent="0">
              <a:buFont typeface="Arial Black" pitchFamily="34" charset="0"/>
              <a:buNone/>
              <a:defRPr b="1">
                <a:solidFill>
                  <a:srgbClr val="F28E00"/>
                </a:solidFill>
              </a:defRPr>
            </a:lvl1pPr>
          </a:lstStyle>
          <a:p>
            <a:pPr lvl="0"/>
            <a:r>
              <a:rPr lang="en-US" noProof="0" dirty="0"/>
              <a:t>Click to edit Master subtitle style</a:t>
            </a:r>
            <a:endParaRPr lang="en-GB" noProof="0" dirty="0"/>
          </a:p>
        </p:txBody>
      </p:sp>
      <p:sp>
        <p:nvSpPr>
          <p:cNvPr id="402436" name="Rectangle 4"/>
          <p:cNvSpPr>
            <a:spLocks noGrp="1" noChangeArrowheads="1"/>
          </p:cNvSpPr>
          <p:nvPr>
            <p:ph type="ctrTitle" sz="quarter"/>
          </p:nvPr>
        </p:nvSpPr>
        <p:spPr>
          <a:xfrm>
            <a:off x="900113" y="0"/>
            <a:ext cx="8219281" cy="900113"/>
          </a:xfrm>
        </p:spPr>
        <p:txBody>
          <a:bodyPr anchor="b"/>
          <a:lstStyle>
            <a:lvl1pPr>
              <a:lnSpc>
                <a:spcPct val="80000"/>
              </a:lnSpc>
              <a:defRPr sz="4000"/>
            </a:lvl1pPr>
          </a:lstStyle>
          <a:p>
            <a:pPr lvl="0"/>
            <a:r>
              <a:rPr lang="en-US" noProof="0"/>
              <a:t>Click to edit Master title style</a:t>
            </a:r>
            <a:endParaRPr lang="en-GB" noProof="0"/>
          </a:p>
        </p:txBody>
      </p:sp>
      <p:pic>
        <p:nvPicPr>
          <p:cNvPr id="402441" name="Picture 9" descr="DESY-Logo-cyan-RGB_g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3554" t="-4523" r="-13409"/>
          <a:stretch>
            <a:fillRect/>
          </a:stretch>
        </p:blipFill>
        <p:spPr bwMode="auto">
          <a:xfrm>
            <a:off x="7794625" y="5684838"/>
            <a:ext cx="1149350" cy="1027112"/>
          </a:xfrm>
          <a:prstGeom prst="rect">
            <a:avLst/>
          </a:prstGeom>
          <a:noFill/>
          <a:extLst>
            <a:ext uri="{909E8E84-426E-40DD-AFC4-6F175D3DCCD1}">
              <a14:hiddenFill xmlns:a14="http://schemas.microsoft.com/office/drawing/2010/main">
                <a:solidFill>
                  <a:srgbClr val="FFFFFF"/>
                </a:solidFill>
              </a14:hiddenFill>
            </a:ext>
          </a:extLst>
        </p:spPr>
      </p:pic>
      <p:sp>
        <p:nvSpPr>
          <p:cNvPr id="402448" name="Text Box 16"/>
          <p:cNvSpPr txBox="1">
            <a:spLocks noChangeArrowheads="1"/>
          </p:cNvSpPr>
          <p:nvPr userDrawn="1"/>
        </p:nvSpPr>
        <p:spPr bwMode="auto">
          <a:xfrm>
            <a:off x="2003425" y="2481263"/>
            <a:ext cx="28559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p>
        </p:txBody>
      </p:sp>
      <p:pic>
        <p:nvPicPr>
          <p:cNvPr id="402453" name="Picture 21" descr="HG_LOGO_70_ENG_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2425" y="5949950"/>
            <a:ext cx="1473200" cy="598488"/>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5"/>
          <p:cNvSpPr>
            <a:spLocks noChangeArrowheads="1"/>
          </p:cNvSpPr>
          <p:nvPr userDrawn="1"/>
        </p:nvSpPr>
        <p:spPr bwMode="auto">
          <a:xfrm>
            <a:off x="732094" y="6463378"/>
            <a:ext cx="7062531"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nchor="ctr"/>
          <a:lstStyle/>
          <a:p>
            <a:pPr algn="r" eaLnBrk="1" hangingPunct="1"/>
            <a:r>
              <a:rPr lang="en-GB" sz="900" b="1" dirty="0">
                <a:solidFill>
                  <a:schemeClr val="bg2"/>
                </a:solidFill>
              </a:rPr>
              <a:t>Wolfgang</a:t>
            </a:r>
            <a:r>
              <a:rPr lang="en-GB" sz="900" b="1" baseline="0" dirty="0">
                <a:solidFill>
                  <a:schemeClr val="bg2"/>
                </a:solidFill>
              </a:rPr>
              <a:t> Lohmann</a:t>
            </a:r>
            <a:r>
              <a:rPr lang="en-GB" sz="900" dirty="0">
                <a:solidFill>
                  <a:schemeClr val="bg2"/>
                </a:solidFill>
              </a:rPr>
              <a:t>  | </a:t>
            </a:r>
            <a:r>
              <a:rPr lang="en-GB" sz="900" baseline="0" dirty="0">
                <a:solidFill>
                  <a:schemeClr val="bg2"/>
                </a:solidFill>
              </a:rPr>
              <a:t> 04.04.2023 </a:t>
            </a:r>
            <a:r>
              <a:rPr lang="en-GB" sz="900" dirty="0">
                <a:solidFill>
                  <a:schemeClr val="bg2"/>
                </a:solidFill>
              </a:rPr>
              <a:t>  </a:t>
            </a:r>
            <a:r>
              <a:rPr lang="en-GB" sz="900" b="1" dirty="0">
                <a:solidFill>
                  <a:schemeClr val="bg2"/>
                </a:solidFill>
              </a:rPr>
              <a:t>Page </a:t>
            </a:r>
            <a:fld id="{ABA098E9-E6EE-44BF-9612-6777A6DF1330}" type="slidenum">
              <a:rPr lang="en-GB" sz="900" b="1">
                <a:solidFill>
                  <a:schemeClr val="bg2"/>
                </a:solidFill>
              </a:rPr>
              <a:pPr algn="r" eaLnBrk="1" hangingPunct="1"/>
              <a:t>‹#›</a:t>
            </a:fld>
            <a:endParaRPr lang="en-GB" sz="900" b="1" dirty="0">
              <a:solidFill>
                <a:schemeClr val="bg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Inhaltsplatzhalt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Tree>
    <p:extLst>
      <p:ext uri="{BB962C8B-B14F-4D97-AF65-F5344CB8AC3E}">
        <p14:creationId xmlns:p14="http://schemas.microsoft.com/office/powerpoint/2010/main" val="237434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1806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1410" name="Rectangle 2"/>
          <p:cNvSpPr>
            <a:spLocks noChangeArrowheads="1"/>
          </p:cNvSpPr>
          <p:nvPr/>
        </p:nvSpPr>
        <p:spPr bwMode="auto">
          <a:xfrm>
            <a:off x="0" y="0"/>
            <a:ext cx="9144000" cy="744538"/>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1411" name="Rectangle 3"/>
          <p:cNvSpPr>
            <a:spLocks noGrp="1" noChangeArrowheads="1"/>
          </p:cNvSpPr>
          <p:nvPr>
            <p:ph type="body" idx="1"/>
          </p:nvPr>
        </p:nvSpPr>
        <p:spPr bwMode="auto">
          <a:xfrm>
            <a:off x="282575" y="977900"/>
            <a:ext cx="8520113" cy="479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err="1"/>
              <a:t>Textmasterformate</a:t>
            </a:r>
            <a:r>
              <a:rPr lang="en-GB" dirty="0"/>
              <a:t> </a:t>
            </a:r>
            <a:r>
              <a:rPr lang="en-GB" dirty="0" err="1"/>
              <a:t>durch</a:t>
            </a:r>
            <a:r>
              <a:rPr lang="en-GB" dirty="0"/>
              <a:t> </a:t>
            </a:r>
            <a:r>
              <a:rPr lang="en-GB" dirty="0" err="1"/>
              <a:t>Klicken</a:t>
            </a:r>
            <a:r>
              <a:rPr lang="en-GB" dirty="0"/>
              <a:t> </a:t>
            </a:r>
            <a:r>
              <a:rPr lang="en-GB" dirty="0" err="1"/>
              <a:t>bearbeiten</a:t>
            </a:r>
            <a:endParaRPr lang="en-GB" dirty="0"/>
          </a:p>
          <a:p>
            <a:pPr lvl="1"/>
            <a:r>
              <a:rPr lang="en-GB" dirty="0" err="1"/>
              <a:t>Zweite</a:t>
            </a:r>
            <a:r>
              <a:rPr lang="en-GB" dirty="0"/>
              <a:t> </a:t>
            </a:r>
            <a:r>
              <a:rPr lang="en-GB" dirty="0" err="1"/>
              <a:t>Ebene</a:t>
            </a:r>
            <a:endParaRPr lang="en-GB" dirty="0"/>
          </a:p>
        </p:txBody>
      </p:sp>
      <p:sp>
        <p:nvSpPr>
          <p:cNvPr id="401412" name="Rectangle 4"/>
          <p:cNvSpPr>
            <a:spLocks noGrp="1" noChangeArrowheads="1"/>
          </p:cNvSpPr>
          <p:nvPr>
            <p:ph type="title"/>
          </p:nvPr>
        </p:nvSpPr>
        <p:spPr bwMode="auto">
          <a:xfrm>
            <a:off x="900113" y="103188"/>
            <a:ext cx="7912100" cy="54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dirty="0" err="1"/>
              <a:t>Titelmasterformat</a:t>
            </a:r>
            <a:r>
              <a:rPr lang="en-GB" dirty="0"/>
              <a:t> </a:t>
            </a:r>
            <a:r>
              <a:rPr lang="en-GB" dirty="0" err="1"/>
              <a:t>durch</a:t>
            </a:r>
            <a:r>
              <a:rPr lang="en-GB" dirty="0"/>
              <a:t> </a:t>
            </a:r>
            <a:r>
              <a:rPr lang="en-GB" dirty="0" err="1"/>
              <a:t>Klicken</a:t>
            </a:r>
            <a:r>
              <a:rPr lang="en-GB" dirty="0"/>
              <a:t> </a:t>
            </a:r>
            <a:r>
              <a:rPr lang="en-GB" dirty="0" err="1"/>
              <a:t>bearbeiten</a:t>
            </a:r>
            <a:endParaRPr lang="en-GB" dirty="0"/>
          </a:p>
        </p:txBody>
      </p:sp>
      <p:pic>
        <p:nvPicPr>
          <p:cNvPr id="401418" name="Picture 10" descr="DESY-Logo-cyan-RGB_ger"/>
          <p:cNvPicPr>
            <a:picLocks noChangeAspect="1" noChangeArrowheads="1"/>
          </p:cNvPicPr>
          <p:nvPr/>
        </p:nvPicPr>
        <p:blipFill>
          <a:blip r:embed="rId5" cstate="print">
            <a:extLst>
              <a:ext uri="{28A0092B-C50C-407E-A947-70E740481C1C}">
                <a14:useLocalDpi xmlns:a14="http://schemas.microsoft.com/office/drawing/2010/main" val="0"/>
              </a:ext>
            </a:extLst>
          </a:blip>
          <a:srcRect l="-9424" t="-7854" r="-18587" b="-12566"/>
          <a:stretch>
            <a:fillRect/>
          </a:stretch>
        </p:blipFill>
        <p:spPr bwMode="auto">
          <a:xfrm>
            <a:off x="8035925" y="6099175"/>
            <a:ext cx="776288" cy="730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5" descr="CMSLogo"/>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900113"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hf sldNum="0" hdr="0" ftr="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2400" b="1">
          <a:solidFill>
            <a:schemeClr val="bg1"/>
          </a:solidFill>
          <a:latin typeface="Arial" charset="0"/>
        </a:defRPr>
      </a:lvl6pPr>
      <a:lvl7pPr marL="914400" algn="l" rtl="0" eaLnBrk="1" fontAlgn="base" hangingPunct="1">
        <a:spcBef>
          <a:spcPct val="0"/>
        </a:spcBef>
        <a:spcAft>
          <a:spcPct val="0"/>
        </a:spcAft>
        <a:defRPr sz="2400" b="1">
          <a:solidFill>
            <a:schemeClr val="bg1"/>
          </a:solidFill>
          <a:latin typeface="Arial" charset="0"/>
        </a:defRPr>
      </a:lvl7pPr>
      <a:lvl8pPr marL="1371600" algn="l" rtl="0" eaLnBrk="1" fontAlgn="base" hangingPunct="1">
        <a:spcBef>
          <a:spcPct val="0"/>
        </a:spcBef>
        <a:spcAft>
          <a:spcPct val="0"/>
        </a:spcAft>
        <a:defRPr sz="2400" b="1">
          <a:solidFill>
            <a:schemeClr val="bg1"/>
          </a:solidFill>
          <a:latin typeface="Arial" charset="0"/>
        </a:defRPr>
      </a:lvl8pPr>
      <a:lvl9pPr marL="1828800" algn="l" rtl="0" eaLnBrk="1" fontAlgn="base" hangingPunct="1">
        <a:spcBef>
          <a:spcPct val="0"/>
        </a:spcBef>
        <a:spcAft>
          <a:spcPct val="0"/>
        </a:spcAft>
        <a:defRPr sz="2400" b="1">
          <a:solidFill>
            <a:schemeClr val="bg1"/>
          </a:solidFill>
          <a:latin typeface="Arial" charset="0"/>
        </a:defRPr>
      </a:lvl9pPr>
    </p:titleStyle>
    <p:bodyStyle>
      <a:lvl1pPr marL="265113" indent="-265113"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8650" indent="-184150"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6663" indent="-228600"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4650" indent="-228600" algn="l" rtl="0" eaLnBrk="1" fontAlgn="base" hangingPunct="1">
        <a:spcBef>
          <a:spcPct val="0"/>
        </a:spcBef>
        <a:spcAft>
          <a:spcPct val="0"/>
        </a:spcAft>
        <a:buFont typeface="Wingdings" pitchFamily="2" charset="2"/>
        <a:buChar char="§"/>
        <a:defRPr sz="14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73" name="Rectangle 29"/>
          <p:cNvSpPr>
            <a:spLocks noGrp="1" noChangeArrowheads="1"/>
          </p:cNvSpPr>
          <p:nvPr>
            <p:ph type="ctrTitle"/>
          </p:nvPr>
        </p:nvSpPr>
        <p:spPr/>
        <p:txBody>
          <a:bodyPr/>
          <a:lstStyle/>
          <a:p>
            <a:r>
              <a:rPr lang="en-US" sz="2800" dirty="0"/>
              <a:t>P</a:t>
            </a:r>
            <a:r>
              <a:rPr lang="de-DE" sz="2800" dirty="0" err="1"/>
              <a:t>ublication</a:t>
            </a:r>
            <a:r>
              <a:rPr lang="de-DE" sz="2800" dirty="0"/>
              <a:t> </a:t>
            </a:r>
            <a:r>
              <a:rPr lang="de-DE" sz="2800" dirty="0" err="1"/>
              <a:t>about</a:t>
            </a:r>
            <a:r>
              <a:rPr lang="de-DE" sz="2800" dirty="0"/>
              <a:t> </a:t>
            </a:r>
            <a:r>
              <a:rPr lang="de-DE" sz="2800" dirty="0" err="1"/>
              <a:t>sensor</a:t>
            </a:r>
            <a:r>
              <a:rPr lang="de-DE" sz="2800" dirty="0"/>
              <a:t> </a:t>
            </a:r>
            <a:r>
              <a:rPr lang="de-DE" sz="2800" dirty="0" err="1"/>
              <a:t>tests</a:t>
            </a:r>
            <a:endParaRPr lang="de-DE" sz="2800" dirty="0"/>
          </a:p>
        </p:txBody>
      </p:sp>
      <p:sp>
        <p:nvSpPr>
          <p:cNvPr id="5" name="Text Box 13"/>
          <p:cNvSpPr txBox="1">
            <a:spLocks noChangeArrowheads="1"/>
          </p:cNvSpPr>
          <p:nvPr/>
        </p:nvSpPr>
        <p:spPr bwMode="auto">
          <a:xfrm>
            <a:off x="482659" y="2133490"/>
            <a:ext cx="8431469" cy="2308324"/>
          </a:xfrm>
          <a:prstGeom prst="rect">
            <a:avLst/>
          </a:prstGeom>
          <a:solidFill>
            <a:srgbClr val="FFFFCC"/>
          </a:solidFill>
          <a:ln>
            <a:noFill/>
          </a:ln>
          <a:effectLst/>
          <a:extLst/>
        </p:spPr>
        <p:txBody>
          <a:bodyPr wrap="square">
            <a:spAutoFit/>
          </a:bodyPr>
          <a:lstStyle/>
          <a:p>
            <a:pPr>
              <a:buClr>
                <a:schemeClr val="accent5">
                  <a:lumMod val="25000"/>
                </a:schemeClr>
              </a:buClr>
              <a:buSzPct val="148000"/>
            </a:pPr>
            <a:endParaRPr lang="en-US" sz="2400" u="sng" dirty="0"/>
          </a:p>
          <a:p>
            <a:pPr algn="ctr">
              <a:buClr>
                <a:schemeClr val="accent5">
                  <a:lumMod val="25000"/>
                </a:schemeClr>
              </a:buClr>
              <a:buSzPct val="148000"/>
            </a:pPr>
            <a:r>
              <a:rPr lang="en-US" sz="2400" dirty="0"/>
              <a:t> </a:t>
            </a:r>
          </a:p>
          <a:p>
            <a:pPr algn="ctr">
              <a:buClr>
                <a:schemeClr val="accent5">
                  <a:lumMod val="25000"/>
                </a:schemeClr>
              </a:buClr>
              <a:buSzPct val="148000"/>
            </a:pPr>
            <a:r>
              <a:rPr lang="en-GB" sz="2400" dirty="0"/>
              <a:t>Wolfgang Lohmann</a:t>
            </a:r>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p:txBody>
      </p:sp>
    </p:spTree>
    <p:extLst>
      <p:ext uri="{BB962C8B-B14F-4D97-AF65-F5344CB8AC3E}">
        <p14:creationId xmlns:p14="http://schemas.microsoft.com/office/powerpoint/2010/main" val="412178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73" name="Rectangle 29"/>
          <p:cNvSpPr>
            <a:spLocks noGrp="1" noChangeArrowheads="1"/>
          </p:cNvSpPr>
          <p:nvPr>
            <p:ph type="ctrTitle"/>
          </p:nvPr>
        </p:nvSpPr>
        <p:spPr/>
        <p:txBody>
          <a:bodyPr/>
          <a:lstStyle/>
          <a:p>
            <a:r>
              <a:rPr lang="en-US" sz="2800" dirty="0"/>
              <a:t>P</a:t>
            </a:r>
            <a:r>
              <a:rPr lang="de-DE" sz="2800" dirty="0" err="1"/>
              <a:t>ublication</a:t>
            </a:r>
            <a:r>
              <a:rPr lang="de-DE" sz="2800" dirty="0"/>
              <a:t> </a:t>
            </a:r>
            <a:r>
              <a:rPr lang="de-DE" sz="2800" dirty="0" err="1"/>
              <a:t>about</a:t>
            </a:r>
            <a:r>
              <a:rPr lang="de-DE" sz="2800" dirty="0"/>
              <a:t> </a:t>
            </a:r>
            <a:r>
              <a:rPr lang="de-DE" sz="2800" dirty="0" err="1"/>
              <a:t>sensor</a:t>
            </a:r>
            <a:r>
              <a:rPr lang="de-DE" sz="2800" dirty="0"/>
              <a:t> </a:t>
            </a:r>
            <a:r>
              <a:rPr lang="de-DE" sz="2800" dirty="0" err="1"/>
              <a:t>tests</a:t>
            </a:r>
            <a:endParaRPr lang="de-DE" sz="2800" dirty="0"/>
          </a:p>
        </p:txBody>
      </p:sp>
      <p:sp>
        <p:nvSpPr>
          <p:cNvPr id="5" name="Text Box 13"/>
          <p:cNvSpPr txBox="1">
            <a:spLocks noChangeArrowheads="1"/>
          </p:cNvSpPr>
          <p:nvPr/>
        </p:nvSpPr>
        <p:spPr bwMode="auto">
          <a:xfrm>
            <a:off x="356265" y="971310"/>
            <a:ext cx="8431469" cy="4524315"/>
          </a:xfrm>
          <a:prstGeom prst="rect">
            <a:avLst/>
          </a:prstGeom>
          <a:solidFill>
            <a:srgbClr val="FFFFCC"/>
          </a:solidFill>
          <a:ln>
            <a:noFill/>
          </a:ln>
          <a:effectLst/>
          <a:extLst/>
        </p:spPr>
        <p:txBody>
          <a:bodyPr wrap="square">
            <a:spAutoFit/>
          </a:bodyPr>
          <a:lstStyle/>
          <a:p>
            <a:pPr>
              <a:buClr>
                <a:schemeClr val="accent5">
                  <a:lumMod val="25000"/>
                </a:schemeClr>
              </a:buClr>
              <a:buSzPct val="148000"/>
            </a:pPr>
            <a:endParaRPr lang="en-US" sz="2400" u="sng"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r>
              <a:rPr lang="en-US" sz="2400" dirty="0"/>
              <a:t> </a:t>
            </a:r>
          </a:p>
          <a:p>
            <a:pPr algn="ctr">
              <a:buClr>
                <a:schemeClr val="accent5">
                  <a:lumMod val="25000"/>
                </a:schemeClr>
              </a:buClr>
              <a:buSzPct val="148000"/>
            </a:pPr>
            <a:endParaRPr lang="en-GB"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p:txBody>
      </p:sp>
      <p:pic>
        <p:nvPicPr>
          <p:cNvPr id="2" name="Picture 1">
            <a:extLst>
              <a:ext uri="{FF2B5EF4-FFF2-40B4-BE49-F238E27FC236}">
                <a16:creationId xmlns:a16="http://schemas.microsoft.com/office/drawing/2014/main" id="{2BE0AD02-BDD4-4725-9480-E4BF831F7807}"/>
              </a:ext>
            </a:extLst>
          </p:cNvPr>
          <p:cNvPicPr>
            <a:picLocks noChangeAspect="1"/>
          </p:cNvPicPr>
          <p:nvPr/>
        </p:nvPicPr>
        <p:blipFill>
          <a:blip r:embed="rId3"/>
          <a:stretch>
            <a:fillRect/>
          </a:stretch>
        </p:blipFill>
        <p:spPr>
          <a:xfrm>
            <a:off x="1695810" y="1008030"/>
            <a:ext cx="6866790" cy="1208346"/>
          </a:xfrm>
          <a:prstGeom prst="rect">
            <a:avLst/>
          </a:prstGeom>
        </p:spPr>
      </p:pic>
      <p:sp>
        <p:nvSpPr>
          <p:cNvPr id="3" name="TextBox 2">
            <a:extLst>
              <a:ext uri="{FF2B5EF4-FFF2-40B4-BE49-F238E27FC236}">
                <a16:creationId xmlns:a16="http://schemas.microsoft.com/office/drawing/2014/main" id="{96FF5CA3-DA85-4B17-90FB-305FF8D9AAD0}"/>
              </a:ext>
            </a:extLst>
          </p:cNvPr>
          <p:cNvSpPr txBox="1"/>
          <p:nvPr/>
        </p:nvSpPr>
        <p:spPr>
          <a:xfrm>
            <a:off x="791570" y="1007813"/>
            <a:ext cx="1282890" cy="461665"/>
          </a:xfrm>
          <a:prstGeom prst="rect">
            <a:avLst/>
          </a:prstGeom>
          <a:noFill/>
        </p:spPr>
        <p:txBody>
          <a:bodyPr wrap="square" rtlCol="0">
            <a:spAutoFit/>
          </a:bodyPr>
          <a:lstStyle/>
          <a:p>
            <a:r>
              <a:rPr lang="en-US" sz="2400" dirty="0"/>
              <a:t>Title:</a:t>
            </a:r>
            <a:endParaRPr lang="de-DE" sz="2400" dirty="0"/>
          </a:p>
        </p:txBody>
      </p:sp>
      <p:sp>
        <p:nvSpPr>
          <p:cNvPr id="4" name="TextBox 3">
            <a:extLst>
              <a:ext uri="{FF2B5EF4-FFF2-40B4-BE49-F238E27FC236}">
                <a16:creationId xmlns:a16="http://schemas.microsoft.com/office/drawing/2014/main" id="{03C605FA-1385-4F2F-B141-FEBC67BB7A46}"/>
              </a:ext>
            </a:extLst>
          </p:cNvPr>
          <p:cNvSpPr txBox="1"/>
          <p:nvPr/>
        </p:nvSpPr>
        <p:spPr>
          <a:xfrm>
            <a:off x="791570" y="2339992"/>
            <a:ext cx="7383439" cy="707886"/>
          </a:xfrm>
          <a:prstGeom prst="rect">
            <a:avLst/>
          </a:prstGeom>
          <a:noFill/>
        </p:spPr>
        <p:txBody>
          <a:bodyPr wrap="square" rtlCol="0">
            <a:spAutoFit/>
          </a:bodyPr>
          <a:lstStyle/>
          <a:p>
            <a:r>
              <a:rPr lang="en-US" sz="2000" dirty="0"/>
              <a:t>Finally we may subdivide into two papers, but many information is valid for both. </a:t>
            </a:r>
            <a:endParaRPr lang="de-DE" sz="2000" dirty="0"/>
          </a:p>
        </p:txBody>
      </p:sp>
      <p:pic>
        <p:nvPicPr>
          <p:cNvPr id="7" name="Picture 6">
            <a:extLst>
              <a:ext uri="{FF2B5EF4-FFF2-40B4-BE49-F238E27FC236}">
                <a16:creationId xmlns:a16="http://schemas.microsoft.com/office/drawing/2014/main" id="{8F32D830-A2C3-4A2A-B38D-7BE1418008BF}"/>
              </a:ext>
            </a:extLst>
          </p:cNvPr>
          <p:cNvPicPr>
            <a:picLocks noChangeAspect="1"/>
          </p:cNvPicPr>
          <p:nvPr/>
        </p:nvPicPr>
        <p:blipFill>
          <a:blip r:embed="rId4"/>
          <a:stretch>
            <a:fillRect/>
          </a:stretch>
        </p:blipFill>
        <p:spPr>
          <a:xfrm>
            <a:off x="1695810" y="3047878"/>
            <a:ext cx="5742856" cy="3424042"/>
          </a:xfrm>
          <a:prstGeom prst="rect">
            <a:avLst/>
          </a:prstGeom>
        </p:spPr>
      </p:pic>
    </p:spTree>
    <p:extLst>
      <p:ext uri="{BB962C8B-B14F-4D97-AF65-F5344CB8AC3E}">
        <p14:creationId xmlns:p14="http://schemas.microsoft.com/office/powerpoint/2010/main" val="219747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73" name="Rectangle 29"/>
          <p:cNvSpPr>
            <a:spLocks noGrp="1" noChangeArrowheads="1"/>
          </p:cNvSpPr>
          <p:nvPr>
            <p:ph type="ctrTitle"/>
          </p:nvPr>
        </p:nvSpPr>
        <p:spPr/>
        <p:txBody>
          <a:bodyPr/>
          <a:lstStyle/>
          <a:p>
            <a:r>
              <a:rPr lang="en-US" sz="2800" dirty="0"/>
              <a:t>Requests made in Valencia</a:t>
            </a:r>
            <a:endParaRPr lang="de-DE" sz="2800" dirty="0"/>
          </a:p>
        </p:txBody>
      </p:sp>
      <p:sp>
        <p:nvSpPr>
          <p:cNvPr id="5" name="Text Box 13"/>
          <p:cNvSpPr txBox="1">
            <a:spLocks noChangeArrowheads="1"/>
          </p:cNvSpPr>
          <p:nvPr/>
        </p:nvSpPr>
        <p:spPr bwMode="auto">
          <a:xfrm>
            <a:off x="258454" y="938758"/>
            <a:ext cx="8431469" cy="5262979"/>
          </a:xfrm>
          <a:prstGeom prst="rect">
            <a:avLst/>
          </a:prstGeom>
          <a:solidFill>
            <a:srgbClr val="FFFFCC"/>
          </a:solidFill>
          <a:ln>
            <a:noFill/>
          </a:ln>
          <a:effectLst/>
          <a:extLst/>
        </p:spPr>
        <p:txBody>
          <a:bodyPr wrap="square">
            <a:spAutoFit/>
          </a:bodyPr>
          <a:lstStyle/>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u="sng" dirty="0"/>
          </a:p>
          <a:p>
            <a:pPr algn="ctr">
              <a:buClr>
                <a:schemeClr val="accent5">
                  <a:lumMod val="25000"/>
                </a:schemeClr>
              </a:buClr>
              <a:buSzPct val="148000"/>
            </a:pPr>
            <a:endParaRPr lang="en-US" sz="2400" dirty="0"/>
          </a:p>
        </p:txBody>
      </p:sp>
      <p:sp>
        <p:nvSpPr>
          <p:cNvPr id="4" name="TextBox 3">
            <a:extLst>
              <a:ext uri="{FF2B5EF4-FFF2-40B4-BE49-F238E27FC236}">
                <a16:creationId xmlns:a16="http://schemas.microsoft.com/office/drawing/2014/main" id="{0A2646C3-1F24-4FA7-B36E-A21486E74089}"/>
              </a:ext>
            </a:extLst>
          </p:cNvPr>
          <p:cNvSpPr txBox="1"/>
          <p:nvPr/>
        </p:nvSpPr>
        <p:spPr>
          <a:xfrm>
            <a:off x="755374" y="2047262"/>
            <a:ext cx="3870669" cy="400110"/>
          </a:xfrm>
          <a:prstGeom prst="rect">
            <a:avLst/>
          </a:prstGeom>
          <a:noFill/>
        </p:spPr>
        <p:txBody>
          <a:bodyPr wrap="square" rtlCol="0">
            <a:spAutoFit/>
          </a:bodyPr>
          <a:lstStyle/>
          <a:p>
            <a:r>
              <a:rPr lang="en-US" sz="2000" dirty="0">
                <a:solidFill>
                  <a:srgbClr val="C00000"/>
                </a:solidFill>
              </a:rPr>
              <a:t>Not delivered, due: March 15</a:t>
            </a:r>
            <a:endParaRPr lang="de-DE" sz="2000" dirty="0">
              <a:solidFill>
                <a:srgbClr val="C00000"/>
              </a:solidFill>
            </a:endParaRPr>
          </a:p>
        </p:txBody>
      </p:sp>
      <p:sp>
        <p:nvSpPr>
          <p:cNvPr id="6" name="TextBox 5">
            <a:extLst>
              <a:ext uri="{FF2B5EF4-FFF2-40B4-BE49-F238E27FC236}">
                <a16:creationId xmlns:a16="http://schemas.microsoft.com/office/drawing/2014/main" id="{D6A69D17-432D-451F-BFD4-7ECF869D940C}"/>
              </a:ext>
            </a:extLst>
          </p:cNvPr>
          <p:cNvSpPr txBox="1"/>
          <p:nvPr/>
        </p:nvSpPr>
        <p:spPr>
          <a:xfrm>
            <a:off x="323662" y="1276979"/>
            <a:ext cx="8431468" cy="707886"/>
          </a:xfrm>
          <a:prstGeom prst="rect">
            <a:avLst/>
          </a:prstGeom>
          <a:noFill/>
        </p:spPr>
        <p:txBody>
          <a:bodyPr wrap="square" rtlCol="0">
            <a:spAutoFit/>
          </a:bodyPr>
          <a:lstStyle/>
          <a:p>
            <a:pPr algn="ctr">
              <a:buClr>
                <a:schemeClr val="accent5">
                  <a:lumMod val="25000"/>
                </a:schemeClr>
              </a:buClr>
              <a:buSzPct val="148000"/>
            </a:pPr>
            <a:r>
              <a:rPr lang="en-US" dirty="0"/>
              <a:t>- </a:t>
            </a:r>
            <a:r>
              <a:rPr lang="en-US" sz="2000" dirty="0"/>
              <a:t>some text, and potential pictures the describe the gluing technology,</a:t>
            </a:r>
            <a:endParaRPr lang="en-US" sz="2000" u="sng" dirty="0"/>
          </a:p>
          <a:p>
            <a:pPr>
              <a:buClr>
                <a:schemeClr val="accent5">
                  <a:lumMod val="25000"/>
                </a:schemeClr>
              </a:buClr>
              <a:buSzPct val="148000"/>
            </a:pPr>
            <a:r>
              <a:rPr lang="en-US" sz="2000" dirty="0"/>
              <a:t>     Yan</a:t>
            </a:r>
          </a:p>
        </p:txBody>
      </p:sp>
      <p:sp>
        <p:nvSpPr>
          <p:cNvPr id="7" name="TextBox 6">
            <a:extLst>
              <a:ext uri="{FF2B5EF4-FFF2-40B4-BE49-F238E27FC236}">
                <a16:creationId xmlns:a16="http://schemas.microsoft.com/office/drawing/2014/main" id="{CADCEBED-D5B8-4E31-A5BC-E1A01E21FE58}"/>
              </a:ext>
            </a:extLst>
          </p:cNvPr>
          <p:cNvSpPr txBox="1"/>
          <p:nvPr/>
        </p:nvSpPr>
        <p:spPr>
          <a:xfrm>
            <a:off x="636104" y="2782669"/>
            <a:ext cx="6241774" cy="646331"/>
          </a:xfrm>
          <a:prstGeom prst="rect">
            <a:avLst/>
          </a:prstGeom>
          <a:noFill/>
        </p:spPr>
        <p:txBody>
          <a:bodyPr wrap="square" rtlCol="0">
            <a:spAutoFit/>
          </a:bodyPr>
          <a:lstStyle/>
          <a:p>
            <a:r>
              <a:rPr lang="en-US" sz="2000" dirty="0"/>
              <a:t>- check the part on readout and </a:t>
            </a:r>
            <a:r>
              <a:rPr lang="en-US" sz="2000" dirty="0" err="1"/>
              <a:t>daq</a:t>
            </a:r>
            <a:r>
              <a:rPr lang="en-US" sz="2000" dirty="0"/>
              <a:t> - Jakub</a:t>
            </a:r>
            <a:br>
              <a:rPr lang="en-US" dirty="0"/>
            </a:br>
            <a:endParaRPr lang="de-DE" dirty="0"/>
          </a:p>
        </p:txBody>
      </p:sp>
      <p:sp>
        <p:nvSpPr>
          <p:cNvPr id="9" name="TextBox 8">
            <a:extLst>
              <a:ext uri="{FF2B5EF4-FFF2-40B4-BE49-F238E27FC236}">
                <a16:creationId xmlns:a16="http://schemas.microsoft.com/office/drawing/2014/main" id="{2C5F0870-E17C-4F56-A213-6F723EF6C164}"/>
              </a:ext>
            </a:extLst>
          </p:cNvPr>
          <p:cNvSpPr txBox="1"/>
          <p:nvPr/>
        </p:nvSpPr>
        <p:spPr>
          <a:xfrm>
            <a:off x="900113" y="3215775"/>
            <a:ext cx="4573035" cy="400110"/>
          </a:xfrm>
          <a:prstGeom prst="rect">
            <a:avLst/>
          </a:prstGeom>
          <a:noFill/>
        </p:spPr>
        <p:txBody>
          <a:bodyPr wrap="square" rtlCol="0">
            <a:spAutoFit/>
          </a:bodyPr>
          <a:lstStyle/>
          <a:p>
            <a:r>
              <a:rPr lang="en-US" sz="2000" dirty="0">
                <a:solidFill>
                  <a:srgbClr val="C00000"/>
                </a:solidFill>
              </a:rPr>
              <a:t>No comment so far, due: March 15</a:t>
            </a:r>
            <a:endParaRPr lang="de-DE" sz="2000" dirty="0">
              <a:solidFill>
                <a:srgbClr val="C00000"/>
              </a:solidFill>
            </a:endParaRPr>
          </a:p>
        </p:txBody>
      </p:sp>
      <p:sp>
        <p:nvSpPr>
          <p:cNvPr id="8" name="TextBox 7">
            <a:extLst>
              <a:ext uri="{FF2B5EF4-FFF2-40B4-BE49-F238E27FC236}">
                <a16:creationId xmlns:a16="http://schemas.microsoft.com/office/drawing/2014/main" id="{C4960199-E195-4B3B-89C7-C10E6D5152F3}"/>
              </a:ext>
            </a:extLst>
          </p:cNvPr>
          <p:cNvSpPr txBox="1"/>
          <p:nvPr/>
        </p:nvSpPr>
        <p:spPr>
          <a:xfrm>
            <a:off x="636104" y="3906498"/>
            <a:ext cx="7010400" cy="400110"/>
          </a:xfrm>
          <a:prstGeom prst="rect">
            <a:avLst/>
          </a:prstGeom>
          <a:noFill/>
        </p:spPr>
        <p:txBody>
          <a:bodyPr wrap="square" rtlCol="0">
            <a:spAutoFit/>
          </a:bodyPr>
          <a:lstStyle/>
          <a:p>
            <a:r>
              <a:rPr lang="en-US" dirty="0"/>
              <a:t>- </a:t>
            </a:r>
            <a:r>
              <a:rPr lang="en-US" sz="2000" dirty="0"/>
              <a:t>text and pictures about edge effects- David</a:t>
            </a:r>
            <a:endParaRPr lang="de-DE" sz="2000" dirty="0"/>
          </a:p>
        </p:txBody>
      </p:sp>
      <p:sp>
        <p:nvSpPr>
          <p:cNvPr id="11" name="TextBox 10">
            <a:extLst>
              <a:ext uri="{FF2B5EF4-FFF2-40B4-BE49-F238E27FC236}">
                <a16:creationId xmlns:a16="http://schemas.microsoft.com/office/drawing/2014/main" id="{9F98265B-D7D8-4350-8F68-401C8C10EFA8}"/>
              </a:ext>
            </a:extLst>
          </p:cNvPr>
          <p:cNvSpPr txBox="1"/>
          <p:nvPr/>
        </p:nvSpPr>
        <p:spPr>
          <a:xfrm>
            <a:off x="755374" y="4397166"/>
            <a:ext cx="3870669" cy="400110"/>
          </a:xfrm>
          <a:prstGeom prst="rect">
            <a:avLst/>
          </a:prstGeom>
          <a:noFill/>
        </p:spPr>
        <p:txBody>
          <a:bodyPr wrap="square" rtlCol="0">
            <a:spAutoFit/>
          </a:bodyPr>
          <a:lstStyle/>
          <a:p>
            <a:r>
              <a:rPr lang="en-US" sz="2000" dirty="0">
                <a:solidFill>
                  <a:srgbClr val="C00000"/>
                </a:solidFill>
              </a:rPr>
              <a:t>Not delivered, due: March 15</a:t>
            </a:r>
            <a:endParaRPr lang="de-DE" sz="2000" dirty="0">
              <a:solidFill>
                <a:srgbClr val="C00000"/>
              </a:solidFill>
            </a:endParaRPr>
          </a:p>
        </p:txBody>
      </p:sp>
      <p:sp>
        <p:nvSpPr>
          <p:cNvPr id="10" name="TextBox 9">
            <a:extLst>
              <a:ext uri="{FF2B5EF4-FFF2-40B4-BE49-F238E27FC236}">
                <a16:creationId xmlns:a16="http://schemas.microsoft.com/office/drawing/2014/main" id="{64B2FF61-FD4C-44F3-96A2-E140AA2C73FB}"/>
              </a:ext>
            </a:extLst>
          </p:cNvPr>
          <p:cNvSpPr txBox="1"/>
          <p:nvPr/>
        </p:nvSpPr>
        <p:spPr>
          <a:xfrm>
            <a:off x="900113" y="5054117"/>
            <a:ext cx="7789810" cy="830997"/>
          </a:xfrm>
          <a:prstGeom prst="rect">
            <a:avLst/>
          </a:prstGeom>
          <a:noFill/>
        </p:spPr>
        <p:txBody>
          <a:bodyPr wrap="square" rtlCol="0">
            <a:spAutoFit/>
          </a:bodyPr>
          <a:lstStyle/>
          <a:p>
            <a:r>
              <a:rPr lang="en-US" dirty="0" err="1"/>
              <a:t>Dawid</a:t>
            </a:r>
            <a:r>
              <a:rPr lang="en-US" dirty="0"/>
              <a:t>, can you please deliver the figures from your talk in Valencia age page 23, 17, 18, 19 in the style give by Shan? No text on top of the figures, in the inserts: “left pad”, “right pad”, “sum” </a:t>
            </a:r>
            <a:endParaRPr lang="de-DE" dirty="0"/>
          </a:p>
        </p:txBody>
      </p:sp>
    </p:spTree>
    <p:extLst>
      <p:ext uri="{BB962C8B-B14F-4D97-AF65-F5344CB8AC3E}">
        <p14:creationId xmlns:p14="http://schemas.microsoft.com/office/powerpoint/2010/main" val="2662948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73" name="Rectangle 29"/>
          <p:cNvSpPr>
            <a:spLocks noGrp="1" noChangeArrowheads="1"/>
          </p:cNvSpPr>
          <p:nvPr>
            <p:ph type="ctrTitle"/>
          </p:nvPr>
        </p:nvSpPr>
        <p:spPr/>
        <p:txBody>
          <a:bodyPr/>
          <a:lstStyle/>
          <a:p>
            <a:r>
              <a:rPr lang="en-US" sz="2800" dirty="0"/>
              <a:t>Requests made in Valencia</a:t>
            </a:r>
            <a:endParaRPr lang="de-DE" sz="2800" dirty="0"/>
          </a:p>
        </p:txBody>
      </p:sp>
      <p:sp>
        <p:nvSpPr>
          <p:cNvPr id="5" name="Text Box 13"/>
          <p:cNvSpPr txBox="1">
            <a:spLocks noChangeArrowheads="1"/>
          </p:cNvSpPr>
          <p:nvPr/>
        </p:nvSpPr>
        <p:spPr bwMode="auto">
          <a:xfrm>
            <a:off x="356265" y="900113"/>
            <a:ext cx="8431469" cy="5262979"/>
          </a:xfrm>
          <a:prstGeom prst="rect">
            <a:avLst/>
          </a:prstGeom>
          <a:solidFill>
            <a:srgbClr val="FFFFCC"/>
          </a:solidFill>
          <a:ln>
            <a:noFill/>
          </a:ln>
          <a:effectLst/>
          <a:extLst/>
        </p:spPr>
        <p:txBody>
          <a:bodyPr wrap="square">
            <a:spAutoFit/>
          </a:bodyPr>
          <a:lstStyle/>
          <a:p>
            <a:pPr>
              <a:buClr>
                <a:schemeClr val="accent5">
                  <a:lumMod val="25000"/>
                </a:schemeClr>
              </a:buClr>
              <a:buSzPct val="148000"/>
            </a:pPr>
            <a:endParaRPr lang="en-US" sz="2400" u="sng"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r>
              <a:rPr lang="en-US" sz="2400" dirty="0"/>
              <a:t> </a:t>
            </a:r>
          </a:p>
          <a:p>
            <a:pPr algn="ctr">
              <a:buClr>
                <a:schemeClr val="accent5">
                  <a:lumMod val="25000"/>
                </a:schemeClr>
              </a:buClr>
              <a:buSzPct val="148000"/>
            </a:pPr>
            <a:endParaRPr lang="en-GB"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p:txBody>
      </p:sp>
      <p:sp>
        <p:nvSpPr>
          <p:cNvPr id="2" name="TextBox 1">
            <a:extLst>
              <a:ext uri="{FF2B5EF4-FFF2-40B4-BE49-F238E27FC236}">
                <a16:creationId xmlns:a16="http://schemas.microsoft.com/office/drawing/2014/main" id="{19BF6330-EB18-45D4-9725-01B3213BDB44}"/>
              </a:ext>
            </a:extLst>
          </p:cNvPr>
          <p:cNvSpPr txBox="1"/>
          <p:nvPr/>
        </p:nvSpPr>
        <p:spPr>
          <a:xfrm>
            <a:off x="530087" y="1215451"/>
            <a:ext cx="8257647" cy="400110"/>
          </a:xfrm>
          <a:prstGeom prst="rect">
            <a:avLst/>
          </a:prstGeom>
          <a:noFill/>
        </p:spPr>
        <p:txBody>
          <a:bodyPr wrap="square" rtlCol="0">
            <a:spAutoFit/>
          </a:bodyPr>
          <a:lstStyle/>
          <a:p>
            <a:r>
              <a:rPr lang="en-US" dirty="0"/>
              <a:t>- </a:t>
            </a:r>
            <a:r>
              <a:rPr lang="en-US" sz="2000" dirty="0"/>
              <a:t>text and figures about calibration of readout-channels - </a:t>
            </a:r>
            <a:r>
              <a:rPr lang="en-US" sz="2000" dirty="0" err="1"/>
              <a:t>Dawid</a:t>
            </a:r>
            <a:endParaRPr lang="de-DE" sz="2000" dirty="0"/>
          </a:p>
        </p:txBody>
      </p:sp>
      <p:sp>
        <p:nvSpPr>
          <p:cNvPr id="6" name="TextBox 5">
            <a:extLst>
              <a:ext uri="{FF2B5EF4-FFF2-40B4-BE49-F238E27FC236}">
                <a16:creationId xmlns:a16="http://schemas.microsoft.com/office/drawing/2014/main" id="{800E972D-A968-4F6D-A2BD-6CC7EDC775A2}"/>
              </a:ext>
            </a:extLst>
          </p:cNvPr>
          <p:cNvSpPr txBox="1"/>
          <p:nvPr/>
        </p:nvSpPr>
        <p:spPr>
          <a:xfrm>
            <a:off x="701330" y="1700066"/>
            <a:ext cx="3870669" cy="400110"/>
          </a:xfrm>
          <a:prstGeom prst="rect">
            <a:avLst/>
          </a:prstGeom>
          <a:noFill/>
        </p:spPr>
        <p:txBody>
          <a:bodyPr wrap="square" rtlCol="0">
            <a:spAutoFit/>
          </a:bodyPr>
          <a:lstStyle/>
          <a:p>
            <a:r>
              <a:rPr lang="en-US" sz="2000" dirty="0">
                <a:solidFill>
                  <a:srgbClr val="C00000"/>
                </a:solidFill>
              </a:rPr>
              <a:t>Not delivered, due: March 15</a:t>
            </a:r>
            <a:endParaRPr lang="de-DE" sz="2000" dirty="0">
              <a:solidFill>
                <a:srgbClr val="C00000"/>
              </a:solidFill>
            </a:endParaRPr>
          </a:p>
        </p:txBody>
      </p:sp>
      <p:sp>
        <p:nvSpPr>
          <p:cNvPr id="3" name="TextBox 2">
            <a:extLst>
              <a:ext uri="{FF2B5EF4-FFF2-40B4-BE49-F238E27FC236}">
                <a16:creationId xmlns:a16="http://schemas.microsoft.com/office/drawing/2014/main" id="{E675CF85-B28E-4B5A-BA41-641D802AD915}"/>
              </a:ext>
            </a:extLst>
          </p:cNvPr>
          <p:cNvSpPr txBox="1"/>
          <p:nvPr/>
        </p:nvSpPr>
        <p:spPr>
          <a:xfrm>
            <a:off x="530087" y="2637583"/>
            <a:ext cx="8257646" cy="400110"/>
          </a:xfrm>
          <a:prstGeom prst="rect">
            <a:avLst/>
          </a:prstGeom>
          <a:noFill/>
        </p:spPr>
        <p:txBody>
          <a:bodyPr wrap="square" rtlCol="0">
            <a:spAutoFit/>
          </a:bodyPr>
          <a:lstStyle/>
          <a:p>
            <a:r>
              <a:rPr lang="en-US" dirty="0"/>
              <a:t>- </a:t>
            </a:r>
            <a:r>
              <a:rPr lang="en-US" sz="2000" dirty="0"/>
              <a:t>subsection on telescope alignment, check and potential update - Shan</a:t>
            </a:r>
            <a:endParaRPr lang="de-DE" sz="2000" dirty="0"/>
          </a:p>
        </p:txBody>
      </p:sp>
      <p:sp>
        <p:nvSpPr>
          <p:cNvPr id="7" name="TextBox 6">
            <a:extLst>
              <a:ext uri="{FF2B5EF4-FFF2-40B4-BE49-F238E27FC236}">
                <a16:creationId xmlns:a16="http://schemas.microsoft.com/office/drawing/2014/main" id="{63C340BD-9451-4AE1-ACBE-76E4F3818F61}"/>
              </a:ext>
            </a:extLst>
          </p:cNvPr>
          <p:cNvSpPr txBox="1"/>
          <p:nvPr/>
        </p:nvSpPr>
        <p:spPr>
          <a:xfrm>
            <a:off x="701329" y="3141906"/>
            <a:ext cx="3870669" cy="400110"/>
          </a:xfrm>
          <a:prstGeom prst="rect">
            <a:avLst/>
          </a:prstGeom>
          <a:noFill/>
        </p:spPr>
        <p:txBody>
          <a:bodyPr wrap="square" rtlCol="0">
            <a:spAutoFit/>
          </a:bodyPr>
          <a:lstStyle/>
          <a:p>
            <a:r>
              <a:rPr lang="en-US" sz="2000" dirty="0">
                <a:solidFill>
                  <a:srgbClr val="C00000"/>
                </a:solidFill>
              </a:rPr>
              <a:t>Not delivered, due: March 15</a:t>
            </a:r>
            <a:endParaRPr lang="de-DE" sz="2000" dirty="0">
              <a:solidFill>
                <a:srgbClr val="C00000"/>
              </a:solidFill>
            </a:endParaRPr>
          </a:p>
        </p:txBody>
      </p:sp>
      <p:sp>
        <p:nvSpPr>
          <p:cNvPr id="4" name="TextBox 3">
            <a:extLst>
              <a:ext uri="{FF2B5EF4-FFF2-40B4-BE49-F238E27FC236}">
                <a16:creationId xmlns:a16="http://schemas.microsoft.com/office/drawing/2014/main" id="{D2C6EE48-9B92-41F1-84E6-9A5C543C6353}"/>
              </a:ext>
            </a:extLst>
          </p:cNvPr>
          <p:cNvSpPr txBox="1"/>
          <p:nvPr/>
        </p:nvSpPr>
        <p:spPr>
          <a:xfrm>
            <a:off x="530087" y="3768529"/>
            <a:ext cx="6614378" cy="400110"/>
          </a:xfrm>
          <a:prstGeom prst="rect">
            <a:avLst/>
          </a:prstGeom>
          <a:noFill/>
        </p:spPr>
        <p:txBody>
          <a:bodyPr wrap="square" rtlCol="0">
            <a:spAutoFit/>
          </a:bodyPr>
          <a:lstStyle/>
          <a:p>
            <a:r>
              <a:rPr lang="de-DE" sz="2000" dirty="0"/>
              <a:t>- </a:t>
            </a:r>
            <a:r>
              <a:rPr lang="de-DE" sz="2000" dirty="0" err="1"/>
              <a:t>alignment</a:t>
            </a:r>
            <a:r>
              <a:rPr lang="de-DE" sz="2000" dirty="0"/>
              <a:t> </a:t>
            </a:r>
            <a:r>
              <a:rPr lang="de-DE" sz="2000" dirty="0" err="1"/>
              <a:t>telescope</a:t>
            </a:r>
            <a:r>
              <a:rPr lang="de-DE" sz="2000" dirty="0"/>
              <a:t>-sensors </a:t>
            </a:r>
            <a:r>
              <a:rPr lang="de-DE" sz="2000" dirty="0" err="1"/>
              <a:t>text</a:t>
            </a:r>
            <a:r>
              <a:rPr lang="de-DE" sz="2000" dirty="0"/>
              <a:t> and </a:t>
            </a:r>
            <a:r>
              <a:rPr lang="de-DE" sz="2000" dirty="0" err="1"/>
              <a:t>picture</a:t>
            </a:r>
            <a:r>
              <a:rPr lang="de-DE" sz="2000" dirty="0"/>
              <a:t> - Michal</a:t>
            </a:r>
          </a:p>
        </p:txBody>
      </p:sp>
      <p:sp>
        <p:nvSpPr>
          <p:cNvPr id="9" name="TextBox 8">
            <a:extLst>
              <a:ext uri="{FF2B5EF4-FFF2-40B4-BE49-F238E27FC236}">
                <a16:creationId xmlns:a16="http://schemas.microsoft.com/office/drawing/2014/main" id="{0F7061E1-2F50-4A55-9468-4EA686D48780}"/>
              </a:ext>
            </a:extLst>
          </p:cNvPr>
          <p:cNvSpPr txBox="1"/>
          <p:nvPr/>
        </p:nvSpPr>
        <p:spPr>
          <a:xfrm>
            <a:off x="701329" y="4272852"/>
            <a:ext cx="3870669" cy="400110"/>
          </a:xfrm>
          <a:prstGeom prst="rect">
            <a:avLst/>
          </a:prstGeom>
          <a:noFill/>
        </p:spPr>
        <p:txBody>
          <a:bodyPr wrap="square" rtlCol="0">
            <a:spAutoFit/>
          </a:bodyPr>
          <a:lstStyle/>
          <a:p>
            <a:r>
              <a:rPr lang="en-US" sz="2000" dirty="0">
                <a:solidFill>
                  <a:srgbClr val="C00000"/>
                </a:solidFill>
              </a:rPr>
              <a:t>Not delivered, due: March 15</a:t>
            </a:r>
            <a:endParaRPr lang="de-DE" sz="2000" dirty="0">
              <a:solidFill>
                <a:srgbClr val="C00000"/>
              </a:solidFill>
            </a:endParaRPr>
          </a:p>
        </p:txBody>
      </p:sp>
      <p:sp>
        <p:nvSpPr>
          <p:cNvPr id="8" name="TextBox 7">
            <a:extLst>
              <a:ext uri="{FF2B5EF4-FFF2-40B4-BE49-F238E27FC236}">
                <a16:creationId xmlns:a16="http://schemas.microsoft.com/office/drawing/2014/main" id="{12EA19D4-9814-425A-87F9-517B5A25034F}"/>
              </a:ext>
            </a:extLst>
          </p:cNvPr>
          <p:cNvSpPr txBox="1"/>
          <p:nvPr/>
        </p:nvSpPr>
        <p:spPr>
          <a:xfrm>
            <a:off x="489296" y="4908301"/>
            <a:ext cx="7939088" cy="1015663"/>
          </a:xfrm>
          <a:prstGeom prst="rect">
            <a:avLst/>
          </a:prstGeom>
          <a:noFill/>
        </p:spPr>
        <p:txBody>
          <a:bodyPr wrap="square" rtlCol="0">
            <a:spAutoFit/>
          </a:bodyPr>
          <a:lstStyle/>
          <a:p>
            <a:r>
              <a:rPr lang="en-US" sz="2000" dirty="0"/>
              <a:t>- text and figures for response vs x and y – Melissa</a:t>
            </a:r>
          </a:p>
          <a:p>
            <a:r>
              <a:rPr lang="en-US" sz="2000" dirty="0"/>
              <a:t>    </a:t>
            </a:r>
          </a:p>
          <a:p>
            <a:r>
              <a:rPr lang="en-US" sz="2000" dirty="0"/>
              <a:t>    DONE !</a:t>
            </a:r>
            <a:endParaRPr lang="de-DE" sz="2000" dirty="0"/>
          </a:p>
        </p:txBody>
      </p:sp>
    </p:spTree>
    <p:extLst>
      <p:ext uri="{BB962C8B-B14F-4D97-AF65-F5344CB8AC3E}">
        <p14:creationId xmlns:p14="http://schemas.microsoft.com/office/powerpoint/2010/main" val="372261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73" name="Rectangle 29"/>
          <p:cNvSpPr>
            <a:spLocks noGrp="1" noChangeArrowheads="1"/>
          </p:cNvSpPr>
          <p:nvPr>
            <p:ph type="ctrTitle"/>
          </p:nvPr>
        </p:nvSpPr>
        <p:spPr/>
        <p:txBody>
          <a:bodyPr/>
          <a:lstStyle/>
          <a:p>
            <a:r>
              <a:rPr lang="en-US" sz="2800" dirty="0"/>
              <a:t>Requests made in Valencia</a:t>
            </a:r>
            <a:endParaRPr lang="de-DE" sz="2800" dirty="0"/>
          </a:p>
        </p:txBody>
      </p:sp>
      <p:sp>
        <p:nvSpPr>
          <p:cNvPr id="5" name="Text Box 13"/>
          <p:cNvSpPr txBox="1">
            <a:spLocks noChangeArrowheads="1"/>
          </p:cNvSpPr>
          <p:nvPr/>
        </p:nvSpPr>
        <p:spPr bwMode="auto">
          <a:xfrm>
            <a:off x="356265" y="1026050"/>
            <a:ext cx="8431469" cy="4647426"/>
          </a:xfrm>
          <a:prstGeom prst="rect">
            <a:avLst/>
          </a:prstGeom>
          <a:solidFill>
            <a:srgbClr val="FFFFCC"/>
          </a:solidFill>
          <a:ln>
            <a:noFill/>
          </a:ln>
          <a:effectLst/>
          <a:extLst/>
        </p:spPr>
        <p:txBody>
          <a:bodyPr wrap="square">
            <a:spAutoFit/>
          </a:bodyPr>
          <a:lstStyle/>
          <a:p>
            <a:pPr>
              <a:buClr>
                <a:schemeClr val="accent5">
                  <a:lumMod val="25000"/>
                </a:schemeClr>
              </a:buClr>
              <a:buSzPct val="148000"/>
            </a:pPr>
            <a:endParaRPr lang="en-US" sz="2400" u="sng"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lvl="0"/>
            <a:r>
              <a:rPr lang="en-US" sz="2400" dirty="0"/>
              <a:t>    </a:t>
            </a:r>
            <a:r>
              <a:rPr lang="en-US" sz="2000" dirty="0">
                <a:solidFill>
                  <a:srgbClr val="C00000"/>
                </a:solidFill>
              </a:rPr>
              <a:t>Work in progress, results to be discussed - March 2x</a:t>
            </a:r>
          </a:p>
          <a:p>
            <a:pPr lvl="0"/>
            <a:r>
              <a:rPr lang="en-US" sz="2000" dirty="0">
                <a:solidFill>
                  <a:srgbClr val="C00000"/>
                </a:solidFill>
              </a:rPr>
              <a:t>     </a:t>
            </a:r>
            <a:r>
              <a:rPr lang="en-US" sz="2000" dirty="0" err="1">
                <a:solidFill>
                  <a:srgbClr val="C00000"/>
                </a:solidFill>
              </a:rPr>
              <a:t>Dawid</a:t>
            </a:r>
            <a:r>
              <a:rPr lang="en-US" sz="2000" dirty="0">
                <a:solidFill>
                  <a:srgbClr val="C00000"/>
                </a:solidFill>
              </a:rPr>
              <a:t>, I saw in your Valencia slides that the MPV values for the two    </a:t>
            </a:r>
          </a:p>
          <a:p>
            <a:pPr lvl="0"/>
            <a:r>
              <a:rPr lang="en-US" sz="2000" dirty="0">
                <a:solidFill>
                  <a:srgbClr val="C00000"/>
                </a:solidFill>
              </a:rPr>
              <a:t>     cases you have shown are a bit larger for offline than online. Can we   </a:t>
            </a:r>
          </a:p>
          <a:p>
            <a:pPr lvl="0"/>
            <a:r>
              <a:rPr lang="en-US" sz="2000" dirty="0">
                <a:solidFill>
                  <a:srgbClr val="C00000"/>
                </a:solidFill>
              </a:rPr>
              <a:t>    get confirmation that this is always like this, and is the ration or the off-  </a:t>
            </a:r>
          </a:p>
          <a:p>
            <a:pPr lvl="0"/>
            <a:r>
              <a:rPr lang="en-US" sz="2000" dirty="0">
                <a:solidFill>
                  <a:srgbClr val="C00000"/>
                </a:solidFill>
              </a:rPr>
              <a:t>     set  constant???? </a:t>
            </a:r>
            <a:endParaRPr lang="de-DE" sz="2000" dirty="0">
              <a:solidFill>
                <a:srgbClr val="C00000"/>
              </a:solidFill>
            </a:endParaRPr>
          </a:p>
          <a:p>
            <a:pPr lvl="0"/>
            <a:endParaRPr lang="en-GB"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a:p>
            <a:pPr algn="ctr">
              <a:buClr>
                <a:schemeClr val="accent5">
                  <a:lumMod val="25000"/>
                </a:schemeClr>
              </a:buClr>
              <a:buSzPct val="148000"/>
            </a:pPr>
            <a:endParaRPr lang="en-US" sz="2400" dirty="0"/>
          </a:p>
        </p:txBody>
      </p:sp>
      <p:sp>
        <p:nvSpPr>
          <p:cNvPr id="4" name="TextBox 3">
            <a:extLst>
              <a:ext uri="{FF2B5EF4-FFF2-40B4-BE49-F238E27FC236}">
                <a16:creationId xmlns:a16="http://schemas.microsoft.com/office/drawing/2014/main" id="{5C812680-1C00-4609-912D-98E852BF8CE3}"/>
              </a:ext>
            </a:extLst>
          </p:cNvPr>
          <p:cNvSpPr txBox="1"/>
          <p:nvPr/>
        </p:nvSpPr>
        <p:spPr>
          <a:xfrm>
            <a:off x="496183" y="941519"/>
            <a:ext cx="8151631" cy="400110"/>
          </a:xfrm>
          <a:prstGeom prst="rect">
            <a:avLst/>
          </a:prstGeom>
          <a:noFill/>
        </p:spPr>
        <p:txBody>
          <a:bodyPr wrap="square" rtlCol="0">
            <a:spAutoFit/>
          </a:bodyPr>
          <a:lstStyle/>
          <a:p>
            <a:r>
              <a:rPr lang="en-US" sz="2000" dirty="0"/>
              <a:t>- cross talk studies - Melissa, results to be discussed</a:t>
            </a:r>
            <a:endParaRPr lang="de-DE" sz="2000" dirty="0"/>
          </a:p>
        </p:txBody>
      </p:sp>
      <p:sp>
        <p:nvSpPr>
          <p:cNvPr id="7" name="TextBox 6">
            <a:extLst>
              <a:ext uri="{FF2B5EF4-FFF2-40B4-BE49-F238E27FC236}">
                <a16:creationId xmlns:a16="http://schemas.microsoft.com/office/drawing/2014/main" id="{1475C9C7-807B-4D1A-9312-3D64503FD846}"/>
              </a:ext>
            </a:extLst>
          </p:cNvPr>
          <p:cNvSpPr txBox="1"/>
          <p:nvPr/>
        </p:nvSpPr>
        <p:spPr>
          <a:xfrm>
            <a:off x="640924" y="1341629"/>
            <a:ext cx="7204363" cy="400110"/>
          </a:xfrm>
          <a:prstGeom prst="rect">
            <a:avLst/>
          </a:prstGeom>
          <a:noFill/>
        </p:spPr>
        <p:txBody>
          <a:bodyPr wrap="square" rtlCol="0">
            <a:spAutoFit/>
          </a:bodyPr>
          <a:lstStyle/>
          <a:p>
            <a:r>
              <a:rPr lang="en-US" sz="2000" dirty="0">
                <a:solidFill>
                  <a:srgbClr val="C00000"/>
                </a:solidFill>
              </a:rPr>
              <a:t>Work in progress, results to be discussed - March 2x</a:t>
            </a:r>
            <a:endParaRPr lang="de-DE" sz="2000" dirty="0">
              <a:solidFill>
                <a:srgbClr val="C00000"/>
              </a:solidFill>
            </a:endParaRPr>
          </a:p>
        </p:txBody>
      </p:sp>
      <p:sp>
        <p:nvSpPr>
          <p:cNvPr id="6" name="TextBox 5">
            <a:extLst>
              <a:ext uri="{FF2B5EF4-FFF2-40B4-BE49-F238E27FC236}">
                <a16:creationId xmlns:a16="http://schemas.microsoft.com/office/drawing/2014/main" id="{0A81838F-3EB8-4F3C-A701-C764D9BE719C}"/>
              </a:ext>
            </a:extLst>
          </p:cNvPr>
          <p:cNvSpPr txBox="1"/>
          <p:nvPr/>
        </p:nvSpPr>
        <p:spPr>
          <a:xfrm>
            <a:off x="356265" y="1800011"/>
            <a:ext cx="8351956" cy="707886"/>
          </a:xfrm>
          <a:prstGeom prst="rect">
            <a:avLst/>
          </a:prstGeom>
          <a:noFill/>
        </p:spPr>
        <p:txBody>
          <a:bodyPr wrap="square" rtlCol="0">
            <a:spAutoFit/>
          </a:bodyPr>
          <a:lstStyle/>
          <a:p>
            <a:pPr marL="342900" indent="-342900">
              <a:buFontTx/>
              <a:buChar char="-"/>
            </a:pPr>
            <a:r>
              <a:rPr lang="en-US" sz="2000" dirty="0"/>
              <a:t>MPV values using raw (debug data) - Melissa, </a:t>
            </a:r>
            <a:r>
              <a:rPr lang="en-US" sz="2000" dirty="0" err="1"/>
              <a:t>Dawid</a:t>
            </a:r>
            <a:r>
              <a:rPr lang="en-US" sz="2000" dirty="0"/>
              <a:t> (</a:t>
            </a:r>
            <a:r>
              <a:rPr lang="en-US" sz="2000" dirty="0" err="1"/>
              <a:t>Dawid</a:t>
            </a:r>
            <a:r>
              <a:rPr lang="en-US" sz="2000" dirty="0"/>
              <a:t> should  </a:t>
            </a:r>
          </a:p>
          <a:p>
            <a:r>
              <a:rPr lang="en-US" sz="2000" dirty="0"/>
              <a:t>    give the necessary input/guidance) results to be discussed.</a:t>
            </a:r>
            <a:endParaRPr lang="de-DE" sz="2000" dirty="0"/>
          </a:p>
        </p:txBody>
      </p:sp>
      <p:sp>
        <p:nvSpPr>
          <p:cNvPr id="8" name="TextBox 7">
            <a:extLst>
              <a:ext uri="{FF2B5EF4-FFF2-40B4-BE49-F238E27FC236}">
                <a16:creationId xmlns:a16="http://schemas.microsoft.com/office/drawing/2014/main" id="{B2F952BF-6A12-4CA8-8C85-37AD08AA5D5D}"/>
              </a:ext>
            </a:extLst>
          </p:cNvPr>
          <p:cNvSpPr txBox="1"/>
          <p:nvPr/>
        </p:nvSpPr>
        <p:spPr>
          <a:xfrm>
            <a:off x="496183" y="4350037"/>
            <a:ext cx="7851914" cy="400110"/>
          </a:xfrm>
          <a:prstGeom prst="rect">
            <a:avLst/>
          </a:prstGeom>
          <a:noFill/>
        </p:spPr>
        <p:txBody>
          <a:bodyPr wrap="square" rtlCol="0">
            <a:spAutoFit/>
          </a:bodyPr>
          <a:lstStyle/>
          <a:p>
            <a:r>
              <a:rPr lang="en-US" sz="2000" dirty="0"/>
              <a:t>- simulation of the sensor response - Filip and Mihai</a:t>
            </a:r>
            <a:endParaRPr lang="de-DE" sz="2000" dirty="0"/>
          </a:p>
        </p:txBody>
      </p:sp>
      <p:sp>
        <p:nvSpPr>
          <p:cNvPr id="9" name="TextBox 8">
            <a:extLst>
              <a:ext uri="{FF2B5EF4-FFF2-40B4-BE49-F238E27FC236}">
                <a16:creationId xmlns:a16="http://schemas.microsoft.com/office/drawing/2014/main" id="{2ADB444A-A328-497A-AD27-AAAC41B67BB6}"/>
              </a:ext>
            </a:extLst>
          </p:cNvPr>
          <p:cNvSpPr txBox="1"/>
          <p:nvPr/>
        </p:nvSpPr>
        <p:spPr>
          <a:xfrm>
            <a:off x="764409" y="4763672"/>
            <a:ext cx="8023325" cy="1015663"/>
          </a:xfrm>
          <a:prstGeom prst="rect">
            <a:avLst/>
          </a:prstGeom>
          <a:noFill/>
        </p:spPr>
        <p:txBody>
          <a:bodyPr wrap="square" rtlCol="0">
            <a:spAutoFit/>
          </a:bodyPr>
          <a:lstStyle/>
          <a:p>
            <a:r>
              <a:rPr lang="en-US" sz="2000" dirty="0"/>
              <a:t>What I think we need is a comparison of the response of a 500 micrometer silicon and GaAs sensor between data and </a:t>
            </a:r>
            <a:r>
              <a:rPr lang="en-US" sz="2000" dirty="0" err="1"/>
              <a:t>MC.For</a:t>
            </a:r>
            <a:r>
              <a:rPr lang="en-US" sz="2000" dirty="0"/>
              <a:t> silicon </a:t>
            </a:r>
            <a:r>
              <a:rPr lang="en-US" sz="2000"/>
              <a:t>pictures from Kamil to be redone, </a:t>
            </a:r>
            <a:r>
              <a:rPr lang="en-US" sz="2000" dirty="0"/>
              <a:t>for GaAs to be done</a:t>
            </a:r>
            <a:endParaRPr lang="de-DE" sz="2000" dirty="0"/>
          </a:p>
        </p:txBody>
      </p:sp>
    </p:spTree>
    <p:extLst>
      <p:ext uri="{BB962C8B-B14F-4D97-AF65-F5344CB8AC3E}">
        <p14:creationId xmlns:p14="http://schemas.microsoft.com/office/powerpoint/2010/main" val="2865238795"/>
      </p:ext>
    </p:extLst>
  </p:cSld>
  <p:clrMapOvr>
    <a:masterClrMapping/>
  </p:clrMapOvr>
</p:sld>
</file>

<file path=ppt/theme/theme1.xml><?xml version="1.0" encoding="utf-8"?>
<a:theme xmlns:a="http://schemas.openxmlformats.org/drawingml/2006/main" name="PPT-Vorlage_en">
  <a:themeElements>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2_DESY_Vortrag_3-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Y_Vortrag_3-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Y_Vortrag_3-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Y_Vortrag_3-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Y_Vortrag_3-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Y_Vortrag_3-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Y_Vortrag_3-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Y_Vortrag_3-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Y_Vortrag_3-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Y_Vortrag_3-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Y_Vortrag_3-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Y_Vortrag_3-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DESY_Vortrag_3-1 13">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99CC00"/>
        </a:folHlink>
      </a:clrScheme>
      <a:clrMap bg1="lt1" tx1="dk1" bg2="lt2" tx2="dk2" accent1="accent1" accent2="accent2" accent3="accent3" accent4="accent4" accent5="accent5" accent6="accent6" hlink="hlink" folHlink="folHlink"/>
    </a:extraClrScheme>
    <a:extraClrScheme>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PPT-Vorlage_en</Template>
  <TotalTime>0</TotalTime>
  <Words>389</Words>
  <Application>Microsoft Office PowerPoint</Application>
  <PresentationFormat>On-screen Show (4:3)</PresentationFormat>
  <Paragraphs>84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Black</vt:lpstr>
      <vt:lpstr>Wingdings</vt:lpstr>
      <vt:lpstr>PPT-Vorlage_en</vt:lpstr>
      <vt:lpstr>Publication about sensor tests</vt:lpstr>
      <vt:lpstr>Publication about sensor tests</vt:lpstr>
      <vt:lpstr>Requests made in Valencia</vt:lpstr>
      <vt:lpstr>Requests made in Valencia</vt:lpstr>
      <vt:lpstr>Requests made in Valencia</vt:lpstr>
    </vt:vector>
  </TitlesOfParts>
  <Company>DESY Zeuthen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BCM1F Workshop Report</dc:title>
  <dc:creator>DESY Mitarbeiter</dc:creator>
  <cp:lastModifiedBy>Lohmann, Wolfgang</cp:lastModifiedBy>
  <cp:revision>294</cp:revision>
  <dcterms:created xsi:type="dcterms:W3CDTF">2012-02-28T14:56:30Z</dcterms:created>
  <dcterms:modified xsi:type="dcterms:W3CDTF">2024-03-05T16:08:34Z</dcterms:modified>
</cp:coreProperties>
</file>