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4" r:id="rId16"/>
    <p:sldId id="272" r:id="rId17"/>
    <p:sldId id="273" r:id="rId18"/>
    <p:sldId id="280" r:id="rId19"/>
    <p:sldId id="275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8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9AB23-3365-4477-A864-9F74C87DE9D4}" type="datetimeFigureOut">
              <a:rPr lang="de-DE" smtClean="0"/>
              <a:t>27.09.2024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CA8F0-9DDF-4652-8A0A-11D09A61C1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0477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645829-2293-423D-BEE1-54EED4DE3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65B86FB-9265-47C8-BBB0-0AB3F6B9B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EA3923-45B5-450B-BE19-DA7B54140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D83F-8D89-4652-A031-4AE2A45365F8}" type="datetime1">
              <a:rPr lang="de-DE" smtClean="0"/>
              <a:t>27.09.2024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57F55B-9895-49BF-BEC0-2A3183135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Andreas-Ringwald-Fest | 24/09/27 | ALPS | Axel Lindner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F28B86-E936-469C-97EF-C384E626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34FA-B9EE-43E7-AA8A-A52F40A649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1581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ADC786-DC37-46AC-91BE-A080CF4AE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F8CE7D8-4913-48D5-AD6E-4037A9C50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C13AF7-747E-4408-93B7-39B687624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08ECF-60C9-41D7-A0A3-B2738AE2C13E}" type="datetime1">
              <a:rPr lang="de-DE" smtClean="0"/>
              <a:t>27.09.2024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5F2635-D4EA-4DDB-862F-B48934A9A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1937D1-0605-4653-BCA5-C82058305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34FA-B9EE-43E7-AA8A-A52F40A649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3894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BF1F293-BA49-4B11-A598-B880431525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A4FC6CD-8EEA-4975-8555-CEE0D7CF4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0C3D69-6910-4922-B16D-FDFD83C06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75A-1DFE-48B3-8327-C913F2011522}" type="datetime1">
              <a:rPr lang="de-DE" smtClean="0"/>
              <a:t>27.09.2024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EDEBD1-52A4-4B3B-AF11-DBBA8C72C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C6C069-5D36-483B-A7CA-17A57C13E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34FA-B9EE-43E7-AA8A-A52F40A649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18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013E1-7464-4CD4-AF98-DC8B68B36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D80372-93CB-450A-A47D-B10131711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C7D6F6-D3E2-485D-8BDA-386C83339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07D0-BD85-41AA-8106-DAED0A039965}" type="datetime1">
              <a:rPr lang="de-DE" smtClean="0"/>
              <a:t>27.09.2024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967C1B-A111-42C8-835C-D5C7DF739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A8FA6B-B78A-4C13-973D-EEF94C446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34FA-B9EE-43E7-AA8A-A52F40A649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2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BBEDFE-1515-45DE-8AAA-50A4CC2BE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37CDDC-DC5E-4763-930D-6B4366D10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CEE3D9-A1B0-4DFA-BA70-452ADABD4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7239-7F38-4DB2-B05B-892A3A9FD8DA}" type="datetime1">
              <a:rPr lang="de-DE" smtClean="0"/>
              <a:t>27.09.2024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2331F5-F68E-4C67-8E7B-684A9950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1D223F-4ACF-427D-90E3-9C230AD59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34FA-B9EE-43E7-AA8A-A52F40A649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2230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4F9D68-6386-4248-B3BB-D9AA109E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ADAE42-9EC9-4C86-A268-6B91970E1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5D0E154-2754-41C2-AE01-5BFEAEBCE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88C6AF-6DDC-4F94-A6F4-2C8256924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0D95-A201-49FF-B676-0FA76CE656C4}" type="datetime1">
              <a:rPr lang="de-DE" smtClean="0"/>
              <a:t>27.09.2024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C5E769-B681-4194-BF2F-15CEF9205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A731C2-99C6-4541-B19A-22D31B68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34FA-B9EE-43E7-AA8A-A52F40A649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400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4C2464-9C37-43C7-9AAA-63E1DF149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7951BB-100C-4151-93D8-35EDF67A2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A4650EB-1C6B-4D1B-B5E3-C0B0525C78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4A914B0-69D6-41C1-87EA-6441A05317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9986088-0F1B-4848-860F-0A330367B9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D681B27-2332-4DC7-9EAF-AE4045367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766CF-CDA3-409B-A1F5-94C0814B1FA7}" type="datetime1">
              <a:rPr lang="de-DE" smtClean="0"/>
              <a:t>27.09.2024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FD95A1-67FB-42B0-B559-CF1DC0618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D0FC9A3-823E-4395-B486-06282C46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34FA-B9EE-43E7-AA8A-A52F40A649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908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8AA224-76B0-4611-8A50-B5226ADB2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79BD29-1E2E-4D73-89A2-EC28BFE4E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CC3C-2C92-4A55-AA4B-C0A6692FF684}" type="datetime1">
              <a:rPr lang="de-DE" smtClean="0"/>
              <a:t>27.09.2024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BF6DB6E-9F20-4367-B119-885B11BD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E1C398-F449-4E8B-AADA-F6377698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34FA-B9EE-43E7-AA8A-A52F40A649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052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3D834CB-48D8-4E61-9800-5AEC3942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00F2-ED87-4081-839D-2E701F435665}" type="datetime1">
              <a:rPr lang="de-DE" smtClean="0"/>
              <a:t>27.09.2024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F0C9ECF-BE09-4E78-A447-5EB036A1D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0161C4-9B7E-446F-A8D3-9E5118CA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34FA-B9EE-43E7-AA8A-A52F40A649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253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DF5CB-E502-4077-8594-AEB89C90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C4D3C0-3E4E-4672-8E78-28F00CAA2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75CEB1-0BFC-4740-8B13-4ACC9FAF1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F502D2-ADF7-4023-857D-0B378AB63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661E1-1296-459A-A759-8B7FDDDA4984}" type="datetime1">
              <a:rPr lang="de-DE" smtClean="0"/>
              <a:t>27.09.2024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23FD260-D1D5-4598-A0D6-A9B502292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B1D0CA-8710-480D-A41E-321B2F2C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34FA-B9EE-43E7-AA8A-A52F40A649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7395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FC30D8-4E7D-451A-B93F-CBC1005D4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A244143-12AF-4A25-9EDB-A6FC84DD0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B2E268-983C-4A1D-B2F3-2F269559A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C082D76-984F-4429-AD81-2556C155A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6F2B-D629-4683-8F3C-616176A4D662}" type="datetime1">
              <a:rPr lang="de-DE" smtClean="0"/>
              <a:t>27.09.2024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14AAEB7-C3F1-49A2-AB80-2B623F6C0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A4990E5-57BB-49D3-944B-6CE98465A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34FA-B9EE-43E7-AA8A-A52F40A649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73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E7B654D-5169-4612-9445-2B6E55739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85E6A2-A715-434A-8570-21516672A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6A9FC4-ACBE-4421-B0E2-4618724CBA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625BF-1622-4B7A-982B-21E74340E3C4}" type="datetime1">
              <a:rPr lang="de-DE" smtClean="0"/>
              <a:t>27.09.2024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AE7E56-9FDB-4552-926F-06F5F4A08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Andreas-Ringwald-Fest | 24/09/27 | ALPS | Axel Lindner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8422F6-6D1B-4328-A94B-E60416AE9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634FA-B9EE-43E7-AA8A-A52F40A649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42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rriam-webster.com/dictionary/visionary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1262215" y="737755"/>
            <a:ext cx="9667583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ALPS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(name invented by Andreas)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for today: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Andreas‘ Lucid Physics Laboratory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B643318-AD1B-4CC8-87CF-1711BEBCC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25223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1805991" y="558807"/>
            <a:ext cx="67203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Visions turn into reality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35B5B9-C458-41A9-992D-19257572F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5630"/>
            <a:ext cx="12192000" cy="403570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6D9C97E-B263-4BD8-978D-0101BAE91E15}"/>
              </a:ext>
            </a:extLst>
          </p:cNvPr>
          <p:cNvSpPr txBox="1"/>
          <p:nvPr/>
        </p:nvSpPr>
        <p:spPr>
          <a:xfrm>
            <a:off x="10199914" y="159563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B374859-E2EA-4586-9DBF-E7A996122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3716368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1805991" y="558807"/>
            <a:ext cx="67203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Visions turn into reality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8D9600B-E86B-4813-9199-572F4E590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176" y="2698771"/>
            <a:ext cx="4761297" cy="316286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6E860FC-C474-4F78-91CD-0982838D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3" y="1482137"/>
            <a:ext cx="5839327" cy="4379495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4F52FD4-A7BA-47B5-823F-670994F97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3859420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7AF5BEA-A48C-4262-B837-7240F3289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112" y="2235023"/>
            <a:ext cx="3827300" cy="28704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79A550E-505D-416B-8BF9-60BC4D1E5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37" y="1756611"/>
            <a:ext cx="5074651" cy="380598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55C0661-773B-4DA8-A153-92E6395E3CD9}"/>
              </a:ext>
            </a:extLst>
          </p:cNvPr>
          <p:cNvSpPr txBox="1"/>
          <p:nvPr/>
        </p:nvSpPr>
        <p:spPr>
          <a:xfrm>
            <a:off x="2207044" y="473423"/>
            <a:ext cx="738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Andreas on duty at ALPS I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886C260-2F41-4563-9A30-D1CBB5B6F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3653202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2207044" y="473423"/>
            <a:ext cx="738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Andreas on duty at ALPS I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6DEC448-2D36-4A00-85E3-A11A2A2B9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6" y="1482137"/>
            <a:ext cx="6956258" cy="46375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7C08749-B6CA-4C35-8490-08543EB3A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83" y="2140531"/>
            <a:ext cx="4427621" cy="3320716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89D8408-1C17-4464-887C-A80471F75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978065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1870580" y="558807"/>
            <a:ext cx="84508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Andreas and the ALPS II team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A39817-CD21-40C3-81DC-56FD73720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96" y="1401272"/>
            <a:ext cx="7566208" cy="503594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5E4B9AE-9EA2-4C10-A939-D3BAEEBBCD0F}"/>
              </a:ext>
            </a:extLst>
          </p:cNvPr>
          <p:cNvSpPr txBox="1"/>
          <p:nvPr/>
        </p:nvSpPr>
        <p:spPr>
          <a:xfrm>
            <a:off x="8213558" y="173254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FA52F53-F5A7-4A5B-91BA-C63562CEF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3307713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1F35E6C-564D-4F0A-B101-0C60DC5F0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5570"/>
            <a:ext cx="12192000" cy="220686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2226767" y="591464"/>
            <a:ext cx="7738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2020: ALPS II is getting real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1419C75-05BA-4116-B387-4A55EAD3A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2275467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1805991" y="558807"/>
            <a:ext cx="3910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visionary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D6D394F-2534-4B52-AF05-CA5D17CFCDE3}"/>
              </a:ext>
            </a:extLst>
          </p:cNvPr>
          <p:cNvSpPr txBox="1"/>
          <p:nvPr/>
        </p:nvSpPr>
        <p:spPr>
          <a:xfrm>
            <a:off x="1805991" y="1702631"/>
            <a:ext cx="90797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Andreas was and is always driven by curiosity and a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genuine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interested in deciphering nature.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Finally, experiments decide on theories!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 of ways to probe theories!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 and  value your experimental colleagues!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Andreas sparked a new research line at DESY: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on-site particle physics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experiments</a:t>
            </a:r>
            <a:br>
              <a:rPr lang="en-US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searching for new particles and investigating strong-field QED.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320E57-8C5B-4FEA-9A61-41C29A454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228635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369888" y="471722"/>
            <a:ext cx="116106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particular challenge for a collaboration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F028C9-91FC-4D3E-8B43-3FA2E067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201669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369888" y="471722"/>
            <a:ext cx="67427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Adventures with Emma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E0CCF03-31E9-42C8-AEDF-7330E128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28" y="1569126"/>
            <a:ext cx="9013371" cy="425739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F1E0C39-B35B-40F0-B5B5-EA5778F95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8" y="1569126"/>
            <a:ext cx="2604188" cy="4261956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490B69C-04F2-4DCF-A7B3-B4CF047EA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13029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1601958" y="526149"/>
            <a:ext cx="33275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Calibri" panose="020F0502020204030204"/>
              </a:rPr>
              <a:t>The person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F1221A6-131F-4987-A588-9FEC0598411F}"/>
              </a:ext>
            </a:extLst>
          </p:cNvPr>
          <p:cNvSpPr txBox="1"/>
          <p:nvPr/>
        </p:nvSpPr>
        <p:spPr>
          <a:xfrm>
            <a:off x="1773334" y="1680860"/>
            <a:ext cx="90797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Andreas is a prime example for a successful career. A simplified recipe: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Find out where you are strong.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out what you like.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Combine (1) &amp; (2) for your work.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Resist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prestigious job offers driving you away from (3).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Collaborate: give and you’ll be given.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 attention to new science opportunities.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Stay authentic.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Care for a real work-life balance.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me: a prime role model for the “DESY spirit”, also leading to enormous productivity.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24C169B-8070-43CD-81F1-FB18FED09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250134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2905218" y="918730"/>
            <a:ext cx="8069132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Andreas: 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The visionary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The person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Summary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(everything from a total subjective perspective)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24579E0-3CA5-44FB-B847-7CB1BB1BB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10529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AA6873D-B468-4232-8A9D-E30590E41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1" y="0"/>
            <a:ext cx="10319657" cy="686778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1601958" y="526149"/>
            <a:ext cx="33275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Calibri" panose="020F0502020204030204"/>
              </a:rPr>
              <a:t>The person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F1221A6-131F-4987-A588-9FEC0598411F}"/>
              </a:ext>
            </a:extLst>
          </p:cNvPr>
          <p:cNvSpPr txBox="1"/>
          <p:nvPr/>
        </p:nvSpPr>
        <p:spPr>
          <a:xfrm>
            <a:off x="1773334" y="1680860"/>
            <a:ext cx="90797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Andreas is a prime example for a successful career. A simplified recipe: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Find out where you are strong.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out what you like.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Combine (1) &amp; (2) for your work.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Resist</a:t>
            </a: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 prestigious job offers driving you away from (3).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Collaborate: give and you’ll be given.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 attention to new science opportunities.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Stay authentic.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Care for a real work-life balance.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>
              <a:solidFill>
                <a:schemeClr val="bg1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me: a prime role model for the “DESY spirit”, also leading to enormous productivity.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A7C711-2F19-4861-A986-580727981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319524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1601958" y="526149"/>
            <a:ext cx="5025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Calibri" panose="020F0502020204030204"/>
              </a:rPr>
              <a:t>He is just too fast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F1221A6-131F-4987-A588-9FEC0598411F}"/>
              </a:ext>
            </a:extLst>
          </p:cNvPr>
          <p:cNvSpPr txBox="1"/>
          <p:nvPr/>
        </p:nvSpPr>
        <p:spPr>
          <a:xfrm>
            <a:off x="1676844" y="2192489"/>
            <a:ext cx="94265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Andreas keeps on challenging experimental colleagues. A reverse 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Xeno’s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paradox?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ALPS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I: 	“You just need to improve on the axion-photon coupling by one order of magnitude.”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ALPS II: 	“You just need to improve on the axion-photon coupling by three orders of magnitude.”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HF-GW:	“You just need to improve by about 10 orders of magnitude.”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Life is getting harder for experimentalists!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5B636D7-B861-4658-996F-2FD77A55F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47" y="417291"/>
            <a:ext cx="5285107" cy="1237337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5F4EFA6-1974-45D7-9553-3500BC065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181311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1601958" y="526149"/>
            <a:ext cx="4865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Calibri" panose="020F0502020204030204"/>
              </a:rPr>
              <a:t>Trying to sum up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F1221A6-131F-4987-A588-9FEC0598411F}"/>
              </a:ext>
            </a:extLst>
          </p:cNvPr>
          <p:cNvSpPr txBox="1"/>
          <p:nvPr/>
        </p:nvSpPr>
        <p:spPr>
          <a:xfrm>
            <a:off x="1699930" y="1724403"/>
            <a:ext cx="645347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Andreas’ research topics related to new DESY on-site experiments: axions, QED, high-frequency gravitational waves.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A physicist's career in one sentence: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Options for more </a:t>
            </a:r>
            <a:br>
              <a:rPr lang="en-US" sz="320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than one Nobel prize!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3BEC653-B34F-4A5A-B004-BFEB26CEE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016" y="3199656"/>
            <a:ext cx="6318448" cy="2906486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B6956B1-EBB4-4648-BC3E-D29BDC4A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389314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1805991" y="558807"/>
            <a:ext cx="3910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The visionary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D6D394F-2534-4B52-AF05-CA5D17CFCDE3}"/>
              </a:ext>
            </a:extLst>
          </p:cNvPr>
          <p:cNvSpPr txBox="1"/>
          <p:nvPr/>
        </p:nvSpPr>
        <p:spPr>
          <a:xfrm>
            <a:off x="1805991" y="1550231"/>
            <a:ext cx="70903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2"/>
              </a:rPr>
              <a:t>https://www.merriam-webster.com/dictionary/visionary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 visionary is someone with a strong </a:t>
            </a:r>
            <a:r>
              <a:rPr lang="en-US" i="1" dirty="0">
                <a:solidFill>
                  <a:schemeClr val="bg1"/>
                </a:solidFill>
              </a:rPr>
              <a:t>vision</a:t>
            </a:r>
            <a:r>
              <a:rPr lang="en-US" dirty="0">
                <a:solidFill>
                  <a:schemeClr val="bg1"/>
                </a:solidFill>
              </a:rPr>
              <a:t> of the future. Since such visions aren't always accurate, a visionary's ideas may either work brilliantly or fail miserably. Even so, </a:t>
            </a:r>
            <a:r>
              <a:rPr lang="en-US" i="1" dirty="0">
                <a:solidFill>
                  <a:schemeClr val="bg1"/>
                </a:solidFill>
              </a:rPr>
              <a:t>visionary</a:t>
            </a:r>
            <a:r>
              <a:rPr lang="en-US" dirty="0">
                <a:solidFill>
                  <a:schemeClr val="bg1"/>
                </a:solidFill>
              </a:rPr>
              <a:t> is usually a positive word.</a:t>
            </a:r>
          </a:p>
          <a:p>
            <a:r>
              <a:rPr lang="en-US" dirty="0">
                <a:solidFill>
                  <a:schemeClr val="bg1"/>
                </a:solidFill>
              </a:rPr>
              <a:t>… </a:t>
            </a:r>
          </a:p>
          <a:p>
            <a:r>
              <a:rPr lang="en-US" dirty="0">
                <a:solidFill>
                  <a:schemeClr val="bg1"/>
                </a:solidFill>
              </a:rPr>
              <a:t>The word is also an adjective; thus, for example, we may speak of a </a:t>
            </a:r>
            <a:r>
              <a:rPr lang="en-US" i="1" dirty="0">
                <a:solidFill>
                  <a:schemeClr val="bg1"/>
                </a:solidFill>
              </a:rPr>
              <a:t>visionary</a:t>
            </a:r>
            <a:r>
              <a:rPr lang="en-US" dirty="0">
                <a:solidFill>
                  <a:schemeClr val="bg1"/>
                </a:solidFill>
              </a:rPr>
              <a:t> project, a visionary leader, a visionary painter, or a visionary company. 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FD1FA05-5B56-4D22-B311-D61B688A4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559494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1805991" y="558807"/>
            <a:ext cx="3910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The visionary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88B53D8-276B-46DB-BB0A-D8FF851018C7}"/>
              </a:ext>
            </a:extLst>
          </p:cNvPr>
          <p:cNvSpPr txBox="1"/>
          <p:nvPr/>
        </p:nvSpPr>
        <p:spPr>
          <a:xfrm>
            <a:off x="1805991" y="1702631"/>
            <a:ext cx="90797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Andreas was and is always driven by curiosity and a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genuine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interested in deciphering nature.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Finally, experiments decide on theories!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 of ways to probe theories!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 and  value your experimental colleagues!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0EA26D4-0FCF-46A9-A406-E0D6AC36B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925951-6525-4FD6-88E2-AFCE79281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38" y="3551907"/>
            <a:ext cx="3924982" cy="316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1805991" y="558807"/>
            <a:ext cx="3910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The visionary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A6D7203-E960-4639-9AE9-BE85A0168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17" y="1698646"/>
            <a:ext cx="5929313" cy="444698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2CC1AC7-36A5-4143-A6F2-D1067710C535}"/>
              </a:ext>
            </a:extLst>
          </p:cNvPr>
          <p:cNvSpPr txBox="1"/>
          <p:nvPr/>
        </p:nvSpPr>
        <p:spPr>
          <a:xfrm>
            <a:off x="6096000" y="1868905"/>
            <a:ext cx="17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September 2007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21A2A96-66CD-47DC-8D98-170F0AFA5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2318659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1805991" y="558807"/>
            <a:ext cx="3910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The visionary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E5E4B79-4C33-4477-8046-4A566F5ED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19" y="1591165"/>
            <a:ext cx="4081609" cy="3124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0EF41CE-F892-4161-851F-D45CC33A4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149" y="2742531"/>
            <a:ext cx="2906535" cy="197324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95628809-A7DB-4EE8-A45A-13F8A0D2593F}"/>
              </a:ext>
            </a:extLst>
          </p:cNvPr>
          <p:cNvCxnSpPr/>
          <p:nvPr/>
        </p:nvCxnSpPr>
        <p:spPr>
          <a:xfrm>
            <a:off x="4666735" y="3019168"/>
            <a:ext cx="2784389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339F9DC-8E13-45F3-A639-E5BB693CF210}"/>
              </a:ext>
            </a:extLst>
          </p:cNvPr>
          <p:cNvCxnSpPr/>
          <p:nvPr/>
        </p:nvCxnSpPr>
        <p:spPr>
          <a:xfrm>
            <a:off x="4666735" y="3188043"/>
            <a:ext cx="2784389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922D0D3E-E54E-477C-AD37-4BB2FFCBB0A4}"/>
              </a:ext>
            </a:extLst>
          </p:cNvPr>
          <p:cNvCxnSpPr>
            <a:cxnSpLocks/>
          </p:cNvCxnSpPr>
          <p:nvPr/>
        </p:nvCxnSpPr>
        <p:spPr>
          <a:xfrm>
            <a:off x="5881816" y="3958281"/>
            <a:ext cx="131393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3BE7D4B-82B2-454F-B525-5BB25A79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117811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1805991" y="558807"/>
            <a:ext cx="3910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The visionary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E5E4B79-4C33-4477-8046-4A566F5ED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19" y="1591165"/>
            <a:ext cx="4081609" cy="3124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17F6C9D-9029-4DC2-99A2-10903E04A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190" y="1591165"/>
            <a:ext cx="4874794" cy="12489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37DC2A9-48BE-4B27-8351-7E583105D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190" y="2949143"/>
            <a:ext cx="3442034" cy="2098433"/>
          </a:xfrm>
          <a:prstGeom prst="rect">
            <a:avLst/>
          </a:prstGeo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3203FC50-6A96-4E61-991A-BA37416DC358}"/>
              </a:ext>
            </a:extLst>
          </p:cNvPr>
          <p:cNvSpPr/>
          <p:nvPr/>
        </p:nvSpPr>
        <p:spPr>
          <a:xfrm>
            <a:off x="4636168" y="2047198"/>
            <a:ext cx="585537" cy="33688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3227A21-F7E6-40A7-B175-706BE06F3A37}"/>
              </a:ext>
            </a:extLst>
          </p:cNvPr>
          <p:cNvCxnSpPr>
            <a:cxnSpLocks/>
          </p:cNvCxnSpPr>
          <p:nvPr/>
        </p:nvCxnSpPr>
        <p:spPr>
          <a:xfrm>
            <a:off x="5478776" y="3278475"/>
            <a:ext cx="322167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929A92CE-B5D1-4ABF-93C2-4F5C641AE43E}"/>
              </a:ext>
            </a:extLst>
          </p:cNvPr>
          <p:cNvCxnSpPr>
            <a:cxnSpLocks/>
          </p:cNvCxnSpPr>
          <p:nvPr/>
        </p:nvCxnSpPr>
        <p:spPr>
          <a:xfrm>
            <a:off x="5478776" y="3429000"/>
            <a:ext cx="322167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4CDFBCA-D1A7-4FE5-A9D2-450055E8D340}"/>
              </a:ext>
            </a:extLst>
          </p:cNvPr>
          <p:cNvCxnSpPr>
            <a:cxnSpLocks/>
          </p:cNvCxnSpPr>
          <p:nvPr/>
        </p:nvCxnSpPr>
        <p:spPr>
          <a:xfrm>
            <a:off x="5478776" y="3588224"/>
            <a:ext cx="322167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667B2A38-82F7-4146-8E31-0E51DC66A046}"/>
              </a:ext>
            </a:extLst>
          </p:cNvPr>
          <p:cNvCxnSpPr>
            <a:cxnSpLocks/>
          </p:cNvCxnSpPr>
          <p:nvPr/>
        </p:nvCxnSpPr>
        <p:spPr>
          <a:xfrm>
            <a:off x="5478776" y="3740624"/>
            <a:ext cx="40795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F1B413AB-3420-4E6B-9041-00E89858753F}"/>
              </a:ext>
            </a:extLst>
          </p:cNvPr>
          <p:cNvCxnSpPr>
            <a:cxnSpLocks/>
          </p:cNvCxnSpPr>
          <p:nvPr/>
        </p:nvCxnSpPr>
        <p:spPr>
          <a:xfrm>
            <a:off x="7180197" y="4507173"/>
            <a:ext cx="708209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3D99011-DF37-4681-B424-C5A713EBB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388467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1805991" y="558807"/>
            <a:ext cx="3910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The visionary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E5E4B79-4C33-4477-8046-4A566F5ED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19" y="1591165"/>
            <a:ext cx="4081609" cy="3124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17F6C9D-9029-4DC2-99A2-10903E04A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190" y="1591165"/>
            <a:ext cx="4874794" cy="12489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DB2302C-23AA-4CB4-9B1E-3281B1A04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190" y="3519171"/>
            <a:ext cx="3524502" cy="2251271"/>
          </a:xfrm>
          <a:prstGeom prst="rect">
            <a:avLst/>
          </a:prstGeom>
        </p:spPr>
      </p:pic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DD1B2BEC-0482-48EE-BC84-E57C04F71862}"/>
              </a:ext>
            </a:extLst>
          </p:cNvPr>
          <p:cNvSpPr/>
          <p:nvPr/>
        </p:nvSpPr>
        <p:spPr>
          <a:xfrm>
            <a:off x="4636168" y="2047198"/>
            <a:ext cx="585537" cy="33688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254B7A8C-505F-4EAA-81C0-3984622FDC51}"/>
              </a:ext>
            </a:extLst>
          </p:cNvPr>
          <p:cNvSpPr/>
          <p:nvPr/>
        </p:nvSpPr>
        <p:spPr>
          <a:xfrm rot="5400000">
            <a:off x="6920618" y="3029974"/>
            <a:ext cx="495646" cy="33688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9A9503D-01CA-4821-8B33-477605151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0184C7-4EA0-4382-B584-C94342AF0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936" y="5907456"/>
            <a:ext cx="7043737" cy="78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9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808CC73-60C1-4DB4-A08D-E7B54D793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21" y="1591164"/>
            <a:ext cx="9828000" cy="279172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BEF8318-2DC2-496C-B5BE-68286DA4C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19" y="4392223"/>
            <a:ext cx="9828000" cy="10773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A8C9FAC-31BD-4205-AD44-8568364FA9E7}"/>
              </a:ext>
            </a:extLst>
          </p:cNvPr>
          <p:cNvSpPr txBox="1"/>
          <p:nvPr/>
        </p:nvSpPr>
        <p:spPr>
          <a:xfrm>
            <a:off x="1805991" y="558807"/>
            <a:ext cx="3910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The visionary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F1A70AA-0CDE-4F5D-A48E-D4F0228023C6}"/>
              </a:ext>
            </a:extLst>
          </p:cNvPr>
          <p:cNvSpPr txBox="1"/>
          <p:nvPr/>
        </p:nvSpPr>
        <p:spPr>
          <a:xfrm>
            <a:off x="3154019" y="5837528"/>
            <a:ext cx="7022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Some of your former fellows are even more ambitious!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B12B83-E335-49C0-A138-83FDDD76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Andreas-Ringwald-Fest | 24/09/27 | ALPS | Axel Lindner</a:t>
            </a:r>
          </a:p>
        </p:txBody>
      </p:sp>
    </p:spTree>
    <p:extLst>
      <p:ext uri="{BB962C8B-B14F-4D97-AF65-F5344CB8AC3E}">
        <p14:creationId xmlns:p14="http://schemas.microsoft.com/office/powerpoint/2010/main" val="303934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780</Words>
  <Application>Microsoft Office PowerPoint</Application>
  <PresentationFormat>Breitbild</PresentationFormat>
  <Paragraphs>117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Lindner, Axel</dc:creator>
  <cp:lastModifiedBy>Lindner, Axel</cp:lastModifiedBy>
  <cp:revision>37</cp:revision>
  <dcterms:created xsi:type="dcterms:W3CDTF">2024-09-16T13:46:26Z</dcterms:created>
  <dcterms:modified xsi:type="dcterms:W3CDTF">2024-09-27T08:45:48Z</dcterms:modified>
</cp:coreProperties>
</file>