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67" r:id="rId2"/>
    <p:sldId id="259" r:id="rId3"/>
    <p:sldId id="2444" r:id="rId4"/>
    <p:sldId id="2430" r:id="rId5"/>
    <p:sldId id="2463" r:id="rId6"/>
    <p:sldId id="2459" r:id="rId7"/>
    <p:sldId id="2313" r:id="rId8"/>
    <p:sldId id="2462" r:id="rId9"/>
    <p:sldId id="2460" r:id="rId10"/>
    <p:sldId id="2458" r:id="rId11"/>
    <p:sldId id="2431" r:id="rId12"/>
    <p:sldId id="2449" r:id="rId13"/>
    <p:sldId id="2464" r:id="rId14"/>
  </p:sldIdLst>
  <p:sldSz cx="12192000" cy="6858000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D1"/>
    <a:srgbClr val="009999"/>
    <a:srgbClr val="0099CC"/>
    <a:srgbClr val="FF760B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16" autoAdjust="0"/>
    <p:restoredTop sz="90358" autoAdjust="0"/>
  </p:normalViewPr>
  <p:slideViewPr>
    <p:cSldViewPr snapToGrid="0" showGuides="1">
      <p:cViewPr varScale="1">
        <p:scale>
          <a:sx n="79" d="100"/>
          <a:sy n="79" d="100"/>
        </p:scale>
        <p:origin x="192" y="77"/>
      </p:cViewPr>
      <p:guideLst>
        <p:guide orient="horz" pos="913"/>
        <p:guide pos="2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  <p:guide orient="horz" pos="3128"/>
        <p:guide pos="214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6EB742-F1F1-4CE6-B63D-FCAFCE7A6FB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10F447-1EEF-446D-AB44-ED359315166D}">
      <dgm:prSet phldrT="[Text]"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Proof of principle	</a:t>
          </a:r>
        </a:p>
      </dgm:t>
    </dgm:pt>
    <dgm:pt modelId="{76901AF1-1433-4A0A-9896-86CDE9BA48A8}" type="parTrans" cxnId="{4AD1A3CF-C22D-4768-9039-E26A488DA1D0}">
      <dgm:prSet/>
      <dgm:spPr/>
      <dgm:t>
        <a:bodyPr/>
        <a:lstStyle/>
        <a:p>
          <a:endParaRPr lang="en-US"/>
        </a:p>
      </dgm:t>
    </dgm:pt>
    <dgm:pt modelId="{907EF526-A1E4-4A1A-B5FF-783D46BE348A}" type="sibTrans" cxnId="{4AD1A3CF-C22D-4768-9039-E26A488DA1D0}">
      <dgm:prSet/>
      <dgm:spPr/>
      <dgm:t>
        <a:bodyPr/>
        <a:lstStyle/>
        <a:p>
          <a:endParaRPr lang="en-US"/>
        </a:p>
      </dgm:t>
    </dgm:pt>
    <dgm:pt modelId="{75A9B4FD-AB17-4692-9036-8A441FE07702}">
      <dgm:prSet phldrT="[Text]"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6 GeV single stage	</a:t>
          </a:r>
        </a:p>
      </dgm:t>
    </dgm:pt>
    <dgm:pt modelId="{60AB657C-8684-48E1-AC50-FD468DA5D0E0}" type="parTrans" cxnId="{4AD0ACC6-BF2C-4976-9441-19D67D3C5140}">
      <dgm:prSet/>
      <dgm:spPr/>
      <dgm:t>
        <a:bodyPr/>
        <a:lstStyle/>
        <a:p>
          <a:endParaRPr lang="en-US"/>
        </a:p>
      </dgm:t>
    </dgm:pt>
    <dgm:pt modelId="{EA1BA1A2-27D9-4F58-85F1-D408985D7B48}" type="sibTrans" cxnId="{4AD0ACC6-BF2C-4976-9441-19D67D3C5140}">
      <dgm:prSet/>
      <dgm:spPr/>
      <dgm:t>
        <a:bodyPr/>
        <a:lstStyle/>
        <a:p>
          <a:endParaRPr lang="en-US"/>
        </a:p>
      </dgm:t>
    </dgm:pt>
    <dgm:pt modelId="{91F34C35-D623-4740-A559-BBC08208ACC5}">
      <dgm:prSet phldrT="[Text]"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&gt;10 GeV multi stage</a:t>
          </a:r>
        </a:p>
      </dgm:t>
    </dgm:pt>
    <dgm:pt modelId="{5DF987C4-2CEB-4119-8619-0CC74D1B150B}" type="parTrans" cxnId="{2B696B73-67DF-4B29-BE6E-DA0953517403}">
      <dgm:prSet/>
      <dgm:spPr/>
      <dgm:t>
        <a:bodyPr/>
        <a:lstStyle/>
        <a:p>
          <a:endParaRPr lang="en-US"/>
        </a:p>
      </dgm:t>
    </dgm:pt>
    <dgm:pt modelId="{1564460F-9A96-47FA-A42B-DAABD974F4DB}" type="sibTrans" cxnId="{2B696B73-67DF-4B29-BE6E-DA0953517403}">
      <dgm:prSet/>
      <dgm:spPr/>
      <dgm:t>
        <a:bodyPr/>
        <a:lstStyle/>
        <a:p>
          <a:endParaRPr lang="en-US"/>
        </a:p>
      </dgm:t>
    </dgm:pt>
    <dgm:pt modelId="{9ABE3745-6106-4C0A-8A36-B2ECC11B1F70}" type="pres">
      <dgm:prSet presAssocID="{F06EB742-F1F1-4CE6-B63D-FCAFCE7A6FBB}" presName="rootnode" presStyleCnt="0">
        <dgm:presLayoutVars>
          <dgm:chMax/>
          <dgm:chPref/>
          <dgm:dir/>
          <dgm:animLvl val="lvl"/>
        </dgm:presLayoutVars>
      </dgm:prSet>
      <dgm:spPr/>
    </dgm:pt>
    <dgm:pt modelId="{05C54C53-625C-4DA9-BCD8-1CD8B6C9C169}" type="pres">
      <dgm:prSet presAssocID="{8110F447-1EEF-446D-AB44-ED359315166D}" presName="composite" presStyleCnt="0"/>
      <dgm:spPr/>
    </dgm:pt>
    <dgm:pt modelId="{9327B5BC-47CF-419A-97B9-E7FE66D54AE5}" type="pres">
      <dgm:prSet presAssocID="{8110F447-1EEF-446D-AB44-ED359315166D}" presName="LShape" presStyleLbl="alignNode1" presStyleIdx="0" presStyleCnt="5"/>
      <dgm:spPr/>
    </dgm:pt>
    <dgm:pt modelId="{C9E9053D-DE80-44FE-9C81-F6B3C6FEBEBC}" type="pres">
      <dgm:prSet presAssocID="{8110F447-1EEF-446D-AB44-ED359315166D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A431C5F-71DB-4D22-A2BA-3979D65D57B3}" type="pres">
      <dgm:prSet presAssocID="{8110F447-1EEF-446D-AB44-ED359315166D}" presName="Triangle" presStyleLbl="alignNode1" presStyleIdx="1" presStyleCnt="5"/>
      <dgm:spPr/>
    </dgm:pt>
    <dgm:pt modelId="{E172BD3D-E199-4F84-9D93-B8BC2AFD372C}" type="pres">
      <dgm:prSet presAssocID="{907EF526-A1E4-4A1A-B5FF-783D46BE348A}" presName="sibTrans" presStyleCnt="0"/>
      <dgm:spPr/>
    </dgm:pt>
    <dgm:pt modelId="{24679A20-B798-4838-BD00-96F65C725619}" type="pres">
      <dgm:prSet presAssocID="{907EF526-A1E4-4A1A-B5FF-783D46BE348A}" presName="space" presStyleCnt="0"/>
      <dgm:spPr/>
    </dgm:pt>
    <dgm:pt modelId="{B80F3A90-1BA0-4D4B-A643-778F4B580ADF}" type="pres">
      <dgm:prSet presAssocID="{75A9B4FD-AB17-4692-9036-8A441FE07702}" presName="composite" presStyleCnt="0"/>
      <dgm:spPr/>
    </dgm:pt>
    <dgm:pt modelId="{5DC9FB32-DD4F-4746-9FEC-1CFFE45DAA08}" type="pres">
      <dgm:prSet presAssocID="{75A9B4FD-AB17-4692-9036-8A441FE07702}" presName="LShape" presStyleLbl="alignNode1" presStyleIdx="2" presStyleCnt="5"/>
      <dgm:spPr/>
    </dgm:pt>
    <dgm:pt modelId="{79BFD413-C09E-47FC-9E25-49F9F5D6AF59}" type="pres">
      <dgm:prSet presAssocID="{75A9B4FD-AB17-4692-9036-8A441FE07702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2C8AAE8-66E5-4A66-86AA-D9A01F4BC649}" type="pres">
      <dgm:prSet presAssocID="{75A9B4FD-AB17-4692-9036-8A441FE07702}" presName="Triangle" presStyleLbl="alignNode1" presStyleIdx="3" presStyleCnt="5"/>
      <dgm:spPr/>
    </dgm:pt>
    <dgm:pt modelId="{A6351F7E-218E-46C9-BBBD-9C52E2F126E1}" type="pres">
      <dgm:prSet presAssocID="{EA1BA1A2-27D9-4F58-85F1-D408985D7B48}" presName="sibTrans" presStyleCnt="0"/>
      <dgm:spPr/>
    </dgm:pt>
    <dgm:pt modelId="{939FA6F3-E470-45D8-87F9-A25561AB5555}" type="pres">
      <dgm:prSet presAssocID="{EA1BA1A2-27D9-4F58-85F1-D408985D7B48}" presName="space" presStyleCnt="0"/>
      <dgm:spPr/>
    </dgm:pt>
    <dgm:pt modelId="{22F78166-1132-4B7D-A35B-132E2BF77BA4}" type="pres">
      <dgm:prSet presAssocID="{91F34C35-D623-4740-A559-BBC08208ACC5}" presName="composite" presStyleCnt="0"/>
      <dgm:spPr/>
    </dgm:pt>
    <dgm:pt modelId="{688A08BA-7040-4E70-96E6-2B2D07058FA8}" type="pres">
      <dgm:prSet presAssocID="{91F34C35-D623-4740-A559-BBC08208ACC5}" presName="LShape" presStyleLbl="alignNode1" presStyleIdx="4" presStyleCnt="5"/>
      <dgm:spPr/>
    </dgm:pt>
    <dgm:pt modelId="{64DA60DA-30D2-4FA4-BEBD-590F8063801F}" type="pres">
      <dgm:prSet presAssocID="{91F34C35-D623-4740-A559-BBC08208ACC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3D5B64F-CB87-476F-B7CB-1D6BCBF18AE2}" type="presOf" srcId="{8110F447-1EEF-446D-AB44-ED359315166D}" destId="{C9E9053D-DE80-44FE-9C81-F6B3C6FEBEBC}" srcOrd="0" destOrd="0" presId="urn:microsoft.com/office/officeart/2009/3/layout/StepUpProcess"/>
    <dgm:cxn modelId="{2B696B73-67DF-4B29-BE6E-DA0953517403}" srcId="{F06EB742-F1F1-4CE6-B63D-FCAFCE7A6FBB}" destId="{91F34C35-D623-4740-A559-BBC08208ACC5}" srcOrd="2" destOrd="0" parTransId="{5DF987C4-2CEB-4119-8619-0CC74D1B150B}" sibTransId="{1564460F-9A96-47FA-A42B-DAABD974F4DB}"/>
    <dgm:cxn modelId="{D91A6856-6988-439E-8237-91DC3F9E2ADC}" type="presOf" srcId="{75A9B4FD-AB17-4692-9036-8A441FE07702}" destId="{79BFD413-C09E-47FC-9E25-49F9F5D6AF59}" srcOrd="0" destOrd="0" presId="urn:microsoft.com/office/officeart/2009/3/layout/StepUpProcess"/>
    <dgm:cxn modelId="{7A111980-EC56-4F6E-87BC-F128AC22261C}" type="presOf" srcId="{F06EB742-F1F1-4CE6-B63D-FCAFCE7A6FBB}" destId="{9ABE3745-6106-4C0A-8A36-B2ECC11B1F70}" srcOrd="0" destOrd="0" presId="urn:microsoft.com/office/officeart/2009/3/layout/StepUpProcess"/>
    <dgm:cxn modelId="{91DB7F99-D999-4CC3-8E92-3DFCEDAE8C99}" type="presOf" srcId="{91F34C35-D623-4740-A559-BBC08208ACC5}" destId="{64DA60DA-30D2-4FA4-BEBD-590F8063801F}" srcOrd="0" destOrd="0" presId="urn:microsoft.com/office/officeart/2009/3/layout/StepUpProcess"/>
    <dgm:cxn modelId="{4AD0ACC6-BF2C-4976-9441-19D67D3C5140}" srcId="{F06EB742-F1F1-4CE6-B63D-FCAFCE7A6FBB}" destId="{75A9B4FD-AB17-4692-9036-8A441FE07702}" srcOrd="1" destOrd="0" parTransId="{60AB657C-8684-48E1-AC50-FD468DA5D0E0}" sibTransId="{EA1BA1A2-27D9-4F58-85F1-D408985D7B48}"/>
    <dgm:cxn modelId="{4AD1A3CF-C22D-4768-9039-E26A488DA1D0}" srcId="{F06EB742-F1F1-4CE6-B63D-FCAFCE7A6FBB}" destId="{8110F447-1EEF-446D-AB44-ED359315166D}" srcOrd="0" destOrd="0" parTransId="{76901AF1-1433-4A0A-9896-86CDE9BA48A8}" sibTransId="{907EF526-A1E4-4A1A-B5FF-783D46BE348A}"/>
    <dgm:cxn modelId="{56D8DDA9-D641-4E87-80BD-A97BE3A5B465}" type="presParOf" srcId="{9ABE3745-6106-4C0A-8A36-B2ECC11B1F70}" destId="{05C54C53-625C-4DA9-BCD8-1CD8B6C9C169}" srcOrd="0" destOrd="0" presId="urn:microsoft.com/office/officeart/2009/3/layout/StepUpProcess"/>
    <dgm:cxn modelId="{EA87A077-80FB-4132-8007-6D4041A4ED1F}" type="presParOf" srcId="{05C54C53-625C-4DA9-BCD8-1CD8B6C9C169}" destId="{9327B5BC-47CF-419A-97B9-E7FE66D54AE5}" srcOrd="0" destOrd="0" presId="urn:microsoft.com/office/officeart/2009/3/layout/StepUpProcess"/>
    <dgm:cxn modelId="{2640ABDE-8960-4AC2-97E3-DDA5380029D8}" type="presParOf" srcId="{05C54C53-625C-4DA9-BCD8-1CD8B6C9C169}" destId="{C9E9053D-DE80-44FE-9C81-F6B3C6FEBEBC}" srcOrd="1" destOrd="0" presId="urn:microsoft.com/office/officeart/2009/3/layout/StepUpProcess"/>
    <dgm:cxn modelId="{3AB71774-98A9-4369-B205-47B70F693A6E}" type="presParOf" srcId="{05C54C53-625C-4DA9-BCD8-1CD8B6C9C169}" destId="{EA431C5F-71DB-4D22-A2BA-3979D65D57B3}" srcOrd="2" destOrd="0" presId="urn:microsoft.com/office/officeart/2009/3/layout/StepUpProcess"/>
    <dgm:cxn modelId="{F92F340B-0603-4447-A5A8-358D21029F0E}" type="presParOf" srcId="{9ABE3745-6106-4C0A-8A36-B2ECC11B1F70}" destId="{E172BD3D-E199-4F84-9D93-B8BC2AFD372C}" srcOrd="1" destOrd="0" presId="urn:microsoft.com/office/officeart/2009/3/layout/StepUpProcess"/>
    <dgm:cxn modelId="{B7D09E27-E0EA-4688-ADCB-08B0C3415FE5}" type="presParOf" srcId="{E172BD3D-E199-4F84-9D93-B8BC2AFD372C}" destId="{24679A20-B798-4838-BD00-96F65C725619}" srcOrd="0" destOrd="0" presId="urn:microsoft.com/office/officeart/2009/3/layout/StepUpProcess"/>
    <dgm:cxn modelId="{EE2B7950-EE01-4BF9-A24A-BFB7F32733B6}" type="presParOf" srcId="{9ABE3745-6106-4C0A-8A36-B2ECC11B1F70}" destId="{B80F3A90-1BA0-4D4B-A643-778F4B580ADF}" srcOrd="2" destOrd="0" presId="urn:microsoft.com/office/officeart/2009/3/layout/StepUpProcess"/>
    <dgm:cxn modelId="{4E17AA91-747E-49CB-806A-3C8F6FAF96DA}" type="presParOf" srcId="{B80F3A90-1BA0-4D4B-A643-778F4B580ADF}" destId="{5DC9FB32-DD4F-4746-9FEC-1CFFE45DAA08}" srcOrd="0" destOrd="0" presId="urn:microsoft.com/office/officeart/2009/3/layout/StepUpProcess"/>
    <dgm:cxn modelId="{CFE5D611-321D-46AE-AFBE-024AC2F23580}" type="presParOf" srcId="{B80F3A90-1BA0-4D4B-A643-778F4B580ADF}" destId="{79BFD413-C09E-47FC-9E25-49F9F5D6AF59}" srcOrd="1" destOrd="0" presId="urn:microsoft.com/office/officeart/2009/3/layout/StepUpProcess"/>
    <dgm:cxn modelId="{B19EA946-C00B-423C-8EEE-0A094F19F2F1}" type="presParOf" srcId="{B80F3A90-1BA0-4D4B-A643-778F4B580ADF}" destId="{62C8AAE8-66E5-4A66-86AA-D9A01F4BC649}" srcOrd="2" destOrd="0" presId="urn:microsoft.com/office/officeart/2009/3/layout/StepUpProcess"/>
    <dgm:cxn modelId="{D2A07E00-EA46-4390-B95D-61D1BB251B7D}" type="presParOf" srcId="{9ABE3745-6106-4C0A-8A36-B2ECC11B1F70}" destId="{A6351F7E-218E-46C9-BBBD-9C52E2F126E1}" srcOrd="3" destOrd="0" presId="urn:microsoft.com/office/officeart/2009/3/layout/StepUpProcess"/>
    <dgm:cxn modelId="{4747BBAC-C73B-4EDC-88FE-52A5B2C70F00}" type="presParOf" srcId="{A6351F7E-218E-46C9-BBBD-9C52E2F126E1}" destId="{939FA6F3-E470-45D8-87F9-A25561AB5555}" srcOrd="0" destOrd="0" presId="urn:microsoft.com/office/officeart/2009/3/layout/StepUpProcess"/>
    <dgm:cxn modelId="{E77C4057-2F80-4AB5-9535-E996D0135CA3}" type="presParOf" srcId="{9ABE3745-6106-4C0A-8A36-B2ECC11B1F70}" destId="{22F78166-1132-4B7D-A35B-132E2BF77BA4}" srcOrd="4" destOrd="0" presId="urn:microsoft.com/office/officeart/2009/3/layout/StepUpProcess"/>
    <dgm:cxn modelId="{EDD8EE1A-4893-44DB-A625-4F72CCBA7FF8}" type="presParOf" srcId="{22F78166-1132-4B7D-A35B-132E2BF77BA4}" destId="{688A08BA-7040-4E70-96E6-2B2D07058FA8}" srcOrd="0" destOrd="0" presId="urn:microsoft.com/office/officeart/2009/3/layout/StepUpProcess"/>
    <dgm:cxn modelId="{7A12B31E-27C3-4AA0-BB97-96768DD5FFBF}" type="presParOf" srcId="{22F78166-1132-4B7D-A35B-132E2BF77BA4}" destId="{64DA60DA-30D2-4FA4-BEBD-590F8063801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7B5BC-47CF-419A-97B9-E7FE66D54AE5}">
      <dsp:nvSpPr>
        <dsp:cNvPr id="0" name=""/>
        <dsp:cNvSpPr/>
      </dsp:nvSpPr>
      <dsp:spPr>
        <a:xfrm rot="5400000">
          <a:off x="507673" y="1770520"/>
          <a:ext cx="1519334" cy="252813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9053D-DE80-44FE-9C81-F6B3C6FEBEBC}">
      <dsp:nvSpPr>
        <dsp:cNvPr id="0" name=""/>
        <dsp:cNvSpPr/>
      </dsp:nvSpPr>
      <dsp:spPr>
        <a:xfrm>
          <a:off x="254058" y="2525889"/>
          <a:ext cx="2282418" cy="200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Proof of principle	</a:t>
          </a:r>
        </a:p>
      </dsp:txBody>
      <dsp:txXfrm>
        <a:off x="254058" y="2525889"/>
        <a:ext cx="2282418" cy="2000673"/>
      </dsp:txXfrm>
    </dsp:sp>
    <dsp:sp modelId="{EA431C5F-71DB-4D22-A2BA-3979D65D57B3}">
      <dsp:nvSpPr>
        <dsp:cNvPr id="0" name=""/>
        <dsp:cNvSpPr/>
      </dsp:nvSpPr>
      <dsp:spPr>
        <a:xfrm>
          <a:off x="2105832" y="1584396"/>
          <a:ext cx="430644" cy="430644"/>
        </a:xfrm>
        <a:prstGeom prst="triangle">
          <a:avLst>
            <a:gd name="adj" fmla="val 100000"/>
          </a:avLst>
        </a:prstGeom>
        <a:solidFill>
          <a:schemeClr val="accent2">
            <a:hueOff val="2542900"/>
            <a:satOff val="0"/>
            <a:lumOff val="-7696"/>
            <a:alphaOff val="0"/>
          </a:schemeClr>
        </a:solidFill>
        <a:ln w="12700" cap="flat" cmpd="sng" algn="ctr">
          <a:solidFill>
            <a:schemeClr val="accent2">
              <a:hueOff val="2542900"/>
              <a:satOff val="0"/>
              <a:lumOff val="-76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C9FB32-DD4F-4746-9FEC-1CFFE45DAA08}">
      <dsp:nvSpPr>
        <dsp:cNvPr id="0" name=""/>
        <dsp:cNvSpPr/>
      </dsp:nvSpPr>
      <dsp:spPr>
        <a:xfrm rot="5400000">
          <a:off x="3301799" y="1079111"/>
          <a:ext cx="1519334" cy="252813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5085800"/>
            <a:satOff val="0"/>
            <a:lumOff val="-15392"/>
            <a:alphaOff val="0"/>
          </a:schemeClr>
        </a:solidFill>
        <a:ln w="12700" cap="flat" cmpd="sng" algn="ctr">
          <a:solidFill>
            <a:schemeClr val="accent2">
              <a:hueOff val="5085800"/>
              <a:satOff val="0"/>
              <a:lumOff val="-15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BFD413-C09E-47FC-9E25-49F9F5D6AF59}">
      <dsp:nvSpPr>
        <dsp:cNvPr id="0" name=""/>
        <dsp:cNvSpPr/>
      </dsp:nvSpPr>
      <dsp:spPr>
        <a:xfrm>
          <a:off x="3048184" y="1834480"/>
          <a:ext cx="2282418" cy="200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6 GeV single stage	</a:t>
          </a:r>
        </a:p>
      </dsp:txBody>
      <dsp:txXfrm>
        <a:off x="3048184" y="1834480"/>
        <a:ext cx="2282418" cy="2000673"/>
      </dsp:txXfrm>
    </dsp:sp>
    <dsp:sp modelId="{62C8AAE8-66E5-4A66-86AA-D9A01F4BC649}">
      <dsp:nvSpPr>
        <dsp:cNvPr id="0" name=""/>
        <dsp:cNvSpPr/>
      </dsp:nvSpPr>
      <dsp:spPr>
        <a:xfrm>
          <a:off x="4899957" y="892986"/>
          <a:ext cx="430644" cy="430644"/>
        </a:xfrm>
        <a:prstGeom prst="triangle">
          <a:avLst>
            <a:gd name="adj" fmla="val 100000"/>
          </a:avLst>
        </a:prstGeom>
        <a:solidFill>
          <a:schemeClr val="accent2">
            <a:hueOff val="7628700"/>
            <a:satOff val="0"/>
            <a:lumOff val="-23088"/>
            <a:alphaOff val="0"/>
          </a:schemeClr>
        </a:solidFill>
        <a:ln w="12700" cap="flat" cmpd="sng" algn="ctr">
          <a:solidFill>
            <a:schemeClr val="accent2">
              <a:hueOff val="7628700"/>
              <a:satOff val="0"/>
              <a:lumOff val="-230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A08BA-7040-4E70-96E6-2B2D07058FA8}">
      <dsp:nvSpPr>
        <dsp:cNvPr id="0" name=""/>
        <dsp:cNvSpPr/>
      </dsp:nvSpPr>
      <dsp:spPr>
        <a:xfrm rot="5400000">
          <a:off x="6095925" y="387702"/>
          <a:ext cx="1519334" cy="252813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10171600"/>
            <a:satOff val="0"/>
            <a:lumOff val="-30784"/>
            <a:alphaOff val="0"/>
          </a:schemeClr>
        </a:solidFill>
        <a:ln w="12700" cap="flat" cmpd="sng" algn="ctr">
          <a:solidFill>
            <a:schemeClr val="accent2">
              <a:hueOff val="10171600"/>
              <a:satOff val="0"/>
              <a:lumOff val="-30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A60DA-30D2-4FA4-BEBD-590F8063801F}">
      <dsp:nvSpPr>
        <dsp:cNvPr id="0" name=""/>
        <dsp:cNvSpPr/>
      </dsp:nvSpPr>
      <dsp:spPr>
        <a:xfrm>
          <a:off x="5842310" y="1143070"/>
          <a:ext cx="2282418" cy="200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&gt;10 GeV multi stage</a:t>
          </a:r>
        </a:p>
      </dsp:txBody>
      <dsp:txXfrm>
        <a:off x="5842310" y="1143070"/>
        <a:ext cx="2282418" cy="20006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14.06.2024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14.06.2024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448769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60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5135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2" name="Shape 8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0392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dirty="0"/>
              <a:t>&lt;type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talk</a:t>
            </a:r>
            <a:r>
              <a:rPr lang="de-DE" sz="1600" dirty="0"/>
              <a:t>&gt; in</a:t>
            </a:r>
          </a:p>
          <a:p>
            <a:r>
              <a:rPr lang="de-DE" sz="1600" b="0" dirty="0"/>
              <a:t>Helmholtz </a:t>
            </a:r>
            <a:r>
              <a:rPr lang="de-DE" sz="1600" b="0" dirty="0" err="1"/>
              <a:t>program</a:t>
            </a:r>
            <a:r>
              <a:rPr lang="de-DE" sz="1600" b="0" dirty="0"/>
              <a:t>: &lt;p</a:t>
            </a:r>
            <a:r>
              <a:rPr lang="en-GB" sz="1600" b="0" dirty="0" err="1"/>
              <a:t>rogram</a:t>
            </a:r>
            <a:r>
              <a:rPr lang="en-GB" sz="1600" b="0" dirty="0"/>
              <a:t> name&gt; (XXX)</a:t>
            </a:r>
          </a:p>
          <a:p>
            <a:r>
              <a:rPr lang="en-GB" sz="1600" b="0" dirty="0" err="1"/>
              <a:t>PoF</a:t>
            </a:r>
            <a:r>
              <a:rPr lang="en-GB" sz="1600" b="0" dirty="0"/>
              <a:t> III Topic: &lt;topic&gt; OR </a:t>
            </a:r>
            <a:r>
              <a:rPr lang="de-DE" sz="1600" b="0" dirty="0" err="1"/>
              <a:t>PoF</a:t>
            </a:r>
            <a:r>
              <a:rPr lang="de-DE" sz="1600" b="0" dirty="0"/>
              <a:t> III 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: &lt;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&gt; </a:t>
            </a:r>
            <a:endParaRPr lang="en-GB" sz="1600" b="0" dirty="0"/>
          </a:p>
          <a:p>
            <a:r>
              <a:rPr lang="de-DE" sz="1600" b="0" dirty="0"/>
              <a:t>DESY Research Unit: </a:t>
            </a:r>
            <a:r>
              <a:rPr lang="en-GB" sz="1600" b="0" dirty="0"/>
              <a:t>&lt;research unit&gt;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579"/>
            <a:ext cx="793750" cy="7947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98CB5A4-07FA-4ADB-94BA-D0065C909A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12" y="6287602"/>
            <a:ext cx="1802188" cy="132766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 userDrawn="1"/>
        </p:nvSpPr>
        <p:spPr>
          <a:xfrm>
            <a:off x="407986" y="3573016"/>
            <a:ext cx="11376025" cy="12961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KET Meeting   |   DESY Status   |   25/26 November 2021   |    Ties Behnke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KET Meeting   |   DESY Status   |   25/26 November 2021   |    Ties Behnke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KET Meeting   |   DESY Status   |   25/26 November 2021   |    Ties Behnke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KET Meeting   |   DESY Status   |   25/26 November 2021   |    Ties Behnke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KET Meeting   |   DESY Status   |   25/26 November 2021   |    Ties Behnke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Meeting   |   DESY Status   |   25/26 November 2021   |    Ties Behnke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KET Meeting   |   DESY Status   |   25/26 November 2021   |    Ties Behnke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55" y="0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6" y="3573016"/>
            <a:ext cx="11376025" cy="1296144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dirty="0"/>
              <a:t>&lt;type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talk</a:t>
            </a:r>
            <a:r>
              <a:rPr lang="de-DE" sz="1600" dirty="0"/>
              <a:t>&gt; in</a:t>
            </a:r>
          </a:p>
          <a:p>
            <a:r>
              <a:rPr lang="de-DE" sz="1600" b="0" dirty="0"/>
              <a:t>Helmholtz </a:t>
            </a:r>
            <a:r>
              <a:rPr lang="de-DE" sz="1600" b="0" dirty="0" err="1"/>
              <a:t>program</a:t>
            </a:r>
            <a:r>
              <a:rPr lang="de-DE" sz="1600" b="0" dirty="0"/>
              <a:t>: &lt;p</a:t>
            </a:r>
            <a:r>
              <a:rPr lang="en-GB" sz="1600" b="0" dirty="0" err="1"/>
              <a:t>rogram</a:t>
            </a:r>
            <a:r>
              <a:rPr lang="en-GB" sz="1600" b="0" dirty="0"/>
              <a:t> name&gt; (XXX)</a:t>
            </a:r>
          </a:p>
          <a:p>
            <a:r>
              <a:rPr lang="en-GB" sz="1600" b="0" dirty="0" err="1"/>
              <a:t>PoF</a:t>
            </a:r>
            <a:r>
              <a:rPr lang="en-GB" sz="1600" b="0" dirty="0"/>
              <a:t> III Topic: &lt;topic&gt; OR </a:t>
            </a:r>
            <a:r>
              <a:rPr lang="de-DE" sz="1600" b="0" dirty="0" err="1"/>
              <a:t>PoF</a:t>
            </a:r>
            <a:r>
              <a:rPr lang="de-DE" sz="1600" b="0" dirty="0"/>
              <a:t> III 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: &lt;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&gt; </a:t>
            </a:r>
            <a:endParaRPr lang="en-GB" sz="1600" b="0" dirty="0"/>
          </a:p>
          <a:p>
            <a:r>
              <a:rPr lang="de-DE" sz="1600" b="0" dirty="0"/>
              <a:t>DESY Research Unit: </a:t>
            </a:r>
            <a:r>
              <a:rPr lang="en-GB" sz="1600" b="0" dirty="0"/>
              <a:t>&lt;research unit&gt;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464" y="4937942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noProof="0" dirty="0"/>
              <a:t>Textmasterformat bearbeiten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579"/>
            <a:ext cx="793750" cy="794719"/>
          </a:xfrm>
          <a:prstGeom prst="rect">
            <a:avLst/>
          </a:prstGeom>
        </p:spPr>
      </p:pic>
      <p:sp>
        <p:nvSpPr>
          <p:cNvPr id="15" name="Untertitel 2"/>
          <p:cNvSpPr txBox="1">
            <a:spLocks/>
          </p:cNvSpPr>
          <p:nvPr userDrawn="1"/>
        </p:nvSpPr>
        <p:spPr>
          <a:xfrm>
            <a:off x="407987" y="3501008"/>
            <a:ext cx="11376025" cy="1525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  <p:pic>
        <p:nvPicPr>
          <p:cNvPr id="10" name="Picture 5" descr="https://www.helmholtz.de/fileadmin/user_upload/04_mediathek/Logos_2017/2017_H_Logo_RGB_E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03" y="5922590"/>
            <a:ext cx="3891465" cy="69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185400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Meeting   |   DESY Status   |   25/26 November 2021   |    Ties Behnke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KET Meeting   |   DESY Status   |   25/26 November 2021   |    Ties Behnke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KET Meeting   |   DESY Status   |   25/26 November 2021   |    Ties Behnke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KET Meeting   |   DESY Status   |   25/26 November 2021   |    Ties Behnke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KET Meeting   |   DESY Status   |   25/26 November 2021   |    Ties Behnke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KET Meeting   |   DESY Status   |   25/26 November 2021   |    Ties Behnke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KET Meeting   |   DESY Status   |   25/26 November 2021   |    Ties Behnke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54528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00" b="1" noProof="0" dirty="0"/>
              <a:t>Page </a:t>
            </a:r>
            <a:fld id="{0427E4B2-AC28-443E-BE04-5CD55098A90B}" type="slidenum">
              <a:rPr lang="en-US" sz="900" b="1" noProof="0" smtClean="0"/>
              <a:pPr algn="r"/>
              <a:t>‹#›</a:t>
            </a:fld>
            <a:endParaRPr lang="en-US" sz="900" b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CD88DD-DBFC-4A36-8842-5A071EC0CA3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17" y="6582959"/>
            <a:ext cx="287966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62" r:id="rId4"/>
    <p:sldLayoutId id="2147483668" r:id="rId5"/>
    <p:sldLayoutId id="2147483673" r:id="rId6"/>
    <p:sldLayoutId id="2147483670" r:id="rId7"/>
    <p:sldLayoutId id="2147483678" r:id="rId8"/>
    <p:sldLayoutId id="2147483674" r:id="rId9"/>
    <p:sldLayoutId id="2147483679" r:id="rId10"/>
    <p:sldLayoutId id="2147483675" r:id="rId11"/>
    <p:sldLayoutId id="2147483669" r:id="rId12"/>
    <p:sldLayoutId id="2147483676" r:id="rId13"/>
    <p:sldLayoutId id="2147483677" r:id="rId14"/>
    <p:sldLayoutId id="2147483666" r:id="rId15"/>
    <p:sldLayoutId id="2147483667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1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1.xml"/><Relationship Id="rId11" Type="http://schemas.openxmlformats.org/officeDocument/2006/relationships/image" Target="../media/image34.png"/><Relationship Id="rId5" Type="http://schemas.openxmlformats.org/officeDocument/2006/relationships/image" Target="../media/image33.emf"/><Relationship Id="rId10" Type="http://schemas.microsoft.com/office/2007/relationships/diagramDrawing" Target="../diagrams/drawing1.xml"/><Relationship Id="rId4" Type="http://schemas.openxmlformats.org/officeDocument/2006/relationships/image" Target="../media/image32.png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9F91A1-ECC3-5749-963D-6CB872524417}"/>
              </a:ext>
            </a:extLst>
          </p:cNvPr>
          <p:cNvGrpSpPr/>
          <p:nvPr/>
        </p:nvGrpSpPr>
        <p:grpSpPr>
          <a:xfrm>
            <a:off x="0" y="-27383"/>
            <a:ext cx="12216680" cy="2992300"/>
            <a:chOff x="0" y="0"/>
            <a:chExt cx="12216680" cy="33975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732808-7274-7442-83AD-F31B16A32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1664" y="0"/>
              <a:ext cx="6168008" cy="33975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F46328-A461-A54C-B36E-DC2D673B0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248472" cy="339754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CE40D9-10BA-BB46-AA0A-27397A7D0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0216" y="0"/>
              <a:ext cx="4176464" cy="3397541"/>
            </a:xfrm>
            <a:prstGeom prst="rect">
              <a:avLst/>
            </a:prstGeom>
          </p:spPr>
        </p:pic>
      </p:grp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7987" y="3098964"/>
            <a:ext cx="11376025" cy="1525787"/>
          </a:xfrm>
        </p:spPr>
        <p:txBody>
          <a:bodyPr/>
          <a:lstStyle/>
          <a:p>
            <a:r>
              <a:rPr lang="en-US" sz="2400" dirty="0"/>
              <a:t>2024 Fellow Day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/>
              <a:t>Ties Behnke (DESY)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4339A6-B95B-634A-8C80-FA06BCEE4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6011433"/>
            <a:ext cx="2489200" cy="450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ED2064-8C85-1842-86D3-58E4599364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5496968"/>
            <a:ext cx="1172946" cy="11729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DESY HEP onsite program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00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5F000-14F9-4359-BB84-B649E8074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XFEL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EA55F-9F9E-4F02-ACF2-99B409EA4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Meeting   |   DESY Status   |   25/26 November 2021   |    Ties Behnke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1A3FF3-1BA3-44D6-AA83-8E8C0E014B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DESY responsible for </a:t>
            </a:r>
            <a:r>
              <a:rPr lang="en-US" dirty="0" err="1"/>
              <a:t>linac</a:t>
            </a:r>
            <a:r>
              <a:rPr lang="en-US" dirty="0"/>
              <a:t> operation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1E0D5-2E1D-49CC-8B27-10CEDA4CA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010" y="1482090"/>
            <a:ext cx="3703002" cy="2992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02EB82-C5A4-49BB-B767-7DECB29DB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53" y="1502205"/>
            <a:ext cx="4255453" cy="28340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77900-DDDE-411B-973E-460487A078BA}"/>
              </a:ext>
            </a:extLst>
          </p:cNvPr>
          <p:cNvSpPr txBox="1"/>
          <p:nvPr/>
        </p:nvSpPr>
        <p:spPr>
          <a:xfrm>
            <a:off x="4901309" y="1844898"/>
            <a:ext cx="294183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2km long superconducting </a:t>
            </a:r>
            <a:br>
              <a:rPr lang="en-US" dirty="0"/>
            </a:br>
            <a:r>
              <a:rPr lang="en-US" dirty="0"/>
              <a:t>accelerator </a:t>
            </a:r>
            <a:br>
              <a:rPr lang="en-US" dirty="0"/>
            </a:br>
            <a:r>
              <a:rPr lang="en-US" dirty="0"/>
              <a:t>(ILC like technology)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17.5 GeV</a:t>
            </a:r>
          </a:p>
          <a:p>
            <a:r>
              <a:rPr lang="en-US" dirty="0"/>
              <a:t>ILC bunch 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EA083-E5CD-4F3D-94B6-23513E04A767}"/>
              </a:ext>
            </a:extLst>
          </p:cNvPr>
          <p:cNvSpPr txBox="1"/>
          <p:nvPr/>
        </p:nvSpPr>
        <p:spPr>
          <a:xfrm>
            <a:off x="407987" y="4880590"/>
            <a:ext cx="3711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Stable, efficient user operation </a:t>
            </a:r>
            <a:br>
              <a:rPr lang="en-US" sz="2000" dirty="0"/>
            </a:br>
            <a:r>
              <a:rPr lang="en-US" sz="2000" dirty="0"/>
              <a:t>also during Corona times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0D59D-A946-4A7D-9806-4F5BBFCD652C}"/>
              </a:ext>
            </a:extLst>
          </p:cNvPr>
          <p:cNvSpPr txBox="1"/>
          <p:nvPr/>
        </p:nvSpPr>
        <p:spPr>
          <a:xfrm>
            <a:off x="8822989" y="4880590"/>
            <a:ext cx="3172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Reached top energy (17.5)</a:t>
            </a:r>
            <a:br>
              <a:rPr lang="en-US" dirty="0"/>
            </a:br>
            <a:r>
              <a:rPr lang="en-US" dirty="0"/>
              <a:t>and long stable operation for </a:t>
            </a:r>
            <a:br>
              <a:rPr lang="en-US" dirty="0"/>
            </a:br>
            <a:r>
              <a:rPr lang="en-US" dirty="0"/>
              <a:t>full bunch train in 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163846-ADA7-4A68-9089-AEBF67CCA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965" y="4122363"/>
            <a:ext cx="3764521" cy="2507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C623A0-564A-4B3C-B86A-8143B8976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991" y="0"/>
            <a:ext cx="5343299" cy="17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7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The moonshot of plasma acceleration: PETRA IV injection"/>
          <p:cNvSpPr txBox="1">
            <a:spLocks noGrp="1"/>
          </p:cNvSpPr>
          <p:nvPr>
            <p:ph type="title"/>
          </p:nvPr>
        </p:nvSpPr>
        <p:spPr>
          <a:xfrm>
            <a:off x="221180" y="322632"/>
            <a:ext cx="11376024" cy="45109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LUXE: a new experiment proposal at DESY</a:t>
            </a:r>
            <a:endParaRPr dirty="0"/>
          </a:p>
        </p:txBody>
      </p:sp>
      <p:sp>
        <p:nvSpPr>
          <p:cNvPr id="794" name="Realization of challenging requirements incl. stability will advance field tremendously"/>
          <p:cNvSpPr txBox="1">
            <a:spLocks noGrp="1"/>
          </p:cNvSpPr>
          <p:nvPr>
            <p:ph type="body" sz="quarter" idx="13"/>
          </p:nvPr>
        </p:nvSpPr>
        <p:spPr>
          <a:xfrm>
            <a:off x="231012" y="790521"/>
            <a:ext cx="11376024" cy="379252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Non linear QED – search for New Physics</a:t>
            </a:r>
            <a:endParaRPr sz="2000" dirty="0"/>
          </a:p>
        </p:txBody>
      </p:sp>
      <p:sp>
        <p:nvSpPr>
          <p:cNvPr id="798" name="Additional requirements…"/>
          <p:cNvSpPr txBox="1"/>
          <p:nvPr/>
        </p:nvSpPr>
        <p:spPr>
          <a:xfrm>
            <a:off x="3275762" y="5949280"/>
            <a:ext cx="6768633" cy="3605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126" tIns="26126" rIns="26126" bIns="26126">
            <a:spAutoFit/>
          </a:bodyPr>
          <a:lstStyle/>
          <a:p>
            <a:pPr marL="800100" marR="79022" lvl="2" indent="-342900" defTabSz="1778000" hangingPunct="0">
              <a:spcBef>
                <a:spcPts val="600"/>
              </a:spcBef>
              <a:buFont typeface="Arial" panose="020B0604020202020204" pitchFamily="34" charset="0"/>
              <a:buChar char="•"/>
              <a:defRPr sz="3000">
                <a:uFill>
                  <a:solidFill>
                    <a:srgbClr val="60606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606060"/>
                </a:solidFill>
              </a:u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5391-E73F-C641-AC7A-239065FC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Meeting   |   DESY Status   |   25/26 November 2021   |    Ties Behnke</a:t>
            </a:r>
            <a:endParaRPr lang="en-US" dirty="0"/>
          </a:p>
        </p:txBody>
      </p:sp>
      <p:pic>
        <p:nvPicPr>
          <p:cNvPr id="6" name="Picture 5" descr="pasted-image.pdf">
            <a:extLst>
              <a:ext uri="{FF2B5EF4-FFF2-40B4-BE49-F238E27FC236}">
                <a16:creationId xmlns:a16="http://schemas.microsoft.com/office/drawing/2014/main" id="{17389AA8-1AFD-4B66-A220-9B4F70E91E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7476" y="1428817"/>
            <a:ext cx="2515397" cy="767606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1798B1-61AD-4BF3-B189-7D2E477217B1}"/>
              </a:ext>
            </a:extLst>
          </p:cNvPr>
          <p:cNvSpPr txBox="1"/>
          <p:nvPr/>
        </p:nvSpPr>
        <p:spPr>
          <a:xfrm>
            <a:off x="163322" y="1419667"/>
            <a:ext cx="54232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Collision of XFEL Electron bunch with laser beam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Collaboration with about 100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International participation from UK, Israel,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Funding under 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Realisation</a:t>
            </a:r>
            <a:r>
              <a:rPr lang="en-US" dirty="0"/>
              <a:t> at XFEL and DESY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B1C894FB-B929-4E4B-A9AB-C0DEF2EA2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19" y="2842360"/>
            <a:ext cx="5616575" cy="4047030"/>
          </a:xfrm>
          <a:prstGeom prst="rect">
            <a:avLst/>
          </a:prstGeom>
        </p:spPr>
      </p:pic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56D9BA56-03D4-4DF2-B86F-A075F94FA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37285" r="75190" b="5252"/>
          <a:stretch/>
        </p:blipFill>
        <p:spPr>
          <a:xfrm>
            <a:off x="9046996" y="2761755"/>
            <a:ext cx="2877120" cy="36607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A35A31-E195-454F-8401-2CB234E0A0A0}"/>
              </a:ext>
            </a:extLst>
          </p:cNvPr>
          <p:cNvSpPr txBox="1"/>
          <p:nvPr/>
        </p:nvSpPr>
        <p:spPr>
          <a:xfrm>
            <a:off x="163322" y="4227355"/>
            <a:ext cx="349486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Status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Challenges in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EU project to build the beam 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Realisation</a:t>
            </a:r>
            <a:r>
              <a:rPr lang="en-US" sz="1600" dirty="0"/>
              <a:t> &gt;2028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/>
              <a:t>http://luxe.desy.de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err="1"/>
          </a:p>
        </p:txBody>
      </p:sp>
    </p:spTree>
    <p:extLst>
      <p:ext uri="{BB962C8B-B14F-4D97-AF65-F5344CB8AC3E}">
        <p14:creationId xmlns:p14="http://schemas.microsoft.com/office/powerpoint/2010/main" val="286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250F264-2A52-47A2-9EA3-AC811A017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4865" y="2830687"/>
            <a:ext cx="2306383" cy="1827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C6314D-4B5B-4733-A326-AE3135030D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86"/>
          <a:stretch/>
        </p:blipFill>
        <p:spPr>
          <a:xfrm>
            <a:off x="5763492" y="3498061"/>
            <a:ext cx="2258619" cy="1816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CE9E61-CB0C-4E80-92C7-77EF738C36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10" b="15636"/>
          <a:stretch/>
        </p:blipFill>
        <p:spPr>
          <a:xfrm>
            <a:off x="2998817" y="4195892"/>
            <a:ext cx="2199190" cy="1816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4065BA-DC0B-439D-A2D8-3B1AE4476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acceleration?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F87247-4235-4F25-BD6B-FEFC1AFA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Meeting   |   DESY Status   |   25/26 November 2021   |    Ties Behnke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9EE989-31B0-4A11-A4E6-9C4629BFC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Plasma Accelerators for HEP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402C595-CABA-42B3-8ADB-224049CF5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027067"/>
              </p:ext>
            </p:extLst>
          </p:nvPr>
        </p:nvGraphicFramePr>
        <p:xfrm>
          <a:off x="2672610" y="161875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EE619A7-77D3-4BBB-9207-77C326189D19}"/>
              </a:ext>
            </a:extLst>
          </p:cNvPr>
          <p:cNvSpPr txBox="1"/>
          <p:nvPr/>
        </p:nvSpPr>
        <p:spPr>
          <a:xfrm>
            <a:off x="2693392" y="2924091"/>
            <a:ext cx="1595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LUX</a:t>
            </a:r>
          </a:p>
          <a:p>
            <a:r>
              <a:rPr lang="en-US" dirty="0" err="1"/>
              <a:t>FlashForward</a:t>
            </a:r>
            <a:endParaRPr lang="en-US" dirty="0"/>
          </a:p>
          <a:p>
            <a:r>
              <a:rPr lang="en-US" dirty="0"/>
              <a:t>ATHENA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3C8790-EF2D-4C96-A44A-B52F734F200F}"/>
              </a:ext>
            </a:extLst>
          </p:cNvPr>
          <p:cNvSpPr txBox="1"/>
          <p:nvPr/>
        </p:nvSpPr>
        <p:spPr>
          <a:xfrm>
            <a:off x="5396487" y="2234280"/>
            <a:ext cx="1223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PETRA IV</a:t>
            </a:r>
            <a:br>
              <a:rPr lang="en-US" dirty="0"/>
            </a:br>
            <a:r>
              <a:rPr lang="en-US" dirty="0"/>
              <a:t>Injector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F326200-8CFE-4B50-9F2A-3D1DF45CAC8E}"/>
              </a:ext>
            </a:extLst>
          </p:cNvPr>
          <p:cNvSpPr/>
          <p:nvPr/>
        </p:nvSpPr>
        <p:spPr>
          <a:xfrm rot="20327768">
            <a:off x="10778590" y="1390728"/>
            <a:ext cx="1350076" cy="1867785"/>
          </a:xfrm>
          <a:prstGeom prst="chevron">
            <a:avLst>
              <a:gd name="adj" fmla="val 27106"/>
            </a:avLst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7F947-3F83-4744-8E30-59DA256E10AD}"/>
              </a:ext>
            </a:extLst>
          </p:cNvPr>
          <p:cNvSpPr txBox="1"/>
          <p:nvPr/>
        </p:nvSpPr>
        <p:spPr>
          <a:xfrm>
            <a:off x="8202411" y="1542705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O(20) GeV </a:t>
            </a:r>
            <a:r>
              <a:rPr lang="en-US" dirty="0" err="1"/>
              <a:t>Linac</a:t>
            </a:r>
            <a:br>
              <a:rPr lang="en-US" dirty="0"/>
            </a:br>
            <a:r>
              <a:rPr lang="en-US" dirty="0" err="1"/>
              <a:t>eLUXE</a:t>
            </a:r>
            <a:r>
              <a:rPr lang="en-US" dirty="0"/>
              <a:t>/ LUPE</a:t>
            </a:r>
          </a:p>
          <a:p>
            <a:r>
              <a:rPr lang="en-US" dirty="0"/>
              <a:t>Others?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3AAE93-6D10-4142-B9D9-3CC47D2E7C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716" y="4481611"/>
            <a:ext cx="1805409" cy="180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0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063B-AFAC-4F27-87B8-76F8AD42E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C7B2E6-8DFB-463B-AECD-4C95C0891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Meeting   |   DESY Status   |   25/26 November 2021   |    Ties Behnke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C5D60-42AF-4584-8062-75D99C34E1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E0F24-6B75-49C7-921F-2A6076F1D754}"/>
              </a:ext>
            </a:extLst>
          </p:cNvPr>
          <p:cNvSpPr txBox="1"/>
          <p:nvPr/>
        </p:nvSpPr>
        <p:spPr>
          <a:xfrm>
            <a:off x="612843" y="1994170"/>
            <a:ext cx="861594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DESY HEP is developing a competitive “on-site” program</a:t>
            </a:r>
          </a:p>
          <a:p>
            <a:endParaRPr lang="en-US" sz="1600" dirty="0"/>
          </a:p>
          <a:p>
            <a:r>
              <a:rPr lang="en-US" sz="1600" dirty="0"/>
              <a:t>It complements DESY’s participation in major international collider projects (LHC, BELLE, …)</a:t>
            </a:r>
          </a:p>
          <a:p>
            <a:endParaRPr lang="en-US" sz="1600" dirty="0"/>
          </a:p>
          <a:p>
            <a:r>
              <a:rPr lang="en-US" sz="1600" dirty="0"/>
              <a:t>It is unique in scope and scientific reach</a:t>
            </a:r>
          </a:p>
          <a:p>
            <a:endParaRPr lang="en-US" sz="1600" dirty="0"/>
          </a:p>
          <a:p>
            <a:r>
              <a:rPr lang="en-US" sz="1600" dirty="0"/>
              <a:t>It is leveraging the DESY infrastructure and know-how</a:t>
            </a:r>
          </a:p>
        </p:txBody>
      </p:sp>
    </p:spTree>
    <p:extLst>
      <p:ext uri="{BB962C8B-B14F-4D97-AF65-F5344CB8AC3E}">
        <p14:creationId xmlns:p14="http://schemas.microsoft.com/office/powerpoint/2010/main" val="2404756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16"/>
          <p:cNvSpPr/>
          <p:nvPr/>
        </p:nvSpPr>
        <p:spPr>
          <a:xfrm>
            <a:off x="9115920" y="3717000"/>
            <a:ext cx="2812320" cy="277056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207" name="Rectangle 18"/>
          <p:cNvSpPr/>
          <p:nvPr/>
        </p:nvSpPr>
        <p:spPr>
          <a:xfrm>
            <a:off x="6192360" y="3717000"/>
            <a:ext cx="2711520" cy="277056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208" name="Rectangle 8"/>
          <p:cNvSpPr/>
          <p:nvPr/>
        </p:nvSpPr>
        <p:spPr>
          <a:xfrm>
            <a:off x="3139200" y="3717000"/>
            <a:ext cx="2812320" cy="277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209" name="Rectangle 3"/>
          <p:cNvSpPr/>
          <p:nvPr/>
        </p:nvSpPr>
        <p:spPr>
          <a:xfrm>
            <a:off x="191520" y="3717000"/>
            <a:ext cx="2711520" cy="277056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GB" sz="3200" b="1" strike="noStrike" spc="-1">
                <a:solidFill>
                  <a:schemeClr val="accent1"/>
                </a:solidFill>
                <a:latin typeface="Arial"/>
                <a:ea typeface="Arial"/>
              </a:rPr>
              <a:t>Four pillars of particle physics at DESY</a:t>
            </a:r>
            <a:endParaRPr lang="en-US" sz="32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119700" y="82962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GB" sz="1800" b="1" spc="-1" dirty="0">
                <a:solidFill>
                  <a:schemeClr val="accent2"/>
                </a:solidFill>
                <a:latin typeface="Arial"/>
              </a:rPr>
              <a:t>Implement our strategy of exploration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ftr" idx="25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| Zeuthen Retreat  | June 6, 2024  |  Ties Behnke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icture 17"/>
          <p:cNvSpPr/>
          <p:nvPr/>
        </p:nvSpPr>
        <p:spPr>
          <a:xfrm>
            <a:off x="6383880" y="1312920"/>
            <a:ext cx="2354760" cy="218448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icture 23"/>
          <p:cNvSpPr/>
          <p:nvPr/>
        </p:nvSpPr>
        <p:spPr>
          <a:xfrm>
            <a:off x="3292920" y="1176480"/>
            <a:ext cx="2514600" cy="253260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15" name="Group 5"/>
          <p:cNvGrpSpPr/>
          <p:nvPr/>
        </p:nvGrpSpPr>
        <p:grpSpPr>
          <a:xfrm>
            <a:off x="250920" y="1115280"/>
            <a:ext cx="2604240" cy="2475000"/>
            <a:chOff x="250920" y="1115280"/>
            <a:chExt cx="2604240" cy="2475000"/>
          </a:xfrm>
        </p:grpSpPr>
        <p:sp>
          <p:nvSpPr>
            <p:cNvPr id="216" name="Picture 9"/>
            <p:cNvSpPr/>
            <p:nvPr/>
          </p:nvSpPr>
          <p:spPr>
            <a:xfrm>
              <a:off x="250920" y="1115280"/>
              <a:ext cx="2604240" cy="2475000"/>
            </a:xfrm>
            <a:prstGeom prst="ellipse">
              <a:avLst/>
            </a:pr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DE" sz="18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7" name="TextBox 6"/>
            <p:cNvSpPr/>
            <p:nvPr/>
          </p:nvSpPr>
          <p:spPr>
            <a:xfrm>
              <a:off x="1392480" y="3054960"/>
              <a:ext cx="33660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GB" sz="2000" b="1" strike="noStrike" spc="-1">
                  <a:solidFill>
                    <a:schemeClr val="lt1"/>
                  </a:solidFill>
                  <a:latin typeface="Arial"/>
                  <a:ea typeface="Arial"/>
                </a:rPr>
                <a:t>?</a:t>
              </a:r>
              <a:endParaRPr lang="de-DE" sz="20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18" name="Picture 12"/>
          <p:cNvSpPr/>
          <p:nvPr/>
        </p:nvSpPr>
        <p:spPr>
          <a:xfrm>
            <a:off x="8760240" y="1676520"/>
            <a:ext cx="2158772" cy="1990842"/>
          </a:xfrm>
          <a:prstGeom prst="ellipse">
            <a:avLst/>
          </a:pr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icture 25"/>
          <p:cNvSpPr/>
          <p:nvPr/>
        </p:nvSpPr>
        <p:spPr>
          <a:xfrm>
            <a:off x="10143995" y="1176480"/>
            <a:ext cx="1931464" cy="1754640"/>
          </a:xfrm>
          <a:prstGeom prst="ellipse">
            <a:avLst/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TextBox 7"/>
          <p:cNvSpPr/>
          <p:nvPr/>
        </p:nvSpPr>
        <p:spPr>
          <a:xfrm>
            <a:off x="407880" y="3786120"/>
            <a:ext cx="2406240" cy="23068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600" b="1" strike="noStrike" spc="-1" dirty="0">
                <a:solidFill>
                  <a:schemeClr val="lt1"/>
                </a:solidFill>
                <a:latin typeface="Arial"/>
                <a:ea typeface="Arial"/>
              </a:rPr>
              <a:t>Key</a:t>
            </a:r>
            <a:r>
              <a:rPr lang="en-GB" sz="1600" b="0" strike="noStrike" spc="-1" dirty="0">
                <a:solidFill>
                  <a:schemeClr val="lt1"/>
                </a:solidFill>
                <a:latin typeface="Arial"/>
                <a:ea typeface="Arial"/>
              </a:rPr>
              <a:t> contributions to global projects at CERN and KEK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600" b="0" strike="noStrike" spc="-1" dirty="0">
                <a:solidFill>
                  <a:schemeClr val="lt1"/>
                </a:solidFill>
                <a:latin typeface="Arial"/>
                <a:ea typeface="Arial"/>
              </a:rPr>
              <a:t>HL-LHC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600" b="0" strike="noStrike" spc="-1" dirty="0">
                <a:solidFill>
                  <a:schemeClr val="lt1"/>
                </a:solidFill>
                <a:latin typeface="Arial"/>
                <a:ea typeface="Arial"/>
              </a:rPr>
              <a:t>Belle II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600" b="1" strike="noStrike" spc="-1" dirty="0">
                <a:solidFill>
                  <a:schemeClr val="lt1"/>
                </a:solidFill>
                <a:latin typeface="Arial"/>
                <a:ea typeface="Arial"/>
              </a:rPr>
              <a:t>Closely work </a:t>
            </a:r>
            <a:r>
              <a:rPr lang="en-GB" sz="1600" b="0" strike="noStrike" spc="-1" dirty="0">
                <a:solidFill>
                  <a:schemeClr val="lt1"/>
                </a:solidFill>
                <a:latin typeface="Arial"/>
                <a:ea typeface="Arial"/>
              </a:rPr>
              <a:t>with German universities (natl. hub)</a:t>
            </a: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600" b="1" spc="-1" dirty="0">
                <a:solidFill>
                  <a:schemeClr val="lt1"/>
                </a:solidFill>
                <a:latin typeface="Arial"/>
              </a:rPr>
              <a:t>Future </a:t>
            </a:r>
            <a:r>
              <a:rPr lang="en-GB" sz="1600" spc="-1" dirty="0">
                <a:solidFill>
                  <a:schemeClr val="lt1"/>
                </a:solidFill>
                <a:latin typeface="Arial"/>
              </a:rPr>
              <a:t>perspective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TextBox 11"/>
          <p:cNvSpPr/>
          <p:nvPr/>
        </p:nvSpPr>
        <p:spPr>
          <a:xfrm>
            <a:off x="6196320" y="3786120"/>
            <a:ext cx="256356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35000" indent="-7920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500" b="0" strike="noStrike" spc="-1" dirty="0">
                <a:solidFill>
                  <a:schemeClr val="lt1"/>
                </a:solidFill>
                <a:latin typeface="Arial"/>
                <a:ea typeface="Arial"/>
              </a:rPr>
              <a:t>ALPS II: first data 2023</a:t>
            </a:r>
            <a:br>
              <a:rPr sz="1500" dirty="0"/>
            </a:br>
            <a:endParaRPr lang="de-DE" sz="1500" b="0" strike="noStrike" spc="-1" dirty="0">
              <a:solidFill>
                <a:srgbClr val="000000"/>
              </a:solidFill>
              <a:latin typeface="Calibri"/>
            </a:endParaRPr>
          </a:p>
          <a:p>
            <a:pPr marL="135000" indent="-7920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500" b="0" strike="noStrike" spc="-1" dirty="0" err="1">
                <a:solidFill>
                  <a:schemeClr val="lt1"/>
                </a:solidFill>
                <a:latin typeface="Arial"/>
                <a:ea typeface="Arial"/>
              </a:rPr>
              <a:t>BabyIAXO</a:t>
            </a:r>
            <a:r>
              <a:rPr lang="en-GB" sz="1500" b="0" strike="noStrike" spc="-1" dirty="0">
                <a:solidFill>
                  <a:schemeClr val="lt1"/>
                </a:solidFill>
                <a:latin typeface="Arial"/>
                <a:ea typeface="Arial"/>
              </a:rPr>
              <a:t>, LUXE MADMAX: &gt;2029</a:t>
            </a:r>
            <a:br>
              <a:rPr sz="1500" dirty="0"/>
            </a:br>
            <a:endParaRPr lang="de-DE" sz="1500" b="0" strike="noStrike" spc="-1" dirty="0">
              <a:solidFill>
                <a:srgbClr val="000000"/>
              </a:solidFill>
              <a:latin typeface="Calibri"/>
            </a:endParaRPr>
          </a:p>
          <a:p>
            <a:pPr marL="135000" indent="-7920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500" b="0" strike="noStrike" spc="-1" dirty="0">
                <a:solidFill>
                  <a:schemeClr val="lt1"/>
                </a:solidFill>
                <a:latin typeface="Arial"/>
                <a:ea typeface="Arial"/>
              </a:rPr>
              <a:t>New ideas: VMB @ ALPS II, R&amp;D on HF GW local </a:t>
            </a:r>
            <a:r>
              <a:rPr lang="en-GB" sz="1500" b="0" strike="noStrike" spc="-1" dirty="0" err="1">
                <a:solidFill>
                  <a:schemeClr val="lt1"/>
                </a:solidFill>
                <a:latin typeface="Arial"/>
                <a:ea typeface="Arial"/>
              </a:rPr>
              <a:t>exp’ts</a:t>
            </a:r>
            <a:r>
              <a:rPr lang="en-GB" sz="1500" b="0" strike="noStrike" spc="-1" dirty="0">
                <a:solidFill>
                  <a:schemeClr val="lt1"/>
                </a:solidFill>
                <a:latin typeface="Arial"/>
                <a:ea typeface="Arial"/>
              </a:rPr>
              <a:t> (complements ET)</a:t>
            </a:r>
            <a:endParaRPr lang="de-DE" sz="15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TextBox 13"/>
          <p:cNvSpPr/>
          <p:nvPr/>
        </p:nvSpPr>
        <p:spPr>
          <a:xfrm>
            <a:off x="3204360" y="3786120"/>
            <a:ext cx="2603160" cy="20914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33200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600" b="0" strike="noStrike" spc="-1" dirty="0">
                <a:solidFill>
                  <a:srgbClr val="333333"/>
                </a:solidFill>
                <a:latin typeface="Arial"/>
                <a:ea typeface="Arial"/>
              </a:rPr>
              <a:t>Establish WPC as world-leading interdisciplinary centre for theoretical physics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33200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33200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600" b="0" strike="noStrike" spc="-1" dirty="0">
                <a:solidFill>
                  <a:srgbClr val="333333"/>
                </a:solidFill>
                <a:latin typeface="Arial"/>
                <a:ea typeface="Arial"/>
              </a:rPr>
              <a:t>Ideas factory for future science endeavours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33200" defTabSz="457200">
              <a:lnSpc>
                <a:spcPct val="100000"/>
              </a:lnSpc>
              <a:tabLst>
                <a:tab pos="0" algn="l"/>
              </a:tabLst>
            </a:pP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TextBox 14"/>
          <p:cNvSpPr/>
          <p:nvPr/>
        </p:nvSpPr>
        <p:spPr>
          <a:xfrm>
            <a:off x="9129240" y="3751920"/>
            <a:ext cx="2681640" cy="20606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35000" indent="-1440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600" b="0" strike="noStrike" spc="-1" dirty="0">
                <a:solidFill>
                  <a:schemeClr val="lt1"/>
                </a:solidFill>
                <a:latin typeface="Arial"/>
                <a:ea typeface="Arial"/>
              </a:rPr>
              <a:t>Strengthen innovation in detectors and computing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35000" indent="-1440" defTabSz="457200">
              <a:lnSpc>
                <a:spcPct val="100000"/>
              </a:lnSpc>
              <a:tabLst>
                <a:tab pos="0" algn="l"/>
              </a:tabLst>
            </a:pPr>
            <a:br>
              <a:rPr sz="1600" dirty="0"/>
            </a:br>
            <a:r>
              <a:rPr lang="en-GB" sz="1600" b="0" strike="noStrike" spc="-1" dirty="0">
                <a:solidFill>
                  <a:schemeClr val="lt1"/>
                </a:solidFill>
                <a:latin typeface="Arial"/>
                <a:ea typeface="Arial"/>
              </a:rPr>
              <a:t>Strengthen exchange across divisions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35000" indent="-1440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35000" indent="-1440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600" b="0" strike="noStrike" spc="-1" dirty="0">
                <a:solidFill>
                  <a:schemeClr val="lt1"/>
                </a:solidFill>
                <a:latin typeface="Arial"/>
                <a:ea typeface="Arial"/>
              </a:rPr>
              <a:t>Work closely with German universities</a:t>
            </a:r>
            <a:endParaRPr lang="de-DE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3DD25-87AE-4F65-BBBB-0600649CB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DESY opportunities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F1B461-0E3A-42DA-B987-9A0A371EA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Meeting   |   DESY Status   |   25/26 November 2021   |    Ties Behnke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7F2837-DB0A-4AB6-8D86-E4D48699AE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Decoding Matter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9A616D-7B4B-42A6-BDE1-4F8E0CEC3CEC}"/>
              </a:ext>
            </a:extLst>
          </p:cNvPr>
          <p:cNvSpPr/>
          <p:nvPr/>
        </p:nvSpPr>
        <p:spPr>
          <a:xfrm>
            <a:off x="7185996" y="881940"/>
            <a:ext cx="1783845" cy="2050397"/>
          </a:xfrm>
          <a:custGeom>
            <a:avLst/>
            <a:gdLst>
              <a:gd name="connsiteX0" fmla="*/ 0 w 2050397"/>
              <a:gd name="connsiteY0" fmla="*/ 891923 h 1783845"/>
              <a:gd name="connsiteX1" fmla="*/ 445961 w 2050397"/>
              <a:gd name="connsiteY1" fmla="*/ 0 h 1783845"/>
              <a:gd name="connsiteX2" fmla="*/ 1604436 w 2050397"/>
              <a:gd name="connsiteY2" fmla="*/ 0 h 1783845"/>
              <a:gd name="connsiteX3" fmla="*/ 2050397 w 2050397"/>
              <a:gd name="connsiteY3" fmla="*/ 891923 h 1783845"/>
              <a:gd name="connsiteX4" fmla="*/ 1604436 w 2050397"/>
              <a:gd name="connsiteY4" fmla="*/ 1783845 h 1783845"/>
              <a:gd name="connsiteX5" fmla="*/ 445961 w 2050397"/>
              <a:gd name="connsiteY5" fmla="*/ 1783845 h 1783845"/>
              <a:gd name="connsiteX6" fmla="*/ 0 w 2050397"/>
              <a:gd name="connsiteY6" fmla="*/ 891923 h 178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0397" h="1783845">
                <a:moveTo>
                  <a:pt x="1025198" y="0"/>
                </a:moveTo>
                <a:lnTo>
                  <a:pt x="2050396" y="387986"/>
                </a:lnTo>
                <a:lnTo>
                  <a:pt x="2050396" y="1395859"/>
                </a:lnTo>
                <a:lnTo>
                  <a:pt x="1025198" y="1783845"/>
                </a:lnTo>
                <a:lnTo>
                  <a:pt x="1" y="1395859"/>
                </a:lnTo>
                <a:lnTo>
                  <a:pt x="1" y="387986"/>
                </a:lnTo>
                <a:lnTo>
                  <a:pt x="1025198" y="0"/>
                </a:lnTo>
                <a:close/>
              </a:path>
            </a:pathLst>
          </a:custGeom>
          <a:solidFill>
            <a:srgbClr val="E35D50"/>
          </a:solidFill>
          <a:ln w="3810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8942" tIns="380480" rIns="338942" bIns="38048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photon science  </a:t>
            </a:r>
            <a:r>
              <a:rPr lang="en-US" sz="1600" kern="1200" dirty="0" err="1"/>
              <a:t>facilties</a:t>
            </a:r>
            <a:endParaRPr lang="en-US" sz="1600" kern="12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2EA9CE3-B9C0-434F-86CE-38111415ACB4}"/>
              </a:ext>
            </a:extLst>
          </p:cNvPr>
          <p:cNvSpPr/>
          <p:nvPr/>
        </p:nvSpPr>
        <p:spPr>
          <a:xfrm>
            <a:off x="5259443" y="893370"/>
            <a:ext cx="1783845" cy="2050397"/>
          </a:xfrm>
          <a:custGeom>
            <a:avLst/>
            <a:gdLst>
              <a:gd name="connsiteX0" fmla="*/ 0 w 2050397"/>
              <a:gd name="connsiteY0" fmla="*/ 891923 h 1783845"/>
              <a:gd name="connsiteX1" fmla="*/ 445961 w 2050397"/>
              <a:gd name="connsiteY1" fmla="*/ 0 h 1783845"/>
              <a:gd name="connsiteX2" fmla="*/ 1604436 w 2050397"/>
              <a:gd name="connsiteY2" fmla="*/ 0 h 1783845"/>
              <a:gd name="connsiteX3" fmla="*/ 2050397 w 2050397"/>
              <a:gd name="connsiteY3" fmla="*/ 891923 h 1783845"/>
              <a:gd name="connsiteX4" fmla="*/ 1604436 w 2050397"/>
              <a:gd name="connsiteY4" fmla="*/ 1783845 h 1783845"/>
              <a:gd name="connsiteX5" fmla="*/ 445961 w 2050397"/>
              <a:gd name="connsiteY5" fmla="*/ 1783845 h 1783845"/>
              <a:gd name="connsiteX6" fmla="*/ 0 w 2050397"/>
              <a:gd name="connsiteY6" fmla="*/ 891923 h 178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0397" h="1783845">
                <a:moveTo>
                  <a:pt x="1025198" y="0"/>
                </a:moveTo>
                <a:lnTo>
                  <a:pt x="2050396" y="387986"/>
                </a:lnTo>
                <a:lnTo>
                  <a:pt x="2050396" y="1395859"/>
                </a:lnTo>
                <a:lnTo>
                  <a:pt x="1025198" y="1783845"/>
                </a:lnTo>
                <a:lnTo>
                  <a:pt x="1" y="1395859"/>
                </a:lnTo>
                <a:lnTo>
                  <a:pt x="1" y="387986"/>
                </a:lnTo>
                <a:lnTo>
                  <a:pt x="1025198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7982" tIns="319520" rIns="277982" bIns="31952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solidFill>
                  <a:schemeClr val="tx1"/>
                </a:solidFill>
              </a:rPr>
              <a:t>PETRA IV</a:t>
            </a:r>
            <a:br>
              <a:rPr lang="en-US" sz="1800" kern="1200" dirty="0">
                <a:solidFill>
                  <a:schemeClr val="tx1"/>
                </a:solidFill>
              </a:rPr>
            </a:br>
            <a:r>
              <a:rPr lang="en-US" sz="1800" kern="1200" dirty="0">
                <a:solidFill>
                  <a:schemeClr val="tx1"/>
                </a:solidFill>
              </a:rPr>
              <a:t>FLASH</a:t>
            </a:r>
            <a:br>
              <a:rPr lang="en-US" sz="1800" kern="1200" dirty="0">
                <a:solidFill>
                  <a:schemeClr val="tx1"/>
                </a:solidFill>
              </a:rPr>
            </a:br>
            <a:r>
              <a:rPr lang="en-US" sz="1800" kern="1200" dirty="0">
                <a:solidFill>
                  <a:schemeClr val="tx1"/>
                </a:solidFill>
              </a:rPr>
              <a:t>XFEL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4E3D277-25CC-4E0B-A02A-DCA707FA52C1}"/>
              </a:ext>
            </a:extLst>
          </p:cNvPr>
          <p:cNvSpPr/>
          <p:nvPr/>
        </p:nvSpPr>
        <p:spPr>
          <a:xfrm>
            <a:off x="6219029" y="2599457"/>
            <a:ext cx="1783845" cy="2050397"/>
          </a:xfrm>
          <a:custGeom>
            <a:avLst/>
            <a:gdLst>
              <a:gd name="connsiteX0" fmla="*/ 0 w 2050397"/>
              <a:gd name="connsiteY0" fmla="*/ 891923 h 1783845"/>
              <a:gd name="connsiteX1" fmla="*/ 445961 w 2050397"/>
              <a:gd name="connsiteY1" fmla="*/ 0 h 1783845"/>
              <a:gd name="connsiteX2" fmla="*/ 1604436 w 2050397"/>
              <a:gd name="connsiteY2" fmla="*/ 0 h 1783845"/>
              <a:gd name="connsiteX3" fmla="*/ 2050397 w 2050397"/>
              <a:gd name="connsiteY3" fmla="*/ 891923 h 1783845"/>
              <a:gd name="connsiteX4" fmla="*/ 1604436 w 2050397"/>
              <a:gd name="connsiteY4" fmla="*/ 1783845 h 1783845"/>
              <a:gd name="connsiteX5" fmla="*/ 445961 w 2050397"/>
              <a:gd name="connsiteY5" fmla="*/ 1783845 h 1783845"/>
              <a:gd name="connsiteX6" fmla="*/ 0 w 2050397"/>
              <a:gd name="connsiteY6" fmla="*/ 891923 h 178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0397" h="1783845">
                <a:moveTo>
                  <a:pt x="1025198" y="0"/>
                </a:moveTo>
                <a:lnTo>
                  <a:pt x="2050396" y="387986"/>
                </a:lnTo>
                <a:lnTo>
                  <a:pt x="2050396" y="1395859"/>
                </a:lnTo>
                <a:lnTo>
                  <a:pt x="1025198" y="1783845"/>
                </a:lnTo>
                <a:lnTo>
                  <a:pt x="1" y="1395859"/>
                </a:lnTo>
                <a:lnTo>
                  <a:pt x="1" y="387986"/>
                </a:lnTo>
                <a:lnTo>
                  <a:pt x="1025198" y="0"/>
                </a:lnTo>
                <a:close/>
              </a:path>
            </a:pathLst>
          </a:custGeom>
          <a:solidFill>
            <a:srgbClr val="E35D50"/>
          </a:solidFill>
          <a:ln w="3810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8942" tIns="380480" rIns="338942" bIns="38048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accelerator</a:t>
            </a:r>
            <a:r>
              <a:rPr lang="en-US" sz="1800" kern="1200" dirty="0"/>
              <a:t> science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352A06B-DA4C-4903-9C30-35A1E44DBA84}"/>
              </a:ext>
            </a:extLst>
          </p:cNvPr>
          <p:cNvSpPr/>
          <p:nvPr/>
        </p:nvSpPr>
        <p:spPr>
          <a:xfrm>
            <a:off x="4297975" y="2597061"/>
            <a:ext cx="1783845" cy="2050397"/>
          </a:xfrm>
          <a:custGeom>
            <a:avLst/>
            <a:gdLst>
              <a:gd name="connsiteX0" fmla="*/ 0 w 2050397"/>
              <a:gd name="connsiteY0" fmla="*/ 891923 h 1783845"/>
              <a:gd name="connsiteX1" fmla="*/ 445961 w 2050397"/>
              <a:gd name="connsiteY1" fmla="*/ 0 h 1783845"/>
              <a:gd name="connsiteX2" fmla="*/ 1604436 w 2050397"/>
              <a:gd name="connsiteY2" fmla="*/ 0 h 1783845"/>
              <a:gd name="connsiteX3" fmla="*/ 2050397 w 2050397"/>
              <a:gd name="connsiteY3" fmla="*/ 891923 h 1783845"/>
              <a:gd name="connsiteX4" fmla="*/ 1604436 w 2050397"/>
              <a:gd name="connsiteY4" fmla="*/ 1783845 h 1783845"/>
              <a:gd name="connsiteX5" fmla="*/ 445961 w 2050397"/>
              <a:gd name="connsiteY5" fmla="*/ 1783845 h 1783845"/>
              <a:gd name="connsiteX6" fmla="*/ 0 w 2050397"/>
              <a:gd name="connsiteY6" fmla="*/ 891923 h 178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0397" h="1783845">
                <a:moveTo>
                  <a:pt x="1025198" y="0"/>
                </a:moveTo>
                <a:lnTo>
                  <a:pt x="2050396" y="387986"/>
                </a:lnTo>
                <a:lnTo>
                  <a:pt x="2050396" y="1395859"/>
                </a:lnTo>
                <a:lnTo>
                  <a:pt x="1025198" y="1783845"/>
                </a:lnTo>
                <a:lnTo>
                  <a:pt x="1" y="1395859"/>
                </a:lnTo>
                <a:lnTo>
                  <a:pt x="1" y="387986"/>
                </a:lnTo>
                <a:lnTo>
                  <a:pt x="1025198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7982" tIns="319520" rIns="277982" bIns="31952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solidFill>
                  <a:schemeClr val="tx1"/>
                </a:solidFill>
              </a:rPr>
              <a:t>SCRF R&amp;D</a:t>
            </a:r>
            <a:br>
              <a:rPr lang="en-US" sz="1800" kern="1200" dirty="0">
                <a:solidFill>
                  <a:schemeClr val="tx1"/>
                </a:solidFill>
              </a:rPr>
            </a:br>
            <a:r>
              <a:rPr lang="en-US" sz="1800" kern="1200" dirty="0">
                <a:solidFill>
                  <a:schemeClr val="tx1"/>
                </a:solidFill>
              </a:rPr>
              <a:t>Plasma R&amp;D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18E4410-354A-42C2-B236-C827167F0603}"/>
              </a:ext>
            </a:extLst>
          </p:cNvPr>
          <p:cNvSpPr/>
          <p:nvPr/>
        </p:nvSpPr>
        <p:spPr>
          <a:xfrm>
            <a:off x="7185996" y="4339834"/>
            <a:ext cx="1783845" cy="2050397"/>
          </a:xfrm>
          <a:custGeom>
            <a:avLst/>
            <a:gdLst>
              <a:gd name="connsiteX0" fmla="*/ 0 w 2050397"/>
              <a:gd name="connsiteY0" fmla="*/ 891923 h 1783845"/>
              <a:gd name="connsiteX1" fmla="*/ 445961 w 2050397"/>
              <a:gd name="connsiteY1" fmla="*/ 0 h 1783845"/>
              <a:gd name="connsiteX2" fmla="*/ 1604436 w 2050397"/>
              <a:gd name="connsiteY2" fmla="*/ 0 h 1783845"/>
              <a:gd name="connsiteX3" fmla="*/ 2050397 w 2050397"/>
              <a:gd name="connsiteY3" fmla="*/ 891923 h 1783845"/>
              <a:gd name="connsiteX4" fmla="*/ 1604436 w 2050397"/>
              <a:gd name="connsiteY4" fmla="*/ 1783845 h 1783845"/>
              <a:gd name="connsiteX5" fmla="*/ 445961 w 2050397"/>
              <a:gd name="connsiteY5" fmla="*/ 1783845 h 1783845"/>
              <a:gd name="connsiteX6" fmla="*/ 0 w 2050397"/>
              <a:gd name="connsiteY6" fmla="*/ 891923 h 178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0397" h="1783845">
                <a:moveTo>
                  <a:pt x="1025198" y="0"/>
                </a:moveTo>
                <a:lnTo>
                  <a:pt x="2050396" y="387986"/>
                </a:lnTo>
                <a:lnTo>
                  <a:pt x="2050396" y="1395859"/>
                </a:lnTo>
                <a:lnTo>
                  <a:pt x="1025198" y="1783845"/>
                </a:lnTo>
                <a:lnTo>
                  <a:pt x="1" y="1395859"/>
                </a:lnTo>
                <a:lnTo>
                  <a:pt x="1" y="387986"/>
                </a:lnTo>
                <a:lnTo>
                  <a:pt x="1025198" y="0"/>
                </a:lnTo>
                <a:close/>
              </a:path>
            </a:pathLst>
          </a:custGeom>
          <a:solidFill>
            <a:srgbClr val="E35D50"/>
          </a:solidFill>
          <a:ln w="3810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5132" tIns="376670" rIns="335132" bIns="37667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international projects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9D7CA63-2607-4F62-ABFB-37B681897604}"/>
              </a:ext>
            </a:extLst>
          </p:cNvPr>
          <p:cNvSpPr/>
          <p:nvPr/>
        </p:nvSpPr>
        <p:spPr>
          <a:xfrm>
            <a:off x="5259443" y="4294114"/>
            <a:ext cx="1783846" cy="2050397"/>
          </a:xfrm>
          <a:custGeom>
            <a:avLst/>
            <a:gdLst>
              <a:gd name="connsiteX0" fmla="*/ 0 w 2050397"/>
              <a:gd name="connsiteY0" fmla="*/ 891923 h 1783845"/>
              <a:gd name="connsiteX1" fmla="*/ 445961 w 2050397"/>
              <a:gd name="connsiteY1" fmla="*/ 0 h 1783845"/>
              <a:gd name="connsiteX2" fmla="*/ 1604436 w 2050397"/>
              <a:gd name="connsiteY2" fmla="*/ 0 h 1783845"/>
              <a:gd name="connsiteX3" fmla="*/ 2050397 w 2050397"/>
              <a:gd name="connsiteY3" fmla="*/ 891923 h 1783845"/>
              <a:gd name="connsiteX4" fmla="*/ 1604436 w 2050397"/>
              <a:gd name="connsiteY4" fmla="*/ 1783845 h 1783845"/>
              <a:gd name="connsiteX5" fmla="*/ 445961 w 2050397"/>
              <a:gd name="connsiteY5" fmla="*/ 1783845 h 1783845"/>
              <a:gd name="connsiteX6" fmla="*/ 0 w 2050397"/>
              <a:gd name="connsiteY6" fmla="*/ 891923 h 178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0397" h="1783845">
                <a:moveTo>
                  <a:pt x="1025198" y="0"/>
                </a:moveTo>
                <a:lnTo>
                  <a:pt x="2050396" y="387986"/>
                </a:lnTo>
                <a:lnTo>
                  <a:pt x="2050396" y="1395859"/>
                </a:lnTo>
                <a:lnTo>
                  <a:pt x="1025198" y="1783845"/>
                </a:lnTo>
                <a:lnTo>
                  <a:pt x="1" y="1395859"/>
                </a:lnTo>
                <a:lnTo>
                  <a:pt x="1" y="387986"/>
                </a:lnTo>
                <a:lnTo>
                  <a:pt x="1025198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7982" tIns="319520" rIns="277983" bIns="31952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solidFill>
                  <a:schemeClr val="tx1"/>
                </a:solidFill>
              </a:rPr>
              <a:t>LHC</a:t>
            </a:r>
            <a:r>
              <a:rPr lang="en-US" sz="1700" kern="1200" dirty="0">
                <a:solidFill>
                  <a:schemeClr val="tx1"/>
                </a:solidFill>
              </a:rPr>
              <a:t>  BELLE  ESRF XFEL  ICECUBE CTA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1981F0-D228-4708-89B4-EDC5ACC17937}"/>
              </a:ext>
            </a:extLst>
          </p:cNvPr>
          <p:cNvSpPr txBox="1"/>
          <p:nvPr/>
        </p:nvSpPr>
        <p:spPr>
          <a:xfrm>
            <a:off x="403564" y="1674674"/>
            <a:ext cx="382027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DESY research center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Broad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Broad science competence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Enormous technical competence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DESY is much more than particle</a:t>
            </a:r>
            <a:br>
              <a:rPr lang="en-US" dirty="0"/>
            </a:br>
            <a:r>
              <a:rPr lang="en-US" dirty="0"/>
              <a:t>physics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844B0B-DB96-4990-8B8C-E28B13C1E3D1}"/>
              </a:ext>
            </a:extLst>
          </p:cNvPr>
          <p:cNvGrpSpPr/>
          <p:nvPr/>
        </p:nvGrpSpPr>
        <p:grpSpPr>
          <a:xfrm>
            <a:off x="8111487" y="904800"/>
            <a:ext cx="3797671" cy="5472464"/>
            <a:chOff x="8111487" y="904800"/>
            <a:chExt cx="3797671" cy="54724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AA2C0A4-B665-4188-8F43-E317DFF9DA49}"/>
                </a:ext>
              </a:extLst>
            </p:cNvPr>
            <p:cNvGrpSpPr/>
            <p:nvPr/>
          </p:nvGrpSpPr>
          <p:grpSpPr>
            <a:xfrm>
              <a:off x="8111487" y="904800"/>
              <a:ext cx="2846418" cy="5472464"/>
              <a:chOff x="6842757" y="744780"/>
              <a:chExt cx="2846418" cy="5472464"/>
            </a:xfrm>
          </p:grpSpPr>
          <p:sp>
            <p:nvSpPr>
              <p:cNvPr id="7" name="Hexagon 6">
                <a:extLst>
                  <a:ext uri="{FF2B5EF4-FFF2-40B4-BE49-F238E27FC236}">
                    <a16:creationId xmlns:a16="http://schemas.microsoft.com/office/drawing/2014/main" id="{C0B94DAF-2645-4698-9062-13CD2153B288}"/>
                  </a:ext>
                </a:extLst>
              </p:cNvPr>
              <p:cNvSpPr/>
              <p:nvPr/>
            </p:nvSpPr>
            <p:spPr>
              <a:xfrm rot="5400000">
                <a:off x="7690241" y="841208"/>
                <a:ext cx="2095362" cy="1902506"/>
              </a:xfrm>
              <a:prstGeom prst="hexagon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Infrastructure</a:t>
                </a:r>
              </a:p>
            </p:txBody>
          </p:sp>
          <p:sp>
            <p:nvSpPr>
              <p:cNvPr id="8" name="Hexagon 7">
                <a:extLst>
                  <a:ext uri="{FF2B5EF4-FFF2-40B4-BE49-F238E27FC236}">
                    <a16:creationId xmlns:a16="http://schemas.microsoft.com/office/drawing/2014/main" id="{A4C82928-3E76-48E9-BEA5-7C792670B205}"/>
                  </a:ext>
                </a:extLst>
              </p:cNvPr>
              <p:cNvSpPr/>
              <p:nvPr/>
            </p:nvSpPr>
            <p:spPr>
              <a:xfrm rot="5400000">
                <a:off x="7690313" y="4302011"/>
                <a:ext cx="2031325" cy="1799142"/>
              </a:xfrm>
              <a:prstGeom prst="hexagon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Detector</a:t>
                </a:r>
              </a:p>
            </p:txBody>
          </p:sp>
          <p:sp>
            <p:nvSpPr>
              <p:cNvPr id="9" name="Hexagon 8">
                <a:extLst>
                  <a:ext uri="{FF2B5EF4-FFF2-40B4-BE49-F238E27FC236}">
                    <a16:creationId xmlns:a16="http://schemas.microsoft.com/office/drawing/2014/main" id="{1C55C27E-12DE-4D7C-911E-A452AEF5A952}"/>
                  </a:ext>
                </a:extLst>
              </p:cNvPr>
              <p:cNvSpPr/>
              <p:nvPr/>
            </p:nvSpPr>
            <p:spPr>
              <a:xfrm rot="5400000">
                <a:off x="6726665" y="2583258"/>
                <a:ext cx="2031325" cy="1799142"/>
              </a:xfrm>
              <a:prstGeom prst="hexagon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Computing</a:t>
                </a:r>
              </a:p>
            </p:txBody>
          </p:sp>
        </p:grp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A6531A1D-EAFF-4330-A918-0338EEE55AA2}"/>
                </a:ext>
              </a:extLst>
            </p:cNvPr>
            <p:cNvSpPr/>
            <p:nvPr/>
          </p:nvSpPr>
          <p:spPr>
            <a:xfrm rot="5400000">
              <a:off x="9910224" y="2716083"/>
              <a:ext cx="2095362" cy="1902506"/>
            </a:xfrm>
            <a:prstGeom prst="hexagon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Campus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22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07987" y="205595"/>
            <a:ext cx="11607550" cy="451098"/>
          </a:xfrm>
          <a:solidFill>
            <a:schemeClr val="bg1">
              <a:alpha val="63000"/>
            </a:schemeClr>
          </a:solidFill>
        </p:spPr>
        <p:txBody>
          <a:bodyPr/>
          <a:lstStyle/>
          <a:p>
            <a:r>
              <a:rPr lang="en-US" sz="3200" dirty="0"/>
              <a:t>DESY Campus Development</a:t>
            </a:r>
            <a:endParaRPr lang="en-GB" sz="320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07988" y="673484"/>
            <a:ext cx="10332528" cy="379252"/>
          </a:xfrm>
          <a:solidFill>
            <a:schemeClr val="bg1">
              <a:alpha val="63000"/>
            </a:schemeClr>
          </a:solidFill>
        </p:spPr>
        <p:txBody>
          <a:bodyPr/>
          <a:lstStyle/>
          <a:p>
            <a:r>
              <a:rPr lang="en-US" sz="1800" i="1" dirty="0"/>
              <a:t>Science City </a:t>
            </a:r>
            <a:r>
              <a:rPr lang="en-US" sz="1800" i="1" dirty="0" err="1"/>
              <a:t>Bahrenfeld</a:t>
            </a:r>
            <a:endParaRPr lang="en-US" sz="1800" i="1" dirty="0"/>
          </a:p>
        </p:txBody>
      </p:sp>
      <p:sp>
        <p:nvSpPr>
          <p:cNvPr id="3" name="AutoShape 2" descr="Bildergebnis für desy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KET Meeting   |   DESY Status   |   25/26 November 2021   |    Ties Behnke</a:t>
            </a:r>
            <a:endParaRPr lang="en-US" noProof="0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BA38484-1DE8-8347-B544-ED46F8F670FD}"/>
              </a:ext>
            </a:extLst>
          </p:cNvPr>
          <p:cNvGrpSpPr/>
          <p:nvPr/>
        </p:nvGrpSpPr>
        <p:grpSpPr>
          <a:xfrm>
            <a:off x="-45888" y="1032416"/>
            <a:ext cx="12292663" cy="5825584"/>
            <a:chOff x="1559496" y="1340768"/>
            <a:chExt cx="12190175" cy="5238751"/>
          </a:xfrm>
        </p:grpSpPr>
        <p:pic>
          <p:nvPicPr>
            <p:cNvPr id="7" name="Picture 2" descr="\\Bsu-fs\bsu11$\lp-org\4-3_PGD\D._Altona\8._übergeordnete Planungen\8.8_Wissenschaftsstadt\Visualisierungen\18-11-27_neue_Arbeitsstände_moka\Luftbilder\3567 BSW Science City AER_B 181128.jpg">
              <a:extLst>
                <a:ext uri="{FF2B5EF4-FFF2-40B4-BE49-F238E27FC236}">
                  <a16:creationId xmlns:a16="http://schemas.microsoft.com/office/drawing/2014/main" id="{F73BA6DF-73FF-3444-A3FE-425EBE633A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60" b="16877"/>
            <a:stretch/>
          </p:blipFill>
          <p:spPr bwMode="auto">
            <a:xfrm>
              <a:off x="1559496" y="1340768"/>
              <a:ext cx="12190175" cy="523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hteck 8">
              <a:extLst>
                <a:ext uri="{FF2B5EF4-FFF2-40B4-BE49-F238E27FC236}">
                  <a16:creationId xmlns:a16="http://schemas.microsoft.com/office/drawing/2014/main" id="{69B240EF-7AB7-0045-954E-91CC2BDCDB85}"/>
                </a:ext>
              </a:extLst>
            </p:cNvPr>
            <p:cNvSpPr/>
            <p:nvPr/>
          </p:nvSpPr>
          <p:spPr>
            <a:xfrm rot="21353786">
              <a:off x="1626667" y="2045718"/>
              <a:ext cx="288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Rechteck 9">
              <a:extLst>
                <a:ext uri="{FF2B5EF4-FFF2-40B4-BE49-F238E27FC236}">
                  <a16:creationId xmlns:a16="http://schemas.microsoft.com/office/drawing/2014/main" id="{F6E69588-BA56-104D-9D64-60E69BE56365}"/>
                </a:ext>
              </a:extLst>
            </p:cNvPr>
            <p:cNvSpPr/>
            <p:nvPr/>
          </p:nvSpPr>
          <p:spPr>
            <a:xfrm rot="21353786">
              <a:off x="1940052" y="2018475"/>
              <a:ext cx="288000" cy="457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2" name="Gerade Verbindung 10">
              <a:extLst>
                <a:ext uri="{FF2B5EF4-FFF2-40B4-BE49-F238E27FC236}">
                  <a16:creationId xmlns:a16="http://schemas.microsoft.com/office/drawing/2014/main" id="{3114C062-E855-C74A-B899-6CD3CE826D23}"/>
                </a:ext>
              </a:extLst>
            </p:cNvPr>
            <p:cNvCxnSpPr>
              <a:endCxn id="11" idx="2"/>
            </p:cNvCxnSpPr>
            <p:nvPr/>
          </p:nvCxnSpPr>
          <p:spPr>
            <a:xfrm flipH="1" flipV="1">
              <a:off x="2085688" y="2064135"/>
              <a:ext cx="337904" cy="500769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1">
              <a:extLst>
                <a:ext uri="{FF2B5EF4-FFF2-40B4-BE49-F238E27FC236}">
                  <a16:creationId xmlns:a16="http://schemas.microsoft.com/office/drawing/2014/main" id="{AC292A1B-F2C7-984E-B586-536B53D8D505}"/>
                </a:ext>
              </a:extLst>
            </p:cNvPr>
            <p:cNvCxnSpPr/>
            <p:nvPr/>
          </p:nvCxnSpPr>
          <p:spPr>
            <a:xfrm flipH="1" flipV="1">
              <a:off x="1775520" y="2060848"/>
              <a:ext cx="2016224" cy="1512168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e 12">
              <a:extLst>
                <a:ext uri="{FF2B5EF4-FFF2-40B4-BE49-F238E27FC236}">
                  <a16:creationId xmlns:a16="http://schemas.microsoft.com/office/drawing/2014/main" id="{A855A095-F076-5141-96B9-84E5FF6F179A}"/>
                </a:ext>
              </a:extLst>
            </p:cNvPr>
            <p:cNvSpPr/>
            <p:nvPr/>
          </p:nvSpPr>
          <p:spPr>
            <a:xfrm rot="21378372">
              <a:off x="2563162" y="3397944"/>
              <a:ext cx="4111591" cy="79059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" name="Arrow: Down 1">
            <a:extLst>
              <a:ext uri="{FF2B5EF4-FFF2-40B4-BE49-F238E27FC236}">
                <a16:creationId xmlns:a16="http://schemas.microsoft.com/office/drawing/2014/main" id="{AF0856C8-BD4E-473B-A9CF-883849FCE355}"/>
              </a:ext>
            </a:extLst>
          </p:cNvPr>
          <p:cNvSpPr/>
          <p:nvPr/>
        </p:nvSpPr>
        <p:spPr>
          <a:xfrm>
            <a:off x="748800" y="2447730"/>
            <a:ext cx="607828" cy="111593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PETRA IV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478FBC8B-2660-4905-8795-0258EC192818}"/>
              </a:ext>
            </a:extLst>
          </p:cNvPr>
          <p:cNvSpPr/>
          <p:nvPr/>
        </p:nvSpPr>
        <p:spPr>
          <a:xfrm>
            <a:off x="4777019" y="1396351"/>
            <a:ext cx="683867" cy="134426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Innovation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7915D3EF-F2AC-4D9C-A8AC-CC88C51F7692}"/>
              </a:ext>
            </a:extLst>
          </p:cNvPr>
          <p:cNvSpPr/>
          <p:nvPr/>
        </p:nvSpPr>
        <p:spPr>
          <a:xfrm>
            <a:off x="6725057" y="2651760"/>
            <a:ext cx="567283" cy="1140657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University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BD7B9CB8-4B0A-41A2-B60E-33424C2F9FD0}"/>
              </a:ext>
            </a:extLst>
          </p:cNvPr>
          <p:cNvSpPr/>
          <p:nvPr/>
        </p:nvSpPr>
        <p:spPr>
          <a:xfrm>
            <a:off x="4196750" y="3187388"/>
            <a:ext cx="683867" cy="1234616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Chemistry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E43F2B83-DAF5-4263-9A6E-A660A0F7B962}"/>
              </a:ext>
            </a:extLst>
          </p:cNvPr>
          <p:cNvSpPr/>
          <p:nvPr/>
        </p:nvSpPr>
        <p:spPr>
          <a:xfrm>
            <a:off x="2889768" y="3070757"/>
            <a:ext cx="683867" cy="976879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Biology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745A517B-7DA1-493F-91B2-C17DD4321F0A}"/>
              </a:ext>
            </a:extLst>
          </p:cNvPr>
          <p:cNvSpPr/>
          <p:nvPr/>
        </p:nvSpPr>
        <p:spPr>
          <a:xfrm>
            <a:off x="3680574" y="2173447"/>
            <a:ext cx="846924" cy="1489973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Accelerator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76FE879F-D6AF-49CC-8619-470C0638DE80}"/>
              </a:ext>
            </a:extLst>
          </p:cNvPr>
          <p:cNvSpPr/>
          <p:nvPr/>
        </p:nvSpPr>
        <p:spPr>
          <a:xfrm>
            <a:off x="5445634" y="2453871"/>
            <a:ext cx="846924" cy="1489973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Photon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6D2B48D7-81DB-41C7-8601-A9BD8D347988}"/>
              </a:ext>
            </a:extLst>
          </p:cNvPr>
          <p:cNvSpPr/>
          <p:nvPr/>
        </p:nvSpPr>
        <p:spPr>
          <a:xfrm>
            <a:off x="5255676" y="3275430"/>
            <a:ext cx="567551" cy="96837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WPC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E278C883-139F-4AD7-8238-A641BE4BBB51}"/>
              </a:ext>
            </a:extLst>
          </p:cNvPr>
          <p:cNvSpPr/>
          <p:nvPr/>
        </p:nvSpPr>
        <p:spPr>
          <a:xfrm>
            <a:off x="291803" y="1499513"/>
            <a:ext cx="650400" cy="89077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XFEL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FC49EADF-9A09-4540-803D-D65DACC66A27}"/>
              </a:ext>
            </a:extLst>
          </p:cNvPr>
          <p:cNvSpPr/>
          <p:nvPr/>
        </p:nvSpPr>
        <p:spPr>
          <a:xfrm>
            <a:off x="2058096" y="2490994"/>
            <a:ext cx="846924" cy="1489973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HEP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CA7C4B37-87B6-4B58-83C3-EB2DD2DA9F0A}"/>
              </a:ext>
            </a:extLst>
          </p:cNvPr>
          <p:cNvSpPr/>
          <p:nvPr/>
        </p:nvSpPr>
        <p:spPr>
          <a:xfrm>
            <a:off x="4558953" y="2281222"/>
            <a:ext cx="607828" cy="111593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FLASH</a:t>
            </a:r>
          </a:p>
        </p:txBody>
      </p:sp>
    </p:spTree>
    <p:extLst>
      <p:ext uri="{BB962C8B-B14F-4D97-AF65-F5344CB8AC3E}">
        <p14:creationId xmlns:p14="http://schemas.microsoft.com/office/powerpoint/2010/main" val="183999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16" grpId="0" animBg="1"/>
      <p:bldP spid="24" grpId="0" animBg="1"/>
      <p:bldP spid="21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E1218-C44F-41ED-A26E-B95AE8B4D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3BC2E-FAF9-4F72-87B0-567806C40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Meeting   |   DESY Status   |   25/26 November 2021   |    Ties Behnke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A280C-7644-422E-9646-3B3E566CB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E077D-318B-40C9-A204-3017E0C5C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36" y="0"/>
            <a:ext cx="11080076" cy="703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3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374E-8BF5-4E15-B12B-E85B6BC3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onsite program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2EF09-21FA-4FA2-BE4F-F32D84AB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61" y="6538133"/>
            <a:ext cx="9991716" cy="186841"/>
          </a:xfrm>
        </p:spPr>
        <p:txBody>
          <a:bodyPr/>
          <a:lstStyle/>
          <a:p>
            <a:r>
              <a:rPr lang="en-US" dirty="0"/>
              <a:t>KET Meeting   |   DESY Status   |   25/26 November 2021   |    Ties Behnke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0E4AD-06CB-4181-8F97-8C097F8F1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BB001-1CE6-4A5A-B185-452E63CDB2D9}"/>
              </a:ext>
            </a:extLst>
          </p:cNvPr>
          <p:cNvSpPr txBox="1"/>
          <p:nvPr/>
        </p:nvSpPr>
        <p:spPr>
          <a:xfrm>
            <a:off x="629920" y="1930400"/>
            <a:ext cx="22812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HERA accelerator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opportunities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6A5D0-69C6-4ADC-860C-807D86A5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06" y="1308017"/>
            <a:ext cx="3781609" cy="2400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77BBFE-E951-4826-8B2F-01B748D18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20" y="3007618"/>
            <a:ext cx="2438400" cy="187642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1F469DE6-AF10-4F70-94F5-BD9354BDF872}"/>
              </a:ext>
            </a:extLst>
          </p:cNvPr>
          <p:cNvSpPr/>
          <p:nvPr/>
        </p:nvSpPr>
        <p:spPr>
          <a:xfrm>
            <a:off x="7081520" y="2194929"/>
            <a:ext cx="1910080" cy="67564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pic>
        <p:nvPicPr>
          <p:cNvPr id="9" name="Picture 2" descr="https://alps.desy.de/sites/sites_desygroups/sites_extern/site_alps/content/e101047/ALPS-Gesamt-Logofarbig_small.jpg">
            <a:extLst>
              <a:ext uri="{FF2B5EF4-FFF2-40B4-BE49-F238E27FC236}">
                <a16:creationId xmlns:a16="http://schemas.microsoft.com/office/drawing/2014/main" id="{90DD37FF-DCD0-4190-BB80-CB3099021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747" y="1515813"/>
            <a:ext cx="1548246" cy="82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8037E3-ADFB-4501-AAD5-FA8FDBD12C56}"/>
              </a:ext>
            </a:extLst>
          </p:cNvPr>
          <p:cNvSpPr txBox="1"/>
          <p:nvPr/>
        </p:nvSpPr>
        <p:spPr>
          <a:xfrm>
            <a:off x="9407049" y="2540589"/>
            <a:ext cx="2839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“Light through the wall”</a:t>
            </a:r>
          </a:p>
          <a:p>
            <a:r>
              <a:rPr lang="en-US" sz="1600" dirty="0"/>
              <a:t>Based on HERA components</a:t>
            </a:r>
            <a:br>
              <a:rPr lang="en-US" sz="1600" dirty="0"/>
            </a:br>
            <a:r>
              <a:rPr lang="en-US" sz="1600" dirty="0"/>
              <a:t>and infrastructure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5E504A5-9123-44CC-B673-7376A3EF5B0D}"/>
              </a:ext>
            </a:extLst>
          </p:cNvPr>
          <p:cNvSpPr/>
          <p:nvPr/>
        </p:nvSpPr>
        <p:spPr>
          <a:xfrm rot="1459445">
            <a:off x="6935312" y="3917102"/>
            <a:ext cx="1910080" cy="67564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pic>
        <p:nvPicPr>
          <p:cNvPr id="12" name="Imagen 3">
            <a:extLst>
              <a:ext uri="{FF2B5EF4-FFF2-40B4-BE49-F238E27FC236}">
                <a16:creationId xmlns:a16="http://schemas.microsoft.com/office/drawing/2014/main" id="{15FA67FC-5A36-415F-BAFF-464CDD6D7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139" y="4379370"/>
            <a:ext cx="1952873" cy="6957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7708EC-DC57-4D56-B66C-28C98968483E}"/>
              </a:ext>
            </a:extLst>
          </p:cNvPr>
          <p:cNvSpPr txBox="1"/>
          <p:nvPr/>
        </p:nvSpPr>
        <p:spPr>
          <a:xfrm>
            <a:off x="9844849" y="5428434"/>
            <a:ext cx="1999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Axions from the sun</a:t>
            </a:r>
            <a:br>
              <a:rPr lang="en-US" sz="1600" dirty="0"/>
            </a:br>
            <a:r>
              <a:rPr lang="en-US" sz="1600" dirty="0"/>
              <a:t>An Axion telescope</a:t>
            </a:r>
          </a:p>
          <a:p>
            <a:r>
              <a:rPr lang="en-US" sz="1600" dirty="0"/>
              <a:t>In HERA South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08BD98F-FF2A-46C3-B166-FE5B40BF270D}"/>
              </a:ext>
            </a:extLst>
          </p:cNvPr>
          <p:cNvSpPr/>
          <p:nvPr/>
        </p:nvSpPr>
        <p:spPr>
          <a:xfrm rot="4664033">
            <a:off x="4654599" y="4449036"/>
            <a:ext cx="1910080" cy="67564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pic>
        <p:nvPicPr>
          <p:cNvPr id="16" name="Grafik 25">
            <a:extLst>
              <a:ext uri="{FF2B5EF4-FFF2-40B4-BE49-F238E27FC236}">
                <a16:creationId xmlns:a16="http://schemas.microsoft.com/office/drawing/2014/main" id="{CE7B0740-26CB-48E3-B1CE-A467358F74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115" y="5753139"/>
            <a:ext cx="2160240" cy="7215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3AC05D-4FA3-492B-95C3-9E0C7965E854}"/>
              </a:ext>
            </a:extLst>
          </p:cNvPr>
          <p:cNvSpPr txBox="1"/>
          <p:nvPr/>
        </p:nvSpPr>
        <p:spPr>
          <a:xfrm>
            <a:off x="9807760" y="5031371"/>
            <a:ext cx="1516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HELIOSCOPE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732522-367B-4EBE-AE8A-8672BCFAF329}"/>
              </a:ext>
            </a:extLst>
          </p:cNvPr>
          <p:cNvSpPr txBox="1"/>
          <p:nvPr/>
        </p:nvSpPr>
        <p:spPr>
          <a:xfrm>
            <a:off x="6142647" y="5736622"/>
            <a:ext cx="2669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HALOSCOPE</a:t>
            </a:r>
          </a:p>
          <a:p>
            <a:r>
              <a:rPr lang="en-US" sz="1600" dirty="0"/>
              <a:t>Axions from dark matter </a:t>
            </a:r>
            <a:br>
              <a:rPr lang="en-US" sz="1600" dirty="0"/>
            </a:br>
            <a:r>
              <a:rPr lang="en-US" sz="1600" dirty="0"/>
              <a:t>conversions in the universe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32C770-5719-4F37-89AC-DF5EFB128B2D}"/>
              </a:ext>
            </a:extLst>
          </p:cNvPr>
          <p:cNvSpPr txBox="1"/>
          <p:nvPr/>
        </p:nvSpPr>
        <p:spPr>
          <a:xfrm>
            <a:off x="9409747" y="2213432"/>
            <a:ext cx="1561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LABORATORY</a:t>
            </a:r>
          </a:p>
        </p:txBody>
      </p:sp>
    </p:spTree>
    <p:extLst>
      <p:ext uri="{BB962C8B-B14F-4D97-AF65-F5344CB8AC3E}">
        <p14:creationId xmlns:p14="http://schemas.microsoft.com/office/powerpoint/2010/main" val="121826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3" grpId="0"/>
      <p:bldP spid="15" grpId="0" animBg="1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004DC-EDF5-491D-A47A-BB1A0BD9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186D2C-9918-47B8-96B5-CCF1B0A0F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PIER workshop | 16.11.2021 | Ties Behnke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39092-EE2B-4AE1-8741-7182C85A17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lps in hera short">
            <a:hlinkClick r:id="" action="ppaction://media"/>
            <a:extLst>
              <a:ext uri="{FF2B5EF4-FFF2-40B4-BE49-F238E27FC236}">
                <a16:creationId xmlns:a16="http://schemas.microsoft.com/office/drawing/2014/main" id="{0E7EC632-2A4B-4909-9726-AF31D3FC35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ttps://alps.desy.de/sites/sites_desygroups/sites_extern/site_alps/content/e101047/ALPS-Gesamt-Logofarbig_small.jpg">
            <a:extLst>
              <a:ext uri="{FF2B5EF4-FFF2-40B4-BE49-F238E27FC236}">
                <a16:creationId xmlns:a16="http://schemas.microsoft.com/office/drawing/2014/main" id="{048489D7-51C7-4417-8A7E-0433BE792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" y="325906"/>
            <a:ext cx="1548246" cy="82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8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374E-8BF5-4E15-B12B-E85B6BC3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onsite program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2EF09-21FA-4FA2-BE4F-F32D84AB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961" y="6538133"/>
            <a:ext cx="9991716" cy="186841"/>
          </a:xfrm>
        </p:spPr>
        <p:txBody>
          <a:bodyPr/>
          <a:lstStyle/>
          <a:p>
            <a:r>
              <a:rPr lang="en-US" dirty="0"/>
              <a:t>KET Meeting   |   DESY Status   |   25/26 November 2021   |    Ties Behnke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0E4AD-06CB-4181-8F97-8C097F8F1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F469DE6-AF10-4F70-94F5-BD9354BDF872}"/>
              </a:ext>
            </a:extLst>
          </p:cNvPr>
          <p:cNvSpPr/>
          <p:nvPr/>
        </p:nvSpPr>
        <p:spPr>
          <a:xfrm>
            <a:off x="7081520" y="2194929"/>
            <a:ext cx="1910080" cy="67564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pic>
        <p:nvPicPr>
          <p:cNvPr id="9" name="Picture 2" descr="https://alps.desy.de/sites/sites_desygroups/sites_extern/site_alps/content/e101047/ALPS-Gesamt-Logofarbig_small.jpg">
            <a:extLst>
              <a:ext uri="{FF2B5EF4-FFF2-40B4-BE49-F238E27FC236}">
                <a16:creationId xmlns:a16="http://schemas.microsoft.com/office/drawing/2014/main" id="{90DD37FF-DCD0-4190-BB80-CB3099021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747" y="1515813"/>
            <a:ext cx="1548246" cy="82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8037E3-ADFB-4501-AAD5-FA8FDBD12C56}"/>
              </a:ext>
            </a:extLst>
          </p:cNvPr>
          <p:cNvSpPr txBox="1"/>
          <p:nvPr/>
        </p:nvSpPr>
        <p:spPr>
          <a:xfrm>
            <a:off x="9407049" y="2540589"/>
            <a:ext cx="2839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“Light through the wall”</a:t>
            </a:r>
          </a:p>
          <a:p>
            <a:r>
              <a:rPr lang="en-US" sz="1600" dirty="0"/>
              <a:t>Based on HERA components</a:t>
            </a:r>
            <a:br>
              <a:rPr lang="en-US" sz="1600" dirty="0"/>
            </a:br>
            <a:r>
              <a:rPr lang="en-US" sz="1600" dirty="0"/>
              <a:t>and infrastructure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5E504A5-9123-44CC-B673-7376A3EF5B0D}"/>
              </a:ext>
            </a:extLst>
          </p:cNvPr>
          <p:cNvSpPr/>
          <p:nvPr/>
        </p:nvSpPr>
        <p:spPr>
          <a:xfrm rot="1459445">
            <a:off x="6935312" y="3917102"/>
            <a:ext cx="1910080" cy="67564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pic>
        <p:nvPicPr>
          <p:cNvPr id="12" name="Imagen 3">
            <a:extLst>
              <a:ext uri="{FF2B5EF4-FFF2-40B4-BE49-F238E27FC236}">
                <a16:creationId xmlns:a16="http://schemas.microsoft.com/office/drawing/2014/main" id="{15FA67FC-5A36-415F-BAFF-464CDD6D7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139" y="4379370"/>
            <a:ext cx="1952873" cy="6957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7708EC-DC57-4D56-B66C-28C98968483E}"/>
              </a:ext>
            </a:extLst>
          </p:cNvPr>
          <p:cNvSpPr txBox="1"/>
          <p:nvPr/>
        </p:nvSpPr>
        <p:spPr>
          <a:xfrm>
            <a:off x="9844849" y="5428434"/>
            <a:ext cx="1999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Axions from the sun</a:t>
            </a:r>
            <a:br>
              <a:rPr lang="en-US" sz="1600" dirty="0"/>
            </a:br>
            <a:r>
              <a:rPr lang="en-US" sz="1600" dirty="0"/>
              <a:t>An Axion telescope</a:t>
            </a:r>
          </a:p>
          <a:p>
            <a:r>
              <a:rPr lang="en-US" sz="1600" dirty="0"/>
              <a:t>In HERA South</a:t>
            </a:r>
          </a:p>
        </p:txBody>
      </p:sp>
      <p:pic>
        <p:nvPicPr>
          <p:cNvPr id="16" name="Grafik 25">
            <a:extLst>
              <a:ext uri="{FF2B5EF4-FFF2-40B4-BE49-F238E27FC236}">
                <a16:creationId xmlns:a16="http://schemas.microsoft.com/office/drawing/2014/main" id="{CE7B0740-26CB-48E3-B1CE-A467358F7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115" y="5753139"/>
            <a:ext cx="2160240" cy="7215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3AC05D-4FA3-492B-95C3-9E0C7965E854}"/>
              </a:ext>
            </a:extLst>
          </p:cNvPr>
          <p:cNvSpPr txBox="1"/>
          <p:nvPr/>
        </p:nvSpPr>
        <p:spPr>
          <a:xfrm>
            <a:off x="9807760" y="5031371"/>
            <a:ext cx="1516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HELIOSCOPE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732522-367B-4EBE-AE8A-8672BCFAF329}"/>
              </a:ext>
            </a:extLst>
          </p:cNvPr>
          <p:cNvSpPr txBox="1"/>
          <p:nvPr/>
        </p:nvSpPr>
        <p:spPr>
          <a:xfrm>
            <a:off x="6142647" y="5736622"/>
            <a:ext cx="2669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HALOSCOPE</a:t>
            </a:r>
          </a:p>
          <a:p>
            <a:r>
              <a:rPr lang="en-US" sz="1600" dirty="0"/>
              <a:t>Axions from dark matter </a:t>
            </a:r>
            <a:br>
              <a:rPr lang="en-US" sz="1600" dirty="0"/>
            </a:br>
            <a:r>
              <a:rPr lang="en-US" sz="1600" dirty="0"/>
              <a:t>conversions in the universe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32C770-5719-4F37-89AC-DF5EFB128B2D}"/>
              </a:ext>
            </a:extLst>
          </p:cNvPr>
          <p:cNvSpPr txBox="1"/>
          <p:nvPr/>
        </p:nvSpPr>
        <p:spPr>
          <a:xfrm>
            <a:off x="9409747" y="2213432"/>
            <a:ext cx="1561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LABORATORY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DCFB362A-1A43-4145-8D5F-2DB0540023A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07987" y="1121921"/>
            <a:ext cx="4903071" cy="3497296"/>
          </a:xfrm>
          <a:prstGeom prst="rect">
            <a:avLst/>
          </a:prstGeom>
          <a:ln w="0">
            <a:noFill/>
          </a:ln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B08BD98F-FF2A-46C3-B166-FE5B40BF270D}"/>
              </a:ext>
            </a:extLst>
          </p:cNvPr>
          <p:cNvSpPr/>
          <p:nvPr/>
        </p:nvSpPr>
        <p:spPr>
          <a:xfrm rot="4664033">
            <a:off x="4654599" y="4449036"/>
            <a:ext cx="1910080" cy="67564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350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82A4F-42E6-4976-8B82-A6131E70F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waves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6E4E8-6D5A-45CF-ADCC-241E253D5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KET Meeting   |   DESY Status   |   25/26 November 2021   |    Ties Behnke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9C60E-3D4C-4C97-8646-476E62A467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“small scale” experiments for large 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975B33-2D2B-4BF2-8EC3-F474BB7AE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9" y="1442566"/>
            <a:ext cx="4194492" cy="2757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0CF847-E3F3-46AD-A677-25F08900DD8C}"/>
              </a:ext>
            </a:extLst>
          </p:cNvPr>
          <p:cNvSpPr txBox="1"/>
          <p:nvPr/>
        </p:nvSpPr>
        <p:spPr>
          <a:xfrm>
            <a:off x="4952609" y="1524539"/>
            <a:ext cx="5532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High frequency gravitational waves: an unexplored territory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E64BD3-4506-4CBC-8CB6-C24A27C93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254" y="2056440"/>
            <a:ext cx="4976291" cy="14860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E71949-A42E-4365-B80A-7819C434F3BD}"/>
              </a:ext>
            </a:extLst>
          </p:cNvPr>
          <p:cNvSpPr txBox="1"/>
          <p:nvPr/>
        </p:nvSpPr>
        <p:spPr>
          <a:xfrm>
            <a:off x="10084190" y="2507066"/>
            <a:ext cx="1564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ALPS </a:t>
            </a:r>
            <a:br>
              <a:rPr lang="en-US" sz="1600" dirty="0"/>
            </a:br>
            <a:r>
              <a:rPr lang="en-US" sz="1600" dirty="0"/>
              <a:t>reinterpretation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EBB45A-5A23-42C3-9D20-B868D549D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19" y="4186013"/>
            <a:ext cx="5092775" cy="21692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3FED82-DA41-4B81-9307-03A0E0F8DA8C}"/>
              </a:ext>
            </a:extLst>
          </p:cNvPr>
          <p:cNvSpPr txBox="1"/>
          <p:nvPr/>
        </p:nvSpPr>
        <p:spPr>
          <a:xfrm>
            <a:off x="5174054" y="5057190"/>
            <a:ext cx="1380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Fundamental</a:t>
            </a:r>
            <a:br>
              <a:rPr lang="en-US" sz="1600" dirty="0"/>
            </a:br>
            <a:r>
              <a:rPr lang="en-US" sz="1600" dirty="0"/>
              <a:t>principle of </a:t>
            </a:r>
            <a:br>
              <a:rPr lang="en-US" sz="1600" dirty="0"/>
            </a:br>
            <a:r>
              <a:rPr lang="en-US" sz="1600" dirty="0"/>
              <a:t>detection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4A902D-F685-4D9C-816D-43B6DAB534B7}"/>
              </a:ext>
            </a:extLst>
          </p:cNvPr>
          <p:cNvSpPr txBox="1"/>
          <p:nvPr/>
        </p:nvSpPr>
        <p:spPr>
          <a:xfrm>
            <a:off x="7848001" y="4839057"/>
            <a:ext cx="38010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ALPS </a:t>
            </a:r>
            <a:r>
              <a:rPr lang="en-US" sz="1600" dirty="0" err="1"/>
              <a:t>reintergpretation</a:t>
            </a:r>
            <a:r>
              <a:rPr lang="en-US" sz="1600" dirty="0"/>
              <a:t>/ </a:t>
            </a:r>
            <a:r>
              <a:rPr lang="en-US" sz="1600" dirty="0" err="1"/>
              <a:t>optimiziation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Superconducting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Nano-membranes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Levitated sensors</a:t>
            </a:r>
          </a:p>
        </p:txBody>
      </p:sp>
    </p:spTree>
    <p:extLst>
      <p:ext uri="{BB962C8B-B14F-4D97-AF65-F5344CB8AC3E}">
        <p14:creationId xmlns:p14="http://schemas.microsoft.com/office/powerpoint/2010/main" val="1030505963"/>
      </p:ext>
    </p:extLst>
  </p:cSld>
  <p:clrMapOvr>
    <a:masterClrMapping/>
  </p:clrMapOvr>
</p:sld>
</file>

<file path=ppt/theme/theme1.xml><?xml version="1.0" encoding="utf-8"?>
<a:theme xmlns:a="http://schemas.openxmlformats.org/drawingml/2006/main" name="DESY_PowerPoint_16x9_en(2)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en.potx" id="{14073260-8C2D-4AB2-A81C-2042420C348F}" vid="{AD62EC48-8461-453D-92FA-1EE04F54074A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DESY_PowerPoint_16x9_en(2)</Template>
  <TotalTime>0</TotalTime>
  <Words>650</Words>
  <Application>Microsoft Office PowerPoint</Application>
  <PresentationFormat>Widescreen</PresentationFormat>
  <Paragraphs>147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Helvetica Neue</vt:lpstr>
      <vt:lpstr>DESY_PowerPoint_16x9_en(2)</vt:lpstr>
      <vt:lpstr>The DESY HEP onsite program </vt:lpstr>
      <vt:lpstr>Four pillars of particle physics at DESY</vt:lpstr>
      <vt:lpstr>DESY opportunities</vt:lpstr>
      <vt:lpstr>DESY Campus Development</vt:lpstr>
      <vt:lpstr>PowerPoint Presentation</vt:lpstr>
      <vt:lpstr>The onsite program</vt:lpstr>
      <vt:lpstr>PowerPoint Presentation</vt:lpstr>
      <vt:lpstr>The onsite program</vt:lpstr>
      <vt:lpstr>Gravitational waves</vt:lpstr>
      <vt:lpstr>European XFEL </vt:lpstr>
      <vt:lpstr>LUXE: a new experiment proposal at DESY</vt:lpstr>
      <vt:lpstr>Plasma acceleration?</vt:lpstr>
      <vt:lpstr>Conclusion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Nele Mueller</dc:creator>
  <cp:lastModifiedBy>Behnke, Ties</cp:lastModifiedBy>
  <cp:revision>842</cp:revision>
  <cp:lastPrinted>2020-07-13T07:33:37Z</cp:lastPrinted>
  <dcterms:created xsi:type="dcterms:W3CDTF">2017-10-27T13:42:35Z</dcterms:created>
  <dcterms:modified xsi:type="dcterms:W3CDTF">2024-06-14T11:17:19Z</dcterms:modified>
</cp:coreProperties>
</file>