
<file path=[Content_Types].xml><?xml version="1.0" encoding="utf-8"?>
<Types xmlns="http://schemas.openxmlformats.org/package/2006/content-types">
  <Override PartName="/ppt/slideMasters/slideMaster2.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7"/>
  </p:notesMasterIdLst>
  <p:sldIdLst>
    <p:sldId id="256" r:id="rId3"/>
    <p:sldId id="257" r:id="rId4"/>
    <p:sldId id="258" r:id="rId5"/>
    <p:sldId id="259" r:id="rId6"/>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08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48195E-EDB3-4B30-852F-F4E049AE3982}" type="datetimeFigureOut">
              <a:rPr lang="en-US" smtClean="0"/>
              <a:t>12/7/2011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3ABE29-F33C-4AB4-B9D1-C78A27AB9357}"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25A820-262C-416A-8C55-C4FE17F5BE0B}" type="slidenum">
              <a:rPr lang="en-US">
                <a:solidFill>
                  <a:prstClr val="black"/>
                </a:solidFill>
              </a:rPr>
              <a:pPr/>
              <a:t>1</a:t>
            </a:fld>
            <a:endParaRPr lang="en-US">
              <a:solidFill>
                <a:prstClr val="black"/>
              </a:solidFill>
            </a:endParaRPr>
          </a:p>
        </p:txBody>
      </p:sp>
      <p:sp>
        <p:nvSpPr>
          <p:cNvPr id="206850" name="Rectangle 2"/>
          <p:cNvSpPr>
            <a:spLocks noGrp="1" noRot="1" noChangeAspect="1" noChangeArrowheads="1" noTextEdit="1"/>
          </p:cNvSpPr>
          <p:nvPr>
            <p:ph type="sldImg"/>
          </p:nvPr>
        </p:nvSpPr>
        <p:spPr>
          <a:ln/>
        </p:spPr>
      </p:sp>
      <p:sp>
        <p:nvSpPr>
          <p:cNvPr id="206851" name="Rectangle 3"/>
          <p:cNvSpPr>
            <a:spLocks noGrp="1" noChangeArrowheads="1"/>
          </p:cNvSpPr>
          <p:nvPr>
            <p:ph type="body" idx="1"/>
          </p:nvPr>
        </p:nvSpPr>
        <p:spPr/>
        <p:txBody>
          <a:bodyPr/>
          <a:lstStyle/>
          <a:p>
            <a:r>
              <a:rPr lang="de-DE" dirty="0" smtClean="0"/>
              <a:t>Die</a:t>
            </a:r>
            <a:r>
              <a:rPr lang="de-DE" baseline="0" dirty="0" smtClean="0"/>
              <a:t> Bausteine der Materie und ihre Fundamentalen WW werden ueberaus erfolgreich durch das SM beschrieben.</a:t>
            </a:r>
            <a:endParaRPr lang="de-DE" dirty="0"/>
          </a:p>
          <a:p>
            <a:endParaRPr lang="de-DE" dirty="0"/>
          </a:p>
          <a:p>
            <a:endParaRPr lang="de-DE" dirty="0"/>
          </a:p>
          <a:p>
            <a:endParaRPr lang="de-DE" dirty="0"/>
          </a:p>
          <a:p>
            <a:r>
              <a:rPr lang="de-DE" dirty="0"/>
              <a:t>Nach unserem heutigen Verständnis bilden je 6 verschiedene Quarks und 6 verschiedene Leptonen die Bausteine der Materie. Sowohl Quarks als auch Leptonen bilden Dubletts die insbesondere fuer die schwache Wechselwirkung von Bedeutung sind. Sowohl fuer Quarks als auch fuer die Leptonen existieren 3 Generationen dieser Dubletts. </a:t>
            </a:r>
          </a:p>
          <a:p>
            <a:r>
              <a:rPr lang="de-DE" dirty="0"/>
              <a:t>Zu jedem dieser fundamentalen Teiclhen existiert natuerlich ein Antiteilchen. </a:t>
            </a:r>
          </a:p>
          <a:p>
            <a:r>
              <a:rPr lang="de-DE" dirty="0"/>
              <a:t>Es ist Interessant zu bemerken, dass die stabile Materie nur aus den Teilchen der ersten Generation aufgebaut.                              Anhaeufungen stabiler Anitmaterie findet nicht.</a:t>
            </a:r>
          </a:p>
          <a:p>
            <a:endParaRPr lang="de-DE"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1BA50D42-C9CD-4801-B293-61D1F53EC57E}" type="datetimeFigureOut">
              <a:rPr lang="de-DE" smtClean="0"/>
              <a:pPr/>
              <a:t>07.12.2011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pPr/>
              <a:t>‹#›</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BA50D42-C9CD-4801-B293-61D1F53EC57E}" type="datetimeFigureOut">
              <a:rPr lang="de-DE" smtClean="0"/>
              <a:pPr/>
              <a:t>07.12.2011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pPr/>
              <a:t>‹#›</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 durch Klicken hinzufügen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BA50D42-C9CD-4801-B293-61D1F53EC57E}" type="datetimeFigureOut">
              <a:rPr lang="de-DE" smtClean="0"/>
              <a:pPr/>
              <a:t>07.12.2011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pPr/>
              <a:t>‹#›</a:t>
            </a:fld>
            <a:endParaRPr lang="de-D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714375" y="879475"/>
            <a:ext cx="7772400" cy="1470025"/>
          </a:xfrm>
          <a:ln w="44450">
            <a:solidFill>
              <a:srgbClr val="0000FF"/>
            </a:solidFill>
          </a:ln>
        </p:spPr>
        <p:txBody>
          <a:bodyPr/>
          <a:lstStyle>
            <a:lvl1pPr>
              <a:defRPr/>
            </a:lvl1pPr>
          </a:lstStyle>
          <a:p>
            <a:r>
              <a:rPr lang="de-DE"/>
              <a:t>Titelmasterformat durch Klicken bearbeiten</a:t>
            </a:r>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2A688842-12AE-4C52-AC9E-0F3665549902}" type="slidenum">
              <a:rPr lang="de-DE"/>
              <a:pPr/>
              <a:t>‹#›</a:t>
            </a:fld>
            <a:endParaRPr lang="de-D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0682011D-D53B-4644-9B58-1AF1321AECFF}" type="slidenum">
              <a:rPr lang="de-DE"/>
              <a:pPr/>
              <a:t>‹#›</a:t>
            </a:fld>
            <a:endParaRPr lang="de-D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8F7DD6FA-1935-4904-8FD5-17B6326FEE56}" type="slidenum">
              <a:rPr lang="de-DE"/>
              <a:pPr/>
              <a:t>‹#›</a:t>
            </a:fld>
            <a:endParaRPr lang="de-D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4C7F84CE-9713-4BF8-9E71-C3065846AF23}" type="slidenum">
              <a:rPr lang="de-DE"/>
              <a:pPr/>
              <a:t>‹#›</a:t>
            </a:fld>
            <a:endParaRPr lang="de-D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B1497789-BB19-4E1D-B4BF-572763E2340C}" type="slidenum">
              <a:rPr lang="de-DE"/>
              <a:pPr/>
              <a:t>‹#›</a:t>
            </a:fld>
            <a:endParaRPr lang="de-D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D93D690F-3F21-486B-99C1-45F2DDC85AE8}" type="slidenum">
              <a:rPr lang="de-DE"/>
              <a:pPr/>
              <a:t>‹#›</a:t>
            </a:fld>
            <a:endParaRPr lang="de-D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0A67F4DE-929B-4444-937B-0CF9E4959C84}" type="slidenum">
              <a:rPr lang="de-DE"/>
              <a:pPr/>
              <a:t>‹#›</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BA50D42-C9CD-4801-B293-61D1F53EC57E}" type="datetimeFigureOut">
              <a:rPr lang="de-DE" smtClean="0"/>
              <a:pPr/>
              <a:t>07.12.2011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pPr/>
              <a:t>‹#›</a:t>
            </a:fld>
            <a:endParaRPr lang="de-D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5603B6D0-1ADF-47FA-AE81-7DF7D8DAB5FD}" type="slidenum">
              <a:rPr lang="de-DE"/>
              <a:pPr/>
              <a:t>‹#›</a:t>
            </a:fld>
            <a:endParaRPr lang="de-D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20BE29F4-2078-4155-84F9-6CC4466B32F6}" type="slidenum">
              <a:rPr lang="de-DE"/>
              <a:pPr/>
              <a:t>‹#›</a:t>
            </a:fld>
            <a:endParaRPr lang="de-D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5400"/>
            <a:ext cx="2057400" cy="6151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5400"/>
            <a:ext cx="6019800" cy="61515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19E56B19-295B-4E6F-83B1-4843BC09F16C}" type="slidenum">
              <a:rPr lang="de-DE"/>
              <a:pPr/>
              <a:t>‹#›</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p>
            <a:fld id="{1BA50D42-C9CD-4801-B293-61D1F53EC57E}" type="datetimeFigureOut">
              <a:rPr lang="de-DE" smtClean="0"/>
              <a:pPr/>
              <a:t>07.12.2011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pPr/>
              <a:t>‹#›</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1BA50D42-C9CD-4801-B293-61D1F53EC57E}" type="datetimeFigureOut">
              <a:rPr lang="de-DE" smtClean="0"/>
              <a:pPr/>
              <a:t>07.12.2011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pPr/>
              <a:t>‹#›</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1BA50D42-C9CD-4801-B293-61D1F53EC57E}" type="datetimeFigureOut">
              <a:rPr lang="de-DE" smtClean="0"/>
              <a:pPr/>
              <a:t>07.12.2011</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6C6AE60A-B69C-4790-82F7-3882EDF23186}" type="slidenum">
              <a:rPr lang="de-DE" smtClean="0"/>
              <a:pPr/>
              <a:t>‹#›</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1BA50D42-C9CD-4801-B293-61D1F53EC57E}" type="datetimeFigureOut">
              <a:rPr lang="de-DE" smtClean="0"/>
              <a:pPr/>
              <a:t>07.12.2011</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6C6AE60A-B69C-4790-82F7-3882EDF23186}" type="slidenum">
              <a:rPr lang="de-DE" smtClean="0"/>
              <a:pPr/>
              <a:t>‹#›</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1BA50D42-C9CD-4801-B293-61D1F53EC57E}" type="datetimeFigureOut">
              <a:rPr lang="de-DE" smtClean="0"/>
              <a:pPr/>
              <a:t>07.12.2011</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6C6AE60A-B69C-4790-82F7-3882EDF23186}" type="slidenum">
              <a:rPr lang="de-DE" smtClean="0"/>
              <a:pPr/>
              <a:t>‹#›</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1BA50D42-C9CD-4801-B293-61D1F53EC57E}" type="datetimeFigureOut">
              <a:rPr lang="de-DE" smtClean="0"/>
              <a:pPr/>
              <a:t>07.12.2011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pPr/>
              <a:t>‹#›</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1BA50D42-C9CD-4801-B293-61D1F53EC57E}" type="datetimeFigureOut">
              <a:rPr lang="de-DE" smtClean="0"/>
              <a:pPr/>
              <a:t>07.12.2011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pPr/>
              <a:t>‹#›</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A50D42-C9CD-4801-B293-61D1F53EC57E}" type="datetimeFigureOut">
              <a:rPr lang="de-DE" smtClean="0"/>
              <a:pPr/>
              <a:t>07.12.2011</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6AE60A-B69C-4790-82F7-3882EDF23186}" type="slidenum">
              <a:rPr lang="de-DE" smtClean="0"/>
              <a:pPr/>
              <a:t>‹#›</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ChangeArrowheads="1"/>
          </p:cNvSpPr>
          <p:nvPr userDrawn="1"/>
        </p:nvSpPr>
        <p:spPr bwMode="auto">
          <a:xfrm>
            <a:off x="0" y="0"/>
            <a:ext cx="9144000" cy="762000"/>
          </a:xfrm>
          <a:prstGeom prst="rect">
            <a:avLst/>
          </a:prstGeom>
          <a:solidFill>
            <a:srgbClr val="0000FF"/>
          </a:solidFill>
          <a:ln w="9525">
            <a:noFill/>
            <a:miter lim="800000"/>
            <a:headEnd/>
            <a:tailEnd/>
          </a:ln>
          <a:effectLst/>
        </p:spPr>
        <p:txBody>
          <a:bodyPr wrap="none" anchor="ctr"/>
          <a:lstStyle/>
          <a:p>
            <a:pPr fontAlgn="base">
              <a:spcBef>
                <a:spcPct val="0"/>
              </a:spcBef>
              <a:spcAft>
                <a:spcPct val="0"/>
              </a:spcAft>
            </a:pPr>
            <a:endParaRPr lang="en-US" smtClean="0">
              <a:solidFill>
                <a:srgbClr val="000000"/>
              </a:solidFill>
            </a:endParaRPr>
          </a:p>
        </p:txBody>
      </p:sp>
      <p:sp>
        <p:nvSpPr>
          <p:cNvPr id="12291" name="Rectangle 3"/>
          <p:cNvSpPr>
            <a:spLocks noGrp="1" noChangeArrowheads="1"/>
          </p:cNvSpPr>
          <p:nvPr>
            <p:ph type="title"/>
          </p:nvPr>
        </p:nvSpPr>
        <p:spPr bwMode="auto">
          <a:xfrm>
            <a:off x="457200" y="-25400"/>
            <a:ext cx="8229600" cy="711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kdlskdslkdlskdlksdl</a:t>
            </a:r>
          </a:p>
        </p:txBody>
      </p:sp>
      <p:sp>
        <p:nvSpPr>
          <p:cNvPr id="12292" name="Rectangle 4"/>
          <p:cNvSpPr>
            <a:spLocks noGrp="1" noChangeArrowheads="1"/>
          </p:cNvSpPr>
          <p:nvPr>
            <p:ph type="sldNum" sz="quarter" idx="4"/>
          </p:nvPr>
        </p:nvSpPr>
        <p:spPr bwMode="auto">
          <a:xfrm>
            <a:off x="6892925" y="6534150"/>
            <a:ext cx="2133600" cy="279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CC"/>
                </a:solidFill>
              </a:defRPr>
            </a:lvl1pPr>
          </a:lstStyle>
          <a:p>
            <a:pPr fontAlgn="base">
              <a:spcBef>
                <a:spcPct val="0"/>
              </a:spcBef>
              <a:spcAft>
                <a:spcPct val="0"/>
              </a:spcAft>
            </a:pPr>
            <a:fld id="{F4E0184D-4ED1-4489-9296-6F30DDAE7169}" type="slidenum">
              <a:rPr lang="de-DE" smtClean="0"/>
              <a:pPr fontAlgn="base">
                <a:spcBef>
                  <a:spcPct val="0"/>
                </a:spcBef>
                <a:spcAft>
                  <a:spcPct val="0"/>
                </a:spcAft>
              </a:pPr>
              <a:t>‹#›</a:t>
            </a:fld>
            <a:endParaRPr lang="de-DE" smtClean="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ftr="0" dt="0"/>
  <p:txStyles>
    <p:titleStyle>
      <a:lvl1pPr algn="ctr" rtl="0" fontAlgn="base">
        <a:spcBef>
          <a:spcPct val="0"/>
        </a:spcBef>
        <a:spcAft>
          <a:spcPct val="0"/>
        </a:spcAft>
        <a:defRPr sz="3600" b="1">
          <a:solidFill>
            <a:schemeClr val="bg1"/>
          </a:solidFill>
          <a:latin typeface="+mj-lt"/>
          <a:ea typeface="+mj-ea"/>
          <a:cs typeface="+mj-cs"/>
        </a:defRPr>
      </a:lvl1pPr>
      <a:lvl2pPr algn="ctr" rtl="0" fontAlgn="base">
        <a:spcBef>
          <a:spcPct val="0"/>
        </a:spcBef>
        <a:spcAft>
          <a:spcPct val="0"/>
        </a:spcAft>
        <a:defRPr sz="3600" b="1">
          <a:solidFill>
            <a:schemeClr val="bg1"/>
          </a:solidFill>
          <a:latin typeface="Arial" pitchFamily="34" charset="0"/>
        </a:defRPr>
      </a:lvl2pPr>
      <a:lvl3pPr algn="ctr" rtl="0" fontAlgn="base">
        <a:spcBef>
          <a:spcPct val="0"/>
        </a:spcBef>
        <a:spcAft>
          <a:spcPct val="0"/>
        </a:spcAft>
        <a:defRPr sz="3600" b="1">
          <a:solidFill>
            <a:schemeClr val="bg1"/>
          </a:solidFill>
          <a:latin typeface="Arial" pitchFamily="34" charset="0"/>
        </a:defRPr>
      </a:lvl3pPr>
      <a:lvl4pPr algn="ctr" rtl="0" fontAlgn="base">
        <a:spcBef>
          <a:spcPct val="0"/>
        </a:spcBef>
        <a:spcAft>
          <a:spcPct val="0"/>
        </a:spcAft>
        <a:defRPr sz="3600" b="1">
          <a:solidFill>
            <a:schemeClr val="bg1"/>
          </a:solidFill>
          <a:latin typeface="Arial" pitchFamily="34" charset="0"/>
        </a:defRPr>
      </a:lvl4pPr>
      <a:lvl5pPr algn="ctr" rtl="0" fontAlgn="base">
        <a:spcBef>
          <a:spcPct val="0"/>
        </a:spcBef>
        <a:spcAft>
          <a:spcPct val="0"/>
        </a:spcAft>
        <a:defRPr sz="3600" b="1">
          <a:solidFill>
            <a:schemeClr val="bg1"/>
          </a:solidFill>
          <a:latin typeface="Arial" pitchFamily="34" charset="0"/>
        </a:defRPr>
      </a:lvl5pPr>
      <a:lvl6pPr marL="457200" algn="ctr" rtl="0" fontAlgn="base">
        <a:spcBef>
          <a:spcPct val="0"/>
        </a:spcBef>
        <a:spcAft>
          <a:spcPct val="0"/>
        </a:spcAft>
        <a:defRPr sz="3600" b="1">
          <a:solidFill>
            <a:schemeClr val="bg1"/>
          </a:solidFill>
          <a:latin typeface="Arial" pitchFamily="34" charset="0"/>
        </a:defRPr>
      </a:lvl6pPr>
      <a:lvl7pPr marL="914400" algn="ctr" rtl="0" fontAlgn="base">
        <a:spcBef>
          <a:spcPct val="0"/>
        </a:spcBef>
        <a:spcAft>
          <a:spcPct val="0"/>
        </a:spcAft>
        <a:defRPr sz="3600" b="1">
          <a:solidFill>
            <a:schemeClr val="bg1"/>
          </a:solidFill>
          <a:latin typeface="Arial" pitchFamily="34" charset="0"/>
        </a:defRPr>
      </a:lvl7pPr>
      <a:lvl8pPr marL="1371600" algn="ctr" rtl="0" fontAlgn="base">
        <a:spcBef>
          <a:spcPct val="0"/>
        </a:spcBef>
        <a:spcAft>
          <a:spcPct val="0"/>
        </a:spcAft>
        <a:defRPr sz="3600" b="1">
          <a:solidFill>
            <a:schemeClr val="bg1"/>
          </a:solidFill>
          <a:latin typeface="Arial" pitchFamily="34" charset="0"/>
        </a:defRPr>
      </a:lvl8pPr>
      <a:lvl9pPr marL="1828800" algn="ctr" rtl="0" fontAlgn="base">
        <a:spcBef>
          <a:spcPct val="0"/>
        </a:spcBef>
        <a:spcAft>
          <a:spcPct val="0"/>
        </a:spcAft>
        <a:defRPr sz="3600" b="1">
          <a:solidFill>
            <a:schemeClr val="bg1"/>
          </a:solidFill>
          <a:latin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lide Number Placeholder 2"/>
          <p:cNvSpPr>
            <a:spLocks noGrp="1"/>
          </p:cNvSpPr>
          <p:nvPr>
            <p:ph type="sldNum" sz="quarter" idx="10"/>
          </p:nvPr>
        </p:nvSpPr>
        <p:spPr/>
        <p:txBody>
          <a:bodyPr/>
          <a:lstStyle/>
          <a:p>
            <a:fld id="{D9366B94-0BE0-490E-8133-F2B74F52F85F}" type="slidenum">
              <a:rPr lang="de-DE"/>
              <a:pPr/>
              <a:t>1</a:t>
            </a:fld>
            <a:endParaRPr lang="de-DE"/>
          </a:p>
        </p:txBody>
      </p:sp>
      <p:sp>
        <p:nvSpPr>
          <p:cNvPr id="205826" name="Rectangle 2"/>
          <p:cNvSpPr>
            <a:spLocks noGrp="1" noChangeArrowheads="1"/>
          </p:cNvSpPr>
          <p:nvPr>
            <p:ph type="title"/>
          </p:nvPr>
        </p:nvSpPr>
        <p:spPr/>
        <p:txBody>
          <a:bodyPr/>
          <a:lstStyle/>
          <a:p>
            <a:r>
              <a:rPr lang="en-US" sz="3200" dirty="0" smtClean="0"/>
              <a:t>Analysis Project Board</a:t>
            </a:r>
            <a:endParaRPr lang="en-US" sz="3200" dirty="0"/>
          </a:p>
        </p:txBody>
      </p:sp>
      <p:sp>
        <p:nvSpPr>
          <p:cNvPr id="18" name="TextBox 17"/>
          <p:cNvSpPr txBox="1"/>
          <p:nvPr/>
        </p:nvSpPr>
        <p:spPr>
          <a:xfrm>
            <a:off x="3275856" y="1412776"/>
            <a:ext cx="4680520" cy="2862322"/>
          </a:xfrm>
          <a:prstGeom prst="rect">
            <a:avLst/>
          </a:prstGeom>
          <a:noFill/>
        </p:spPr>
        <p:txBody>
          <a:bodyPr wrap="square" rtlCol="0">
            <a:spAutoFit/>
          </a:bodyPr>
          <a:lstStyle/>
          <a:p>
            <a:r>
              <a:rPr lang="en-US" sz="2000" dirty="0" err="1" smtClean="0"/>
              <a:t>Herbi</a:t>
            </a:r>
            <a:r>
              <a:rPr lang="en-US" sz="2000" dirty="0" smtClean="0"/>
              <a:t> </a:t>
            </a:r>
            <a:r>
              <a:rPr lang="en-US" sz="2000" dirty="0" err="1" smtClean="0"/>
              <a:t>Dreiner</a:t>
            </a:r>
            <a:r>
              <a:rPr lang="en-US" sz="2000" dirty="0" smtClean="0"/>
              <a:t> (</a:t>
            </a:r>
            <a:r>
              <a:rPr lang="en-US" sz="2000" dirty="0" err="1" smtClean="0"/>
              <a:t>theo</a:t>
            </a:r>
            <a:r>
              <a:rPr lang="en-US" sz="2000" dirty="0" smtClean="0"/>
              <a:t>. chair),</a:t>
            </a:r>
            <a:br>
              <a:rPr lang="en-US" sz="2000" dirty="0" smtClean="0"/>
            </a:br>
            <a:r>
              <a:rPr lang="en-US" sz="2000" dirty="0" smtClean="0"/>
              <a:t>Martin Erdmann,</a:t>
            </a:r>
            <a:br>
              <a:rPr lang="en-US" sz="2000" dirty="0" smtClean="0"/>
            </a:br>
            <a:r>
              <a:rPr lang="en-US" sz="2000" dirty="0" smtClean="0"/>
              <a:t>Stefan </a:t>
            </a:r>
            <a:r>
              <a:rPr lang="en-US" sz="2000" dirty="0" err="1" smtClean="0"/>
              <a:t>Gieseke</a:t>
            </a:r>
            <a:r>
              <a:rPr lang="en-US" sz="2000" dirty="0" smtClean="0"/>
              <a:t> (YIGs and Fellows),</a:t>
            </a:r>
            <a:br>
              <a:rPr lang="en-US" sz="2000" dirty="0" smtClean="0"/>
            </a:br>
            <a:r>
              <a:rPr lang="en-US" sz="2000" dirty="0" smtClean="0"/>
              <a:t>Michael </a:t>
            </a:r>
            <a:r>
              <a:rPr lang="en-US" sz="2000" dirty="0" err="1" smtClean="0"/>
              <a:t>Kobel</a:t>
            </a:r>
            <a:r>
              <a:rPr lang="en-US" sz="2000" dirty="0" smtClean="0"/>
              <a:t>,</a:t>
            </a:r>
            <a:br>
              <a:rPr lang="en-US" sz="2000" dirty="0" smtClean="0"/>
            </a:br>
            <a:r>
              <a:rPr lang="en-US" sz="2000" dirty="0" smtClean="0"/>
              <a:t>Klaus </a:t>
            </a:r>
            <a:r>
              <a:rPr lang="en-US" sz="2000" dirty="0" err="1" smtClean="0"/>
              <a:t>Mönig</a:t>
            </a:r>
            <a:r>
              <a:rPr lang="en-US" sz="2000" dirty="0" smtClean="0"/>
              <a:t>,</a:t>
            </a:r>
            <a:br>
              <a:rPr lang="en-US" sz="2000" dirty="0" smtClean="0"/>
            </a:br>
            <a:r>
              <a:rPr lang="en-US" sz="2000" dirty="0" smtClean="0"/>
              <a:t>Thomas </a:t>
            </a:r>
            <a:r>
              <a:rPr lang="en-US" sz="2000" dirty="0" err="1" smtClean="0"/>
              <a:t>Schoerner-Sadenius</a:t>
            </a:r>
            <a:r>
              <a:rPr lang="en-US" sz="2000" dirty="0" smtClean="0"/>
              <a:t> </a:t>
            </a:r>
            <a:br>
              <a:rPr lang="en-US" sz="2000" dirty="0" smtClean="0"/>
            </a:br>
            <a:r>
              <a:rPr lang="en-US" sz="2000" dirty="0" smtClean="0"/>
              <a:t>Peter </a:t>
            </a:r>
            <a:r>
              <a:rPr lang="en-US" sz="2000" dirty="0" err="1" smtClean="0"/>
              <a:t>Uwer</a:t>
            </a:r>
            <a:r>
              <a:rPr lang="en-US" sz="2000" dirty="0" smtClean="0"/>
              <a:t>,</a:t>
            </a:r>
            <a:br>
              <a:rPr lang="en-US" sz="2000" dirty="0" smtClean="0"/>
            </a:br>
            <a:r>
              <a:rPr lang="en-US" sz="2000" dirty="0" smtClean="0"/>
              <a:t>Ulrich </a:t>
            </a:r>
            <a:r>
              <a:rPr lang="en-US" sz="2000" dirty="0" err="1" smtClean="0"/>
              <a:t>Uwer</a:t>
            </a:r>
            <a:r>
              <a:rPr lang="en-US" sz="2000" dirty="0" smtClean="0"/>
              <a:t> </a:t>
            </a:r>
            <a:r>
              <a:rPr lang="en-US" sz="2000" dirty="0" smtClean="0"/>
              <a:t> (</a:t>
            </a:r>
            <a:r>
              <a:rPr lang="en-US" sz="2000" dirty="0" smtClean="0"/>
              <a:t>exp. chair),</a:t>
            </a:r>
            <a:br>
              <a:rPr lang="en-US" sz="2000" dirty="0" smtClean="0"/>
            </a:br>
            <a:r>
              <a:rPr lang="en-US" sz="2000" dirty="0" smtClean="0"/>
              <a:t>Georg </a:t>
            </a:r>
            <a:r>
              <a:rPr lang="en-US" sz="2000" dirty="0" err="1" smtClean="0"/>
              <a:t>Weiglein</a:t>
            </a:r>
            <a:r>
              <a:rPr lang="en-US" sz="2000" dirty="0" smtClean="0"/>
              <a:t>.</a:t>
            </a:r>
            <a:endParaRPr lang="en-US" sz="2000" dirty="0"/>
          </a:p>
        </p:txBody>
      </p:sp>
      <p:sp>
        <p:nvSpPr>
          <p:cNvPr id="19" name="TextBox 18"/>
          <p:cNvSpPr txBox="1"/>
          <p:nvPr/>
        </p:nvSpPr>
        <p:spPr>
          <a:xfrm>
            <a:off x="1331640" y="1527175"/>
            <a:ext cx="1656184" cy="461665"/>
          </a:xfrm>
          <a:prstGeom prst="rect">
            <a:avLst/>
          </a:prstGeom>
          <a:noFill/>
        </p:spPr>
        <p:txBody>
          <a:bodyPr wrap="square" rtlCol="0">
            <a:spAutoFit/>
          </a:bodyPr>
          <a:lstStyle/>
          <a:p>
            <a:r>
              <a:rPr lang="en-US" sz="2400" u="sng" dirty="0" smtClean="0"/>
              <a:t>Members:</a:t>
            </a:r>
            <a:endParaRPr lang="en-US" sz="2400" u="sng" dirty="0"/>
          </a:p>
        </p:txBody>
      </p:sp>
      <p:sp>
        <p:nvSpPr>
          <p:cNvPr id="20" name="TextBox 19"/>
          <p:cNvSpPr txBox="1"/>
          <p:nvPr/>
        </p:nvSpPr>
        <p:spPr>
          <a:xfrm>
            <a:off x="899592" y="4941168"/>
            <a:ext cx="7056784" cy="1400383"/>
          </a:xfrm>
          <a:prstGeom prst="rect">
            <a:avLst/>
          </a:prstGeom>
          <a:noFill/>
        </p:spPr>
        <p:txBody>
          <a:bodyPr wrap="square" rtlCol="0">
            <a:spAutoFit/>
          </a:bodyPr>
          <a:lstStyle/>
          <a:p>
            <a:r>
              <a:rPr lang="en-US" sz="2000" u="sng" dirty="0" smtClean="0"/>
              <a:t>Main activity in the 1</a:t>
            </a:r>
            <a:r>
              <a:rPr lang="en-US" sz="2000" u="sng" baseline="30000" dirty="0" smtClean="0"/>
              <a:t>st</a:t>
            </a:r>
            <a:r>
              <a:rPr lang="en-US" sz="2000" u="sng" dirty="0" smtClean="0"/>
              <a:t>  quarter of the year:</a:t>
            </a:r>
          </a:p>
          <a:p>
            <a:endParaRPr lang="en-US" sz="2000" dirty="0" smtClean="0"/>
          </a:p>
          <a:p>
            <a:pPr marL="290513" indent="-290513">
              <a:spcAft>
                <a:spcPts val="600"/>
              </a:spcAft>
              <a:buFont typeface="Arial" pitchFamily="34" charset="0"/>
              <a:buChar char="•"/>
            </a:pPr>
            <a:r>
              <a:rPr lang="en-US" sz="2000" dirty="0" smtClean="0"/>
              <a:t>Critical analysis of the current Analysis activities</a:t>
            </a:r>
          </a:p>
          <a:p>
            <a:pPr marL="290513" indent="-290513">
              <a:spcAft>
                <a:spcPts val="600"/>
              </a:spcAft>
              <a:buFont typeface="Arial" pitchFamily="34" charset="0"/>
              <a:buChar char="•"/>
            </a:pPr>
            <a:r>
              <a:rPr lang="en-US" sz="2000" dirty="0" smtClean="0"/>
              <a:t>Development of perspectives for the future  </a:t>
            </a:r>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Perspectives</a:t>
            </a:r>
            <a:endParaRPr lang="en-US" dirty="0"/>
          </a:p>
        </p:txBody>
      </p:sp>
      <p:sp>
        <p:nvSpPr>
          <p:cNvPr id="3" name="Slide Number Placeholder 2"/>
          <p:cNvSpPr>
            <a:spLocks noGrp="1"/>
          </p:cNvSpPr>
          <p:nvPr>
            <p:ph type="sldNum" sz="quarter" idx="10"/>
          </p:nvPr>
        </p:nvSpPr>
        <p:spPr/>
        <p:txBody>
          <a:bodyPr/>
          <a:lstStyle/>
          <a:p>
            <a:fld id="{B1497789-BB19-4E1D-B4BF-572763E2340C}" type="slidenum">
              <a:rPr lang="de-DE" smtClean="0"/>
              <a:pPr/>
              <a:t>2</a:t>
            </a:fld>
            <a:endParaRPr lang="de-DE"/>
          </a:p>
        </p:txBody>
      </p:sp>
      <p:sp>
        <p:nvSpPr>
          <p:cNvPr id="4" name="TextBox 3"/>
          <p:cNvSpPr txBox="1"/>
          <p:nvPr/>
        </p:nvSpPr>
        <p:spPr>
          <a:xfrm>
            <a:off x="899592" y="1412777"/>
            <a:ext cx="7848872" cy="4862870"/>
          </a:xfrm>
          <a:prstGeom prst="rect">
            <a:avLst/>
          </a:prstGeom>
          <a:noFill/>
        </p:spPr>
        <p:txBody>
          <a:bodyPr wrap="square" rtlCol="0">
            <a:spAutoFit/>
          </a:bodyPr>
          <a:lstStyle/>
          <a:p>
            <a:r>
              <a:rPr lang="en-US" sz="2000" dirty="0" smtClean="0"/>
              <a:t>Future focus of the Analysis Project is  the  analysis and the Interpretation of the LHC data.</a:t>
            </a:r>
          </a:p>
          <a:p>
            <a:endParaRPr lang="en-US" sz="2000" u="sng" dirty="0" smtClean="0"/>
          </a:p>
          <a:p>
            <a:r>
              <a:rPr lang="en-US" sz="2000" dirty="0" smtClean="0">
                <a:sym typeface="Symbol"/>
              </a:rPr>
              <a:t>A) </a:t>
            </a:r>
            <a:r>
              <a:rPr lang="en-US" sz="2000" u="sng" dirty="0" smtClean="0"/>
              <a:t>Three main working areas:</a:t>
            </a:r>
          </a:p>
          <a:p>
            <a:pPr marL="346075" indent="-346075">
              <a:spcBef>
                <a:spcPts val="1200"/>
              </a:spcBef>
              <a:buFont typeface="Arial" pitchFamily="34" charset="0"/>
              <a:buChar char="•"/>
            </a:pPr>
            <a:r>
              <a:rPr lang="en-US" sz="2000" dirty="0" smtClean="0"/>
              <a:t>Interpretation </a:t>
            </a:r>
            <a:r>
              <a:rPr lang="en-US" sz="2000" dirty="0" smtClean="0"/>
              <a:t>of LHC results in global </a:t>
            </a:r>
            <a:r>
              <a:rPr lang="en-US" sz="2000" dirty="0" smtClean="0"/>
              <a:t>fits</a:t>
            </a:r>
          </a:p>
          <a:p>
            <a:pPr marL="346075" indent="-346075">
              <a:spcBef>
                <a:spcPts val="1200"/>
              </a:spcBef>
              <a:buFont typeface="Arial" pitchFamily="34" charset="0"/>
              <a:buChar char="•"/>
            </a:pPr>
            <a:r>
              <a:rPr lang="en-US" sz="2000" dirty="0" smtClean="0"/>
              <a:t>Monte </a:t>
            </a:r>
            <a:r>
              <a:rPr lang="en-US" sz="2000" dirty="0" smtClean="0"/>
              <a:t>Carlo generators </a:t>
            </a:r>
            <a:endParaRPr lang="en-US" sz="2000" dirty="0" smtClean="0"/>
          </a:p>
          <a:p>
            <a:pPr marL="346075" indent="-346075">
              <a:spcBef>
                <a:spcPts val="1200"/>
              </a:spcBef>
              <a:buFont typeface="Arial" pitchFamily="34" charset="0"/>
              <a:buChar char="•"/>
            </a:pPr>
            <a:r>
              <a:rPr lang="en-US" sz="2000" dirty="0" smtClean="0"/>
              <a:t>Parton </a:t>
            </a:r>
            <a:r>
              <a:rPr lang="en-US" sz="2000" dirty="0" smtClean="0"/>
              <a:t>distributions </a:t>
            </a:r>
            <a:endParaRPr lang="en-US" sz="2000" dirty="0" smtClean="0"/>
          </a:p>
          <a:p>
            <a:pPr marL="346075" indent="-346075">
              <a:spcBef>
                <a:spcPts val="1200"/>
              </a:spcBef>
            </a:pPr>
            <a:r>
              <a:rPr lang="en-US" sz="2000" dirty="0" smtClean="0"/>
              <a:t>Areas need significant fund to ensure an international visibility.</a:t>
            </a:r>
          </a:p>
          <a:p>
            <a:pPr marL="225425" indent="-225425" algn="ctr"/>
            <a:endParaRPr lang="en-US" sz="2000" dirty="0" smtClean="0"/>
          </a:p>
          <a:p>
            <a:pPr marL="225425" indent="-225425"/>
            <a:r>
              <a:rPr lang="en-US" sz="2000" dirty="0" smtClean="0">
                <a:solidFill>
                  <a:schemeClr val="tx2"/>
                </a:solidFill>
              </a:rPr>
              <a:t>B) Project </a:t>
            </a:r>
            <a:r>
              <a:rPr lang="en-US" sz="2000" dirty="0" smtClean="0">
                <a:solidFill>
                  <a:schemeClr val="tx2"/>
                </a:solidFill>
              </a:rPr>
              <a:t>and Workshop </a:t>
            </a:r>
            <a:r>
              <a:rPr lang="en-US" sz="2000" dirty="0" smtClean="0">
                <a:solidFill>
                  <a:schemeClr val="tx2"/>
                </a:solidFill>
              </a:rPr>
              <a:t>Center:</a:t>
            </a:r>
          </a:p>
          <a:p>
            <a:pPr marL="225425" indent="-225425"/>
            <a:r>
              <a:rPr lang="en-US" sz="2000" dirty="0" smtClean="0">
                <a:solidFill>
                  <a:schemeClr val="tx2"/>
                </a:solidFill>
              </a:rPr>
              <a:t>     communication platform </a:t>
            </a:r>
            <a:r>
              <a:rPr lang="en-US" sz="2000" dirty="0" smtClean="0">
                <a:solidFill>
                  <a:schemeClr val="tx2"/>
                </a:solidFill>
              </a:rPr>
              <a:t>&amp; </a:t>
            </a:r>
            <a:r>
              <a:rPr lang="en-US" sz="2000" dirty="0" smtClean="0">
                <a:solidFill>
                  <a:schemeClr val="tx2"/>
                </a:solidFill>
              </a:rPr>
              <a:t>international links</a:t>
            </a:r>
            <a:endParaRPr lang="en-US" sz="2000" dirty="0" smtClean="0">
              <a:solidFill>
                <a:schemeClr val="tx2"/>
              </a:solidFill>
            </a:endParaRPr>
          </a:p>
          <a:p>
            <a:pPr marL="225425" indent="-225425" algn="ctr">
              <a:spcBef>
                <a:spcPts val="600"/>
              </a:spcBef>
            </a:pPr>
            <a:endParaRPr lang="en-US" sz="2000" dirty="0" smtClean="0">
              <a:solidFill>
                <a:schemeClr val="tx2"/>
              </a:solidFill>
            </a:endParaRPr>
          </a:p>
          <a:p>
            <a:pPr marL="225425" indent="-225425">
              <a:spcBef>
                <a:spcPts val="600"/>
              </a:spcBef>
            </a:pPr>
            <a:r>
              <a:rPr lang="en-US" sz="2000" dirty="0" smtClean="0">
                <a:solidFill>
                  <a:schemeClr val="tx2"/>
                </a:solidFill>
              </a:rPr>
              <a:t>C)  Analysis-Working Groups (between experiments and theory)</a:t>
            </a:r>
            <a:endParaRPr lang="en-US" sz="2000" dirty="0" smtClean="0">
              <a:solidFill>
                <a:schemeClr val="tx2"/>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Funding in Transition Period</a:t>
            </a:r>
            <a:endParaRPr lang="en-US" dirty="0"/>
          </a:p>
        </p:txBody>
      </p:sp>
      <p:sp>
        <p:nvSpPr>
          <p:cNvPr id="3" name="Slide Number Placeholder 2"/>
          <p:cNvSpPr>
            <a:spLocks noGrp="1"/>
          </p:cNvSpPr>
          <p:nvPr>
            <p:ph type="sldNum" sz="quarter" idx="10"/>
          </p:nvPr>
        </p:nvSpPr>
        <p:spPr/>
        <p:txBody>
          <a:bodyPr/>
          <a:lstStyle/>
          <a:p>
            <a:fld id="{B1497789-BB19-4E1D-B4BF-572763E2340C}" type="slidenum">
              <a:rPr lang="de-DE" smtClean="0"/>
              <a:pPr/>
              <a:t>3</a:t>
            </a:fld>
            <a:endParaRPr lang="de-DE"/>
          </a:p>
        </p:txBody>
      </p:sp>
      <p:sp>
        <p:nvSpPr>
          <p:cNvPr id="4" name="TextBox 3"/>
          <p:cNvSpPr txBox="1"/>
          <p:nvPr/>
        </p:nvSpPr>
        <p:spPr>
          <a:xfrm>
            <a:off x="323528" y="1012666"/>
            <a:ext cx="8352928" cy="400110"/>
          </a:xfrm>
          <a:prstGeom prst="rect">
            <a:avLst/>
          </a:prstGeom>
          <a:noFill/>
        </p:spPr>
        <p:txBody>
          <a:bodyPr wrap="square" rtlCol="0">
            <a:spAutoFit/>
          </a:bodyPr>
          <a:lstStyle/>
          <a:p>
            <a:r>
              <a:rPr lang="en-US" sz="2000" dirty="0" smtClean="0">
                <a:solidFill>
                  <a:srgbClr val="0070C0"/>
                </a:solidFill>
              </a:rPr>
              <a:t>Between end of current funding and the start of a  funding by HGF-POF </a:t>
            </a:r>
            <a:endParaRPr lang="en-US" sz="2000" dirty="0">
              <a:solidFill>
                <a:srgbClr val="0070C0"/>
              </a:solidFill>
            </a:endParaRPr>
          </a:p>
        </p:txBody>
      </p:sp>
      <p:sp>
        <p:nvSpPr>
          <p:cNvPr id="5" name="TextBox 4"/>
          <p:cNvSpPr txBox="1"/>
          <p:nvPr/>
        </p:nvSpPr>
        <p:spPr>
          <a:xfrm>
            <a:off x="323528" y="2252479"/>
            <a:ext cx="8352928" cy="2400657"/>
          </a:xfrm>
          <a:prstGeom prst="rect">
            <a:avLst/>
          </a:prstGeom>
          <a:noFill/>
        </p:spPr>
        <p:txBody>
          <a:bodyPr wrap="square" rtlCol="0">
            <a:spAutoFit/>
          </a:bodyPr>
          <a:lstStyle/>
          <a:p>
            <a:r>
              <a:rPr lang="en-US" sz="2000" dirty="0" smtClean="0"/>
              <a:t>Request 3 </a:t>
            </a:r>
            <a:r>
              <a:rPr lang="en-US" sz="2000" dirty="0" err="1" smtClean="0"/>
              <a:t>postdoc</a:t>
            </a:r>
            <a:r>
              <a:rPr lang="en-US" sz="2000" dirty="0" smtClean="0"/>
              <a:t> positions co-financed  by HGF and partner institutes:</a:t>
            </a:r>
          </a:p>
          <a:p>
            <a:endParaRPr lang="en-US" sz="2000" dirty="0" smtClean="0"/>
          </a:p>
          <a:p>
            <a:pPr marL="1717675" lvl="3" indent="-346075">
              <a:spcBef>
                <a:spcPts val="1200"/>
              </a:spcBef>
              <a:buFont typeface="Arial" pitchFamily="34" charset="0"/>
              <a:buChar char="•"/>
            </a:pPr>
            <a:r>
              <a:rPr lang="en-US" sz="2000" dirty="0" smtClean="0"/>
              <a:t>Interpretation of LHC results in global </a:t>
            </a:r>
            <a:r>
              <a:rPr lang="en-US" sz="2000" dirty="0" smtClean="0"/>
              <a:t>fits</a:t>
            </a:r>
          </a:p>
          <a:p>
            <a:pPr marL="1717675" lvl="3" indent="-346075">
              <a:spcBef>
                <a:spcPts val="1200"/>
              </a:spcBef>
              <a:buFont typeface="Arial" pitchFamily="34" charset="0"/>
              <a:buChar char="•"/>
            </a:pPr>
            <a:r>
              <a:rPr lang="en-US" sz="2000" dirty="0" smtClean="0"/>
              <a:t>Monte </a:t>
            </a:r>
            <a:r>
              <a:rPr lang="en-US" sz="2000" dirty="0" smtClean="0"/>
              <a:t>Carlo generators </a:t>
            </a:r>
            <a:endParaRPr lang="en-US" sz="2000" dirty="0" smtClean="0"/>
          </a:p>
          <a:p>
            <a:pPr marL="1717675" lvl="3" indent="-346075">
              <a:spcBef>
                <a:spcPts val="1200"/>
              </a:spcBef>
              <a:buFont typeface="Arial" pitchFamily="34" charset="0"/>
              <a:buChar char="•"/>
            </a:pPr>
            <a:r>
              <a:rPr lang="en-US" sz="2000" dirty="0" smtClean="0"/>
              <a:t>Parton </a:t>
            </a:r>
            <a:r>
              <a:rPr lang="en-US" sz="2000" dirty="0" smtClean="0"/>
              <a:t>distributions </a:t>
            </a:r>
          </a:p>
          <a:p>
            <a:endParaRPr lang="en-US" sz="20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Supported Projects</a:t>
            </a:r>
            <a:endParaRPr lang="en-US" dirty="0"/>
          </a:p>
        </p:txBody>
      </p:sp>
      <p:sp>
        <p:nvSpPr>
          <p:cNvPr id="3" name="Slide Number Placeholder 2"/>
          <p:cNvSpPr>
            <a:spLocks noGrp="1"/>
          </p:cNvSpPr>
          <p:nvPr>
            <p:ph type="sldNum" sz="quarter" idx="10"/>
          </p:nvPr>
        </p:nvSpPr>
        <p:spPr/>
        <p:txBody>
          <a:bodyPr/>
          <a:lstStyle/>
          <a:p>
            <a:fld id="{B1497789-BB19-4E1D-B4BF-572763E2340C}" type="slidenum">
              <a:rPr lang="de-DE" smtClean="0"/>
              <a:pPr/>
              <a:t>4</a:t>
            </a:fld>
            <a:endParaRPr lang="de-DE"/>
          </a:p>
        </p:txBody>
      </p:sp>
      <p:sp>
        <p:nvSpPr>
          <p:cNvPr id="4" name="TextBox 3"/>
          <p:cNvSpPr txBox="1"/>
          <p:nvPr/>
        </p:nvSpPr>
        <p:spPr>
          <a:xfrm>
            <a:off x="755576" y="1484784"/>
            <a:ext cx="7128792" cy="1938992"/>
          </a:xfrm>
          <a:prstGeom prst="rect">
            <a:avLst/>
          </a:prstGeom>
          <a:noFill/>
        </p:spPr>
        <p:txBody>
          <a:bodyPr wrap="square" rtlCol="0">
            <a:spAutoFit/>
          </a:bodyPr>
          <a:lstStyle/>
          <a:p>
            <a:pPr marL="346075" indent="-346075">
              <a:buFont typeface="Arial" pitchFamily="34" charset="0"/>
              <a:buChar char="•"/>
            </a:pPr>
            <a:r>
              <a:rPr lang="en-US" sz="2000" dirty="0" smtClean="0">
                <a:solidFill>
                  <a:srgbClr val="0070C0"/>
                </a:solidFill>
              </a:rPr>
              <a:t>Rare B-decays at low recoil (Workshop, </a:t>
            </a:r>
            <a:r>
              <a:rPr lang="en-US" sz="2000" dirty="0" err="1" smtClean="0">
                <a:solidFill>
                  <a:srgbClr val="0070C0"/>
                </a:solidFill>
              </a:rPr>
              <a:t>G.Hiller</a:t>
            </a:r>
            <a:r>
              <a:rPr lang="en-US" sz="2000" dirty="0" smtClean="0">
                <a:solidFill>
                  <a:srgbClr val="0070C0"/>
                </a:solidFill>
              </a:rPr>
              <a:t>)</a:t>
            </a:r>
          </a:p>
          <a:p>
            <a:pPr marL="346075" indent="-346075">
              <a:buFont typeface="Arial" pitchFamily="34" charset="0"/>
              <a:buChar char="•"/>
            </a:pPr>
            <a:endParaRPr lang="en-US" sz="2000" dirty="0" smtClean="0">
              <a:solidFill>
                <a:srgbClr val="0070C0"/>
              </a:solidFill>
            </a:endParaRPr>
          </a:p>
          <a:p>
            <a:pPr marL="346075" indent="-346075">
              <a:buFont typeface="Arial" pitchFamily="34" charset="0"/>
              <a:buChar char="•"/>
            </a:pPr>
            <a:r>
              <a:rPr lang="en-US" sz="2000" dirty="0" smtClean="0">
                <a:solidFill>
                  <a:srgbClr val="0070C0"/>
                </a:solidFill>
              </a:rPr>
              <a:t>Additional </a:t>
            </a:r>
            <a:r>
              <a:rPr lang="en-US" sz="2000" dirty="0" smtClean="0">
                <a:solidFill>
                  <a:srgbClr val="0070C0"/>
                </a:solidFill>
              </a:rPr>
              <a:t>t</a:t>
            </a:r>
            <a:r>
              <a:rPr lang="en-US" sz="2000" dirty="0" smtClean="0">
                <a:solidFill>
                  <a:srgbClr val="0070C0"/>
                </a:solidFill>
              </a:rPr>
              <a:t>ravel funds (2 theoreticians)</a:t>
            </a:r>
          </a:p>
          <a:p>
            <a:pPr marL="346075" indent="-346075">
              <a:buFont typeface="Arial" pitchFamily="34" charset="0"/>
              <a:buChar char="•"/>
            </a:pPr>
            <a:endParaRPr lang="en-US" sz="2000" dirty="0" smtClean="0">
              <a:solidFill>
                <a:srgbClr val="0070C0"/>
              </a:solidFill>
            </a:endParaRPr>
          </a:p>
          <a:p>
            <a:pPr marL="346075" indent="-346075">
              <a:buFont typeface="Arial" pitchFamily="34" charset="0"/>
              <a:buChar char="•"/>
            </a:pPr>
            <a:r>
              <a:rPr lang="en-US" sz="2000" dirty="0" smtClean="0">
                <a:solidFill>
                  <a:srgbClr val="0070C0"/>
                </a:solidFill>
              </a:rPr>
              <a:t>Linear Collider Forum (</a:t>
            </a:r>
            <a:r>
              <a:rPr lang="en-US" sz="2000" dirty="0" err="1" smtClean="0">
                <a:solidFill>
                  <a:srgbClr val="0070C0"/>
                </a:solidFill>
              </a:rPr>
              <a:t>G.Moortgat</a:t>
            </a:r>
            <a:r>
              <a:rPr lang="en-US" sz="2000" dirty="0" smtClean="0">
                <a:solidFill>
                  <a:srgbClr val="0070C0"/>
                </a:solidFill>
              </a:rPr>
              <a:t>-Pick)</a:t>
            </a:r>
          </a:p>
          <a:p>
            <a:pPr marL="346075" indent="-346075"/>
            <a:endParaRPr lang="en-US" sz="2000" dirty="0" smtClean="0">
              <a:solidFill>
                <a:srgbClr val="0070C0"/>
              </a:solidFill>
            </a:endParaRPr>
          </a:p>
        </p:txBody>
      </p:sp>
    </p:spTree>
  </p:cSld>
  <p:clrMapOvr>
    <a:masterClrMapping/>
  </p:clrMapOvr>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2.xml><?xml version="1.0" encoding="utf-8"?>
<a:theme xmlns:a="http://schemas.openxmlformats.org/drawingml/2006/main" name="3_Standarddesign">
  <a:themeElements>
    <a:clrScheme name="1_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Standard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9050">
          <a:solidFill>
            <a:srgbClr val="0000FF"/>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1_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276</Words>
  <Application>Microsoft Office PowerPoint</Application>
  <PresentationFormat>On-screen Show (4:3)</PresentationFormat>
  <Paragraphs>45</Paragraphs>
  <Slides>4</Slides>
  <Notes>1</Notes>
  <HiddenSlides>0</HiddenSlides>
  <MMClips>0</MMClips>
  <ScaleCrop>false</ScaleCrop>
  <HeadingPairs>
    <vt:vector size="4" baseType="variant">
      <vt:variant>
        <vt:lpstr>Theme</vt:lpstr>
      </vt:variant>
      <vt:variant>
        <vt:i4>2</vt:i4>
      </vt:variant>
      <vt:variant>
        <vt:lpstr>Slide Titles</vt:lpstr>
      </vt:variant>
      <vt:variant>
        <vt:i4>4</vt:i4>
      </vt:variant>
    </vt:vector>
  </HeadingPairs>
  <TitlesOfParts>
    <vt:vector size="6" baseType="lpstr">
      <vt:lpstr>Larissa-Design</vt:lpstr>
      <vt:lpstr>3_Standarddesign</vt:lpstr>
      <vt:lpstr>Analysis Project Board</vt:lpstr>
      <vt:lpstr>Future Perspectives</vt:lpstr>
      <vt:lpstr>Funding in Transition Period</vt:lpstr>
      <vt:lpstr>Supported Projects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Analysis Project Board</dc:title>
  <cp:lastModifiedBy>Ulrich Uwer</cp:lastModifiedBy>
  <cp:revision>6</cp:revision>
  <dcterms:modified xsi:type="dcterms:W3CDTF">2011-12-07T18:19:24Z</dcterms:modified>
</cp:coreProperties>
</file>