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86" r:id="rId2"/>
    <p:sldId id="3013" r:id="rId3"/>
    <p:sldId id="3014" r:id="rId4"/>
    <p:sldId id="3029" r:id="rId5"/>
    <p:sldId id="3010" r:id="rId6"/>
    <p:sldId id="2995" r:id="rId7"/>
    <p:sldId id="2994" r:id="rId8"/>
    <p:sldId id="3024" r:id="rId9"/>
    <p:sldId id="3030" r:id="rId10"/>
    <p:sldId id="3031" r:id="rId11"/>
    <p:sldId id="3026" r:id="rId12"/>
    <p:sldId id="2963" r:id="rId13"/>
  </p:sldIdLst>
  <p:sldSz cx="12192000" cy="6858000"/>
  <p:notesSz cx="12192000" cy="6858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905"/>
    <a:srgbClr val="FDD78B"/>
    <a:srgbClr val="1F497D"/>
    <a:srgbClr val="FCC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8" autoAdjust="0"/>
    <p:restoredTop sz="86564" autoAdjust="0"/>
  </p:normalViewPr>
  <p:slideViewPr>
    <p:cSldViewPr>
      <p:cViewPr varScale="1">
        <p:scale>
          <a:sx n="72" d="100"/>
          <a:sy n="72" d="100"/>
        </p:scale>
        <p:origin x="116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1A411-AD8B-41D4-AE6D-6D8DF7416E81}" type="datetimeFigureOut">
              <a:rPr lang="de-DE" smtClean="0"/>
              <a:t>08.04.2024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0145C-CCD4-4CCD-A636-B074A19C4C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1596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our light sources and instrumentation get better and better, they produce bigger volumes of data. Secondly, data reduction often involves initial processing steps on data to extract useful information </a:t>
            </a:r>
          </a:p>
          <a:p>
            <a:r>
              <a:rPr lang="en-US" dirty="0"/>
              <a:t>Can give an overview here – might be talking about this</a:t>
            </a:r>
            <a:endParaRPr lang="de-DE" dirty="0"/>
          </a:p>
          <a:p>
            <a:r>
              <a:rPr lang="en-US" dirty="0"/>
              <a:t>S</a:t>
            </a:r>
            <a:r>
              <a:rPr lang="de-DE" dirty="0" err="1"/>
              <a:t>omewhat</a:t>
            </a:r>
            <a:r>
              <a:rPr lang="de-DE" dirty="0"/>
              <a:t> a „</a:t>
            </a:r>
            <a:r>
              <a:rPr lang="de-DE" dirty="0" err="1"/>
              <a:t>ticking</a:t>
            </a:r>
            <a:r>
              <a:rPr lang="de-DE" dirty="0"/>
              <a:t> </a:t>
            </a:r>
            <a:r>
              <a:rPr lang="de-DE" dirty="0" err="1"/>
              <a:t>boxes</a:t>
            </a:r>
            <a:r>
              <a:rPr lang="de-DE" dirty="0"/>
              <a:t>“ </a:t>
            </a:r>
            <a:r>
              <a:rPr lang="de-DE" dirty="0" err="1"/>
              <a:t>exercise</a:t>
            </a:r>
            <a:r>
              <a:rPr lang="de-DE" dirty="0"/>
              <a:t> –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think</a:t>
            </a:r>
            <a:r>
              <a:rPr lang="de-DE" dirty="0"/>
              <a:t> in light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; </a:t>
            </a:r>
            <a:r>
              <a:rPr lang="de-DE" dirty="0" err="1"/>
              <a:t>satisfying</a:t>
            </a:r>
            <a:r>
              <a:rPr lang="de-DE" dirty="0"/>
              <a:t> EU.</a:t>
            </a:r>
          </a:p>
          <a:p>
            <a:r>
              <a:rPr lang="en-US" dirty="0"/>
              <a:t>I</a:t>
            </a:r>
            <a:r>
              <a:rPr lang="de-DE" dirty="0" err="1"/>
              <a:t>mprove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0145C-CCD4-4CCD-A636-B074A19C4C3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1588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0145C-CCD4-4CCD-A636-B074A19C4C3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7442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0145C-CCD4-4CCD-A636-B074A19C4C3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4327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0145C-CCD4-4CCD-A636-B074A19C4C3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346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Scene setting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0145C-CCD4-4CCD-A636-B074A19C4C3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8560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0145C-CCD4-4CCD-A636-B074A19C4C3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6448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our light sources and instrumentation get better and better, they produce bigger volumes of data. Secondly, data reduction often involves initial processing steps on data to extract useful information </a:t>
            </a:r>
          </a:p>
          <a:p>
            <a:r>
              <a:rPr lang="en-US" dirty="0"/>
              <a:t>Can give an overview here – might be talking about this</a:t>
            </a:r>
            <a:endParaRPr lang="de-DE" dirty="0"/>
          </a:p>
          <a:p>
            <a:r>
              <a:rPr lang="en-US" dirty="0"/>
              <a:t>S</a:t>
            </a:r>
            <a:r>
              <a:rPr lang="de-DE" dirty="0" err="1"/>
              <a:t>omewhat</a:t>
            </a:r>
            <a:r>
              <a:rPr lang="de-DE" dirty="0"/>
              <a:t> a „</a:t>
            </a:r>
            <a:r>
              <a:rPr lang="de-DE" dirty="0" err="1"/>
              <a:t>ticking</a:t>
            </a:r>
            <a:r>
              <a:rPr lang="de-DE" dirty="0"/>
              <a:t> </a:t>
            </a:r>
            <a:r>
              <a:rPr lang="de-DE" dirty="0" err="1"/>
              <a:t>boxes</a:t>
            </a:r>
            <a:r>
              <a:rPr lang="de-DE" dirty="0"/>
              <a:t>“ </a:t>
            </a:r>
            <a:r>
              <a:rPr lang="de-DE" dirty="0" err="1"/>
              <a:t>exercise</a:t>
            </a:r>
            <a:r>
              <a:rPr lang="de-DE" dirty="0"/>
              <a:t> –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think</a:t>
            </a:r>
            <a:r>
              <a:rPr lang="de-DE" dirty="0"/>
              <a:t> in light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; </a:t>
            </a:r>
            <a:r>
              <a:rPr lang="de-DE" dirty="0" err="1"/>
              <a:t>satisfying</a:t>
            </a:r>
            <a:r>
              <a:rPr lang="de-DE" dirty="0"/>
              <a:t> EU.</a:t>
            </a:r>
          </a:p>
          <a:p>
            <a:r>
              <a:rPr lang="en-US" dirty="0"/>
              <a:t>I</a:t>
            </a:r>
            <a:r>
              <a:rPr lang="de-DE" dirty="0" err="1"/>
              <a:t>mprove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0145C-CCD4-4CCD-A636-B074A19C4C3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8222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to say – data reduction hot topic, and so far have helped share work </a:t>
            </a:r>
            <a:r>
              <a:rPr lang="en-US" dirty="0" err="1"/>
              <a:t>etc</a:t>
            </a:r>
            <a:r>
              <a:rPr lang="en-US" dirty="0"/>
              <a:t>, and should keep this up.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0145C-CCD4-4CCD-A636-B074A19C4C3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1615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D1ECF-CEBB-456B-9BCE-2BFE0615847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69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>
          <a:xfrm>
            <a:off x="914400" y="2130428"/>
            <a:ext cx="10363200" cy="1470025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828800" y="3886200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en-GB"/>
          </a:p>
        </p:txBody>
      </p:sp>
      <p:pic>
        <p:nvPicPr>
          <p:cNvPr id="7" name="Picture 2" descr="C:\Users\chahn\Desktop\LEAPS Slide\LEAPS Slide\LEAPS slide background no txt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86" y="-1"/>
            <a:ext cx="1578399" cy="685800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>
            <a:lvl1pPr algn="l">
              <a:defRPr sz="2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auto">
          <a:xfrm>
            <a:off x="2063552" y="1417639"/>
            <a:ext cx="9518847" cy="470852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2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600"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5pPr>
          </a:lstStyle>
          <a:p>
            <a:pPr lvl="0">
              <a:defRPr/>
            </a:pPr>
            <a:r>
              <a:rPr lang="fr-FR" dirty="0"/>
              <a:t>Modifiez les </a:t>
            </a:r>
            <a:r>
              <a:rPr lang="fr-FR" dirty="0" err="1"/>
              <a:t>stylevcvczvvvvvvvvvvvvvvvvvvvvvvvvvvvvvvvvvvvvvvvvvvvvvvvvs</a:t>
            </a:r>
            <a:r>
              <a:rPr lang="fr-FR" dirty="0"/>
              <a:t> du texte du masque</a:t>
            </a:r>
            <a:endParaRPr dirty="0"/>
          </a:p>
          <a:p>
            <a:pPr lvl="1">
              <a:defRPr/>
            </a:pPr>
            <a:r>
              <a:rPr lang="fr-FR" dirty="0"/>
              <a:t>Deuxième niveauvvvvvvvvvvvvvvvvvvvvvvvvvvvvvvvvvvvvvvvvvvvvvvvvvvvvvvvvvvvvvvvvvvvvvvvvvvvvvvv</a:t>
            </a:r>
            <a:endParaRPr dirty="0"/>
          </a:p>
          <a:p>
            <a:pPr lvl="2">
              <a:defRPr/>
            </a:pPr>
            <a:r>
              <a:rPr lang="fr-FR" dirty="0"/>
              <a:t>Troisième niveau</a:t>
            </a:r>
            <a:endParaRPr dirty="0"/>
          </a:p>
          <a:p>
            <a:pPr lvl="3">
              <a:defRPr/>
            </a:pPr>
            <a:r>
              <a:rPr lang="fr-FR" dirty="0"/>
              <a:t>Quatrième niveau</a:t>
            </a:r>
            <a:endParaRPr dirty="0"/>
          </a:p>
          <a:p>
            <a:pPr lvl="4">
              <a:defRPr/>
            </a:pPr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1685751" y="637212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B2FE738-146D-49F4-AF37-EE8327504D71}" type="slidenum">
              <a:rPr lang="en-GB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063552" y="274638"/>
            <a:ext cx="951884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063552" y="1600203"/>
            <a:ext cx="951884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GB"/>
          </a:p>
        </p:txBody>
      </p:sp>
      <p:pic>
        <p:nvPicPr>
          <p:cNvPr id="9" name="Picture 2" descr="C:\Users\chahn\Desktop\LEAPS Slide\LEAPS Slide\LEAPS slide background no txt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86" y="-1"/>
            <a:ext cx="1578399" cy="6858001"/>
          </a:xfrm>
          <a:prstGeom prst="rect">
            <a:avLst/>
          </a:prstGeom>
          <a:noFill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2037255" y="6309057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B2FE738-146D-49F4-AF37-EE8327504D71}" type="slidenum">
              <a:rPr lang="en-GB"/>
              <a:t>‹Nr.›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6CDC26-63F3-48B7-B2E4-BF2150C7C33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40606" y="6126257"/>
            <a:ext cx="1300557" cy="6170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685800">
        <a:spcBef>
          <a:spcPts val="0"/>
        </a:spcBef>
        <a:buNone/>
        <a:defRPr sz="33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>
        <a:spcBef>
          <a:spcPts val="0"/>
        </a:spcBef>
        <a:buFont typeface="Arial"/>
        <a:buChar char="–"/>
        <a:defRPr sz="21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spcBef>
          <a:spcPts val="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spcBef>
          <a:spcPts val="0"/>
        </a:spcBef>
        <a:buFont typeface="Arial"/>
        <a:buChar char="–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spcBef>
          <a:spcPts val="0"/>
        </a:spcBef>
        <a:buFont typeface="Arial"/>
        <a:buChar char="»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desy.de/event/44385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desy.de/event/44385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hahn\Desktop\LEAPS Slide\LEAPS Slide\LEAPS slide background no txt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7741" y="1343"/>
            <a:ext cx="11330884" cy="6867085"/>
          </a:xfrm>
          <a:prstGeom prst="rect">
            <a:avLst/>
          </a:prstGeom>
          <a:noFill/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237245" y="5754817"/>
            <a:ext cx="3789452" cy="1059313"/>
          </a:xfrm>
          <a:prstGeom prst="rect">
            <a:avLst/>
          </a:prstGeom>
        </p:spPr>
      </p:pic>
      <p:sp>
        <p:nvSpPr>
          <p:cNvPr id="5" name="Content Placeholder 2"/>
          <p:cNvSpPr txBox="1"/>
          <p:nvPr/>
        </p:nvSpPr>
        <p:spPr bwMode="auto">
          <a:xfrm>
            <a:off x="1696226" y="2160967"/>
            <a:ext cx="4562842" cy="241103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>
              <a:spcBef>
                <a:spcPts val="0"/>
              </a:spcBef>
              <a:buFont typeface="Arial"/>
              <a:buChar char="•"/>
              <a:defRPr sz="3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>
              <a:spcBef>
                <a:spcPts val="0"/>
              </a:spcBef>
              <a:buFont typeface="Arial"/>
              <a:buChar char="–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>
              <a:spcBef>
                <a:spcPts val="0"/>
              </a:spcBef>
              <a:buFont typeface="Arial"/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>
              <a:spcBef>
                <a:spcPts val="0"/>
              </a:spcBef>
              <a:buFont typeface="Arial"/>
              <a:buChar char="–"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>
              <a:spcBef>
                <a:spcPts val="0"/>
              </a:spcBef>
              <a:buFont typeface="Arial"/>
              <a:buChar char="»"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400"/>
              </a:spcBef>
              <a:buNone/>
              <a:defRPr/>
            </a:pPr>
            <a:endParaRPr lang="en-GB" sz="2550" b="1">
              <a:latin typeface="Calibri"/>
              <a:cs typeface="Arial"/>
            </a:endParaRPr>
          </a:p>
        </p:txBody>
      </p:sp>
      <p:sp>
        <p:nvSpPr>
          <p:cNvPr id="3" name="Textfeld 2"/>
          <p:cNvSpPr txBox="1"/>
          <p:nvPr/>
        </p:nvSpPr>
        <p:spPr bwMode="auto">
          <a:xfrm>
            <a:off x="2567609" y="1722120"/>
            <a:ext cx="9221436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sz="4400" b="1" dirty="0">
                <a:solidFill>
                  <a:srgbClr val="FFC000"/>
                </a:solidFill>
                <a:cs typeface="Arial"/>
              </a:rPr>
              <a:t>LEAPS-INNOV 3nd Annual Meeting </a:t>
            </a:r>
          </a:p>
          <a:p>
            <a:pPr>
              <a:spcAft>
                <a:spcPts val="600"/>
              </a:spcAft>
              <a:defRPr/>
            </a:pPr>
            <a:r>
              <a:rPr lang="en-GB" sz="2400" dirty="0">
                <a:solidFill>
                  <a:srgbClr val="FFC000"/>
                </a:solidFill>
                <a:cs typeface="Arial"/>
              </a:rPr>
              <a:t>08 April 2024</a:t>
            </a:r>
            <a:endParaRPr sz="2400" dirty="0">
              <a:solidFill>
                <a:srgbClr val="FFC000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de-DE" sz="2800" b="1" dirty="0">
                <a:solidFill>
                  <a:schemeClr val="bg1"/>
                </a:solidFill>
              </a:rPr>
              <a:t>WP7: DATA parallel </a:t>
            </a:r>
            <a:r>
              <a:rPr lang="de-DE" sz="2800" b="1" dirty="0" err="1">
                <a:solidFill>
                  <a:schemeClr val="bg1"/>
                </a:solidFill>
              </a:rPr>
              <a:t>sessions</a:t>
            </a:r>
            <a:r>
              <a:rPr lang="de-DE" sz="2800" b="1" dirty="0">
                <a:solidFill>
                  <a:schemeClr val="bg1"/>
                </a:solidFill>
              </a:rPr>
              <a:t> – Welcome and </a:t>
            </a:r>
            <a:r>
              <a:rPr lang="de-DE" sz="2800" b="1" dirty="0" err="1">
                <a:solidFill>
                  <a:schemeClr val="bg1"/>
                </a:solidFill>
              </a:rPr>
              <a:t>overview</a:t>
            </a:r>
            <a:endParaRPr lang="en-GB" sz="2800" b="1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defRPr/>
            </a:pPr>
            <a:endParaRPr lang="de-DE" sz="2400" b="1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de-DE" sz="2400" b="1" dirty="0">
                <a:solidFill>
                  <a:schemeClr val="bg1"/>
                </a:solidFill>
              </a:rPr>
              <a:t>David Pennicard, DESY	Zdenek Matej, MAX-IV</a:t>
            </a:r>
          </a:p>
          <a:p>
            <a:pPr>
              <a:spcAft>
                <a:spcPts val="600"/>
              </a:spcAft>
              <a:defRPr/>
            </a:pPr>
            <a:r>
              <a:rPr lang="de-DE" sz="2400" b="1" dirty="0">
                <a:solidFill>
                  <a:srgbClr val="FFC000"/>
                </a:solidFill>
              </a:rPr>
              <a:t>WP </a:t>
            </a:r>
            <a:r>
              <a:rPr lang="de-DE" sz="2400" b="1" dirty="0" err="1">
                <a:solidFill>
                  <a:srgbClr val="FFC000"/>
                </a:solidFill>
              </a:rPr>
              <a:t>co</a:t>
            </a:r>
            <a:r>
              <a:rPr lang="de-DE" sz="2400" b="1" dirty="0">
                <a:solidFill>
                  <a:srgbClr val="FFC000"/>
                </a:solidFill>
              </a:rPr>
              <a:t>-leaders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02955" y="348645"/>
            <a:ext cx="2956741" cy="1402782"/>
          </a:xfrm>
          <a:prstGeom prst="rect">
            <a:avLst/>
          </a:prstGeom>
        </p:spPr>
      </p:pic>
      <p:sp>
        <p:nvSpPr>
          <p:cNvPr id="11" name="TextBox 21"/>
          <p:cNvSpPr txBox="1"/>
          <p:nvPr/>
        </p:nvSpPr>
        <p:spPr bwMode="auto">
          <a:xfrm>
            <a:off x="1445856" y="6320962"/>
            <a:ext cx="4495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000" dirty="0">
                <a:solidFill>
                  <a:schemeClr val="bg1"/>
                </a:solidFill>
              </a:rPr>
              <a:t>This </a:t>
            </a:r>
            <a:r>
              <a:rPr lang="de-DE" sz="1000" dirty="0" err="1">
                <a:solidFill>
                  <a:schemeClr val="bg1"/>
                </a:solidFill>
              </a:rPr>
              <a:t>project</a:t>
            </a:r>
            <a:r>
              <a:rPr lang="de-DE" sz="1000" dirty="0">
                <a:solidFill>
                  <a:schemeClr val="bg1"/>
                </a:solidFill>
              </a:rPr>
              <a:t> </a:t>
            </a:r>
            <a:r>
              <a:rPr lang="de-DE" sz="1000" dirty="0" err="1">
                <a:solidFill>
                  <a:schemeClr val="bg1"/>
                </a:solidFill>
              </a:rPr>
              <a:t>has</a:t>
            </a:r>
            <a:r>
              <a:rPr lang="de-DE" sz="1000" dirty="0">
                <a:solidFill>
                  <a:schemeClr val="bg1"/>
                </a:solidFill>
              </a:rPr>
              <a:t> </a:t>
            </a:r>
            <a:r>
              <a:rPr lang="de-DE" sz="1000" dirty="0" err="1">
                <a:solidFill>
                  <a:schemeClr val="bg1"/>
                </a:solidFill>
              </a:rPr>
              <a:t>received</a:t>
            </a:r>
            <a:r>
              <a:rPr lang="de-DE" sz="1000" dirty="0">
                <a:solidFill>
                  <a:schemeClr val="bg1"/>
                </a:solidFill>
              </a:rPr>
              <a:t> </a:t>
            </a:r>
            <a:r>
              <a:rPr lang="de-DE" sz="1000" dirty="0" err="1">
                <a:solidFill>
                  <a:schemeClr val="bg1"/>
                </a:solidFill>
              </a:rPr>
              <a:t>funding</a:t>
            </a:r>
            <a:r>
              <a:rPr lang="de-DE" sz="1000" dirty="0">
                <a:solidFill>
                  <a:schemeClr val="bg1"/>
                </a:solidFill>
              </a:rPr>
              <a:t> </a:t>
            </a:r>
            <a:r>
              <a:rPr lang="de-DE" sz="1000" dirty="0" err="1">
                <a:solidFill>
                  <a:schemeClr val="bg1"/>
                </a:solidFill>
              </a:rPr>
              <a:t>from</a:t>
            </a:r>
            <a:r>
              <a:rPr lang="de-DE" sz="1000" dirty="0">
                <a:solidFill>
                  <a:schemeClr val="bg1"/>
                </a:solidFill>
              </a:rPr>
              <a:t> </a:t>
            </a:r>
            <a:r>
              <a:rPr lang="de-DE" sz="1000" dirty="0" err="1">
                <a:solidFill>
                  <a:schemeClr val="bg1"/>
                </a:solidFill>
              </a:rPr>
              <a:t>the</a:t>
            </a:r>
            <a:r>
              <a:rPr lang="de-DE" sz="1000" dirty="0">
                <a:solidFill>
                  <a:schemeClr val="bg1"/>
                </a:solidFill>
              </a:rPr>
              <a:t> European </a:t>
            </a:r>
            <a:r>
              <a:rPr lang="de-DE" sz="1000" dirty="0" err="1">
                <a:solidFill>
                  <a:schemeClr val="bg1"/>
                </a:solidFill>
              </a:rPr>
              <a:t>Union´s</a:t>
            </a:r>
            <a:r>
              <a:rPr lang="de-DE" sz="1000" dirty="0">
                <a:solidFill>
                  <a:schemeClr val="bg1"/>
                </a:solidFill>
              </a:rPr>
              <a:t> Horizon 2020 </a:t>
            </a:r>
            <a:r>
              <a:rPr lang="de-DE" sz="1000" dirty="0" err="1">
                <a:solidFill>
                  <a:schemeClr val="bg1"/>
                </a:solidFill>
              </a:rPr>
              <a:t>research</a:t>
            </a:r>
            <a:r>
              <a:rPr lang="de-DE" sz="1000" dirty="0">
                <a:solidFill>
                  <a:schemeClr val="bg1"/>
                </a:solidFill>
              </a:rPr>
              <a:t> and </a:t>
            </a:r>
            <a:r>
              <a:rPr lang="de-DE" sz="1000" dirty="0" err="1">
                <a:solidFill>
                  <a:schemeClr val="bg1"/>
                </a:solidFill>
              </a:rPr>
              <a:t>innovation</a:t>
            </a:r>
            <a:r>
              <a:rPr lang="de-DE" sz="1000" dirty="0">
                <a:solidFill>
                  <a:schemeClr val="bg1"/>
                </a:solidFill>
              </a:rPr>
              <a:t> </a:t>
            </a:r>
            <a:r>
              <a:rPr lang="de-DE" sz="1000" dirty="0" err="1">
                <a:solidFill>
                  <a:schemeClr val="bg1"/>
                </a:solidFill>
              </a:rPr>
              <a:t>programme</a:t>
            </a:r>
            <a:r>
              <a:rPr lang="de-DE" sz="1000" dirty="0">
                <a:solidFill>
                  <a:schemeClr val="bg1"/>
                </a:solidFill>
              </a:rPr>
              <a:t> </a:t>
            </a:r>
            <a:r>
              <a:rPr lang="de-DE" sz="1000" dirty="0" err="1">
                <a:solidFill>
                  <a:schemeClr val="bg1"/>
                </a:solidFill>
              </a:rPr>
              <a:t>under</a:t>
            </a:r>
            <a:r>
              <a:rPr lang="de-DE" sz="1000" dirty="0">
                <a:solidFill>
                  <a:schemeClr val="bg1"/>
                </a:solidFill>
              </a:rPr>
              <a:t> </a:t>
            </a:r>
            <a:r>
              <a:rPr lang="de-DE" sz="1000" dirty="0" err="1">
                <a:solidFill>
                  <a:schemeClr val="bg1"/>
                </a:solidFill>
              </a:rPr>
              <a:t>grant</a:t>
            </a:r>
            <a:r>
              <a:rPr lang="de-DE" sz="1000" dirty="0">
                <a:solidFill>
                  <a:schemeClr val="bg1"/>
                </a:solidFill>
              </a:rPr>
              <a:t> </a:t>
            </a:r>
            <a:r>
              <a:rPr lang="de-DE" sz="1000" dirty="0" err="1">
                <a:solidFill>
                  <a:schemeClr val="bg1"/>
                </a:solidFill>
              </a:rPr>
              <a:t>agreement</a:t>
            </a:r>
            <a:r>
              <a:rPr lang="de-DE" sz="1000" dirty="0">
                <a:solidFill>
                  <a:schemeClr val="bg1"/>
                </a:solidFill>
              </a:rPr>
              <a:t> </a:t>
            </a:r>
            <a:r>
              <a:rPr lang="de-DE" sz="1000" dirty="0" err="1">
                <a:solidFill>
                  <a:schemeClr val="bg1"/>
                </a:solidFill>
              </a:rPr>
              <a:t>No</a:t>
            </a:r>
            <a:r>
              <a:rPr lang="de-DE" sz="1000" dirty="0">
                <a:solidFill>
                  <a:schemeClr val="bg1"/>
                </a:solidFill>
              </a:rPr>
              <a:t>. </a:t>
            </a:r>
            <a:r>
              <a:rPr lang="en-US" sz="1000" dirty="0">
                <a:solidFill>
                  <a:schemeClr val="bg1"/>
                </a:solidFill>
              </a:rPr>
              <a:t>101004728</a:t>
            </a:r>
            <a:endParaRPr lang="de-DE" sz="1000" dirty="0">
              <a:solidFill>
                <a:schemeClr val="bg1"/>
              </a:solidFill>
            </a:endParaRPr>
          </a:p>
          <a:p>
            <a:pPr>
              <a:defRPr/>
            </a:pPr>
            <a:endParaRPr lang="de-DE" sz="1000" dirty="0">
              <a:solidFill>
                <a:schemeClr val="bg1"/>
              </a:solidFill>
            </a:endParaRPr>
          </a:p>
        </p:txBody>
      </p:sp>
      <p:pic>
        <p:nvPicPr>
          <p:cNvPr id="12" name="Picture 2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65303" y="5857441"/>
            <a:ext cx="1280553" cy="8540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02100-E532-4123-9591-AECAF6F9B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LEAPS WG3 and Special Interest Groups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22CC7-F56C-4A2F-B666-A5666AD0B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552" y="1417639"/>
            <a:ext cx="9217023" cy="4708528"/>
          </a:xfrm>
        </p:spPr>
        <p:txBody>
          <a:bodyPr/>
          <a:lstStyle/>
          <a:p>
            <a:pPr fontAlgn="ctr"/>
            <a:endParaRPr lang="en-US" dirty="0"/>
          </a:p>
          <a:p>
            <a:pPr fontAlgn="ctr"/>
            <a:endParaRPr lang="en-US" dirty="0"/>
          </a:p>
          <a:p>
            <a:pPr font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58FED-E001-4527-B663-8B6FEEF0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FE738-146D-49F4-AF37-EE8327504D71}" type="slidenum">
              <a:rPr lang="en-GB" smtClean="0"/>
              <a:t>10</a:t>
            </a:fld>
            <a:endParaRPr lang="en-GB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1DDE461-939C-7DF6-FE55-3BA6F39A2D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76" t="4861" r="10428" b="40091"/>
          <a:stretch/>
        </p:blipFill>
        <p:spPr>
          <a:xfrm>
            <a:off x="1718328" y="1935699"/>
            <a:ext cx="10209294" cy="367240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54EBFDA-37FD-383F-8922-BD3B1419BF60}"/>
              </a:ext>
            </a:extLst>
          </p:cNvPr>
          <p:cNvSpPr txBox="1"/>
          <p:nvPr/>
        </p:nvSpPr>
        <p:spPr>
          <a:xfrm>
            <a:off x="2063552" y="1307336"/>
            <a:ext cx="7267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https://leaps-wg3.desy.de/</a:t>
            </a:r>
          </a:p>
        </p:txBody>
      </p:sp>
    </p:spTree>
    <p:extLst>
      <p:ext uri="{BB962C8B-B14F-4D97-AF65-F5344CB8AC3E}">
        <p14:creationId xmlns:p14="http://schemas.microsoft.com/office/powerpoint/2010/main" val="2147797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DA786-7F79-4DF7-934A-131307F61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F9289-BE6A-477F-BE2D-CFAAE82A8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LEAPS-INNOV usefully improved exchange between our institutes, and funded new efforts</a:t>
            </a:r>
          </a:p>
          <a:p>
            <a:r>
              <a:rPr lang="en-US" dirty="0"/>
              <a:t>Next steps – continuing to collaborate on data reduction</a:t>
            </a:r>
          </a:p>
          <a:p>
            <a:pPr lvl="1"/>
            <a:r>
              <a:rPr lang="en-US" dirty="0"/>
              <a:t>Will have next LEAPS-INNOV annual meeting</a:t>
            </a:r>
          </a:p>
          <a:p>
            <a:pPr lvl="1"/>
            <a:r>
              <a:rPr lang="en-US" dirty="0"/>
              <a:t>Plan to keep up periodic meetings and events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C43BC1-CA8D-4FB6-892D-893A5C16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FE738-146D-49F4-AF37-EE8327504D7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765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6333" y="0"/>
            <a:ext cx="106256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"/>
          <p:cNvSpPr txBox="1"/>
          <p:nvPr/>
        </p:nvSpPr>
        <p:spPr>
          <a:xfrm>
            <a:off x="6426910" y="2728695"/>
            <a:ext cx="842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Thanks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071108" y="1612405"/>
            <a:ext cx="493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Tak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720668" y="1797071"/>
            <a:ext cx="591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Tack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191087" y="3345180"/>
            <a:ext cx="95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Bedankt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606148" y="3513204"/>
            <a:ext cx="771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Danke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312112" y="3219492"/>
            <a:ext cx="980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</a:t>
            </a:r>
            <a:r>
              <a:rPr lang="pl-PL" dirty="0">
                <a:solidFill>
                  <a:srgbClr val="FFFFFF"/>
                </a:solidFill>
              </a:rPr>
              <a:t>ziękuję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980571" y="4641913"/>
            <a:ext cx="776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Grazie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162622" y="4146331"/>
            <a:ext cx="724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Merci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091160" y="5194924"/>
            <a:ext cx="86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Gracias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E738-146D-49F4-AF37-EE8327504D71}" type="slidenum">
              <a:rPr lang="en-GB" smtClean="0"/>
              <a:t>12</a:t>
            </a:fld>
            <a:endParaRPr lang="en-GB"/>
          </a:p>
        </p:txBody>
      </p:sp>
      <p:sp>
        <p:nvSpPr>
          <p:cNvPr id="15" name="Textfeld 14"/>
          <p:cNvSpPr txBox="1"/>
          <p:nvPr/>
        </p:nvSpPr>
        <p:spPr>
          <a:xfrm>
            <a:off x="11555571" y="6105125"/>
            <a:ext cx="532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AE" sz="2400" dirty="0">
                <a:solidFill>
                  <a:schemeClr val="bg1"/>
                </a:solidFill>
              </a:rPr>
              <a:t>شك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2156" y="2881822"/>
            <a:ext cx="4593836" cy="1341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 Foster open innovation for accelerator-based </a:t>
            </a:r>
            <a:r>
              <a:rPr lang="en-US" sz="2400" i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lightsources</a:t>
            </a:r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in Europe”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0BAD7718-8E3D-4886-B5E6-77A8B01F142C}"/>
              </a:ext>
            </a:extLst>
          </p:cNvPr>
          <p:cNvSpPr txBox="1"/>
          <p:nvPr/>
        </p:nvSpPr>
        <p:spPr>
          <a:xfrm>
            <a:off x="694161" y="4941168"/>
            <a:ext cx="402385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FFC000"/>
                </a:solidFill>
              </a:rPr>
              <a:t>https://www.leaps-innov.eu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D351924-F2DD-45AE-8304-320BE48127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405" y="599783"/>
            <a:ext cx="3183164" cy="1510205"/>
          </a:xfrm>
          <a:prstGeom prst="rect">
            <a:avLst/>
          </a:prstGeom>
        </p:spPr>
      </p:pic>
      <p:sp>
        <p:nvSpPr>
          <p:cNvPr id="17" name="TextBox 21">
            <a:extLst>
              <a:ext uri="{FF2B5EF4-FFF2-40B4-BE49-F238E27FC236}">
                <a16:creationId xmlns:a16="http://schemas.microsoft.com/office/drawing/2014/main" id="{D777A201-392C-4E06-9118-89974F75AECC}"/>
              </a:ext>
            </a:extLst>
          </p:cNvPr>
          <p:cNvSpPr txBox="1"/>
          <p:nvPr/>
        </p:nvSpPr>
        <p:spPr>
          <a:xfrm>
            <a:off x="1343472" y="6362029"/>
            <a:ext cx="4495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This </a:t>
            </a:r>
            <a:r>
              <a:rPr lang="de-DE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project</a:t>
            </a:r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has</a:t>
            </a:r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received</a:t>
            </a:r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funding</a:t>
            </a:r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from</a:t>
            </a:r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the</a:t>
            </a:r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 European </a:t>
            </a:r>
            <a:r>
              <a:rPr lang="de-DE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Union´s</a:t>
            </a:r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 Horizon 2020 </a:t>
            </a:r>
            <a:r>
              <a:rPr lang="de-DE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research</a:t>
            </a:r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 and </a:t>
            </a:r>
            <a:r>
              <a:rPr lang="de-DE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innovation</a:t>
            </a:r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programme</a:t>
            </a:r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under</a:t>
            </a:r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grant</a:t>
            </a:r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agreement</a:t>
            </a:r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1000" dirty="0" err="1">
                <a:solidFill>
                  <a:schemeClr val="bg1"/>
                </a:solidFill>
                <a:sym typeface="Wingdings" panose="05000000000000000000" pitchFamily="2" charset="2"/>
              </a:rPr>
              <a:t>No</a:t>
            </a:r>
            <a:r>
              <a:rPr lang="de-DE" sz="1000" dirty="0">
                <a:solidFill>
                  <a:schemeClr val="bg1"/>
                </a:solidFill>
                <a:sym typeface="Wingdings" panose="05000000000000000000" pitchFamily="2" charset="2"/>
              </a:rPr>
              <a:t>. </a:t>
            </a:r>
            <a:r>
              <a:rPr lang="en-US" sz="1000" dirty="0">
                <a:solidFill>
                  <a:schemeClr val="bg1"/>
                </a:solidFill>
              </a:rPr>
              <a:t>101004728</a:t>
            </a:r>
            <a:endParaRPr lang="de-DE" sz="10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de-DE" sz="1000" dirty="0">
              <a:solidFill>
                <a:schemeClr val="bg1"/>
              </a:solidFill>
            </a:endParaRPr>
          </a:p>
        </p:txBody>
      </p:sp>
      <p:pic>
        <p:nvPicPr>
          <p:cNvPr id="18" name="Picture 20">
            <a:extLst>
              <a:ext uri="{FF2B5EF4-FFF2-40B4-BE49-F238E27FC236}">
                <a16:creationId xmlns:a16="http://schemas.microsoft.com/office/drawing/2014/main" id="{9A401FC6-D11D-4C77-9DB7-7C48091539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21" y="5951305"/>
            <a:ext cx="1231651" cy="82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9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DADB6C-7399-49AB-9BC1-2194D9FBE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Introduction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19F2CA-2252-4B01-90E9-CECACDC57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552" y="1417639"/>
            <a:ext cx="9518847" cy="4708528"/>
          </a:xfrm>
        </p:spPr>
        <p:txBody>
          <a:bodyPr>
            <a:normAutofit/>
          </a:bodyPr>
          <a:lstStyle/>
          <a:p>
            <a:r>
              <a:rPr lang="en-US" dirty="0"/>
              <a:t>Original 3-year period of LEAPS-INNOV WP7 is coming to an end</a:t>
            </a:r>
          </a:p>
          <a:p>
            <a:r>
              <a:rPr lang="en-US" dirty="0"/>
              <a:t>Change from original plan – consulting with </a:t>
            </a:r>
            <a:r>
              <a:rPr lang="en-US" dirty="0" err="1"/>
              <a:t>IronArray</a:t>
            </a:r>
            <a:r>
              <a:rPr lang="en-US" dirty="0"/>
              <a:t> / </a:t>
            </a:r>
            <a:r>
              <a:rPr lang="en-US" dirty="0" err="1"/>
              <a:t>Blosc</a:t>
            </a:r>
            <a:r>
              <a:rPr lang="en-US" dirty="0"/>
              <a:t> paid by ALBA, ESRF, MAX-IV and PSI</a:t>
            </a:r>
          </a:p>
          <a:p>
            <a:r>
              <a:rPr lang="en-US" dirty="0"/>
              <a:t>Work continued on developing data compression and holding events</a:t>
            </a:r>
          </a:p>
          <a:p>
            <a:r>
              <a:rPr lang="en-US" dirty="0"/>
              <a:t>Applied for 1-year extension (no additional funding)</a:t>
            </a:r>
          </a:p>
          <a:p>
            <a:r>
              <a:rPr lang="en-US" dirty="0"/>
              <a:t>Goals of meeting:</a:t>
            </a:r>
          </a:p>
          <a:p>
            <a:pPr lvl="1"/>
            <a:r>
              <a:rPr lang="en-US" dirty="0"/>
              <a:t>Update everyone on </a:t>
            </a:r>
            <a:r>
              <a:rPr lang="en-US" dirty="0" err="1"/>
              <a:t>workpackage</a:t>
            </a:r>
            <a:r>
              <a:rPr lang="en-US" dirty="0"/>
              <a:t> status</a:t>
            </a:r>
          </a:p>
          <a:p>
            <a:pPr lvl="1"/>
            <a:r>
              <a:rPr lang="en-US" dirty="0"/>
              <a:t>Plan for final deliverable, D7.4</a:t>
            </a:r>
          </a:p>
          <a:p>
            <a:pPr lvl="1"/>
            <a:r>
              <a:rPr lang="en-US" dirty="0"/>
              <a:t>Discuss continuation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C37510A-F3C8-431D-9A89-4E7B5BC73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E738-146D-49F4-AF37-EE8327504D7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10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6C987-130C-4C95-890D-C095B62B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and organization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0461B-80F1-4D05-8194-1520BD388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552" y="1124744"/>
            <a:ext cx="9518847" cy="4708528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https://indico.desy.de/event/44385/</a:t>
            </a:r>
            <a:r>
              <a:rPr lang="en-US" dirty="0"/>
              <a:t> - Two half-day parallel sessions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B9C37-518E-4FEB-B60C-270B36D9A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FE738-146D-49F4-AF37-EE8327504D71}" type="slidenum">
              <a:rPr lang="en-GB" smtClean="0"/>
              <a:t>3</a:t>
            </a:fld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1E56178-A9AE-087F-6109-2B6FDE6380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54" t="14769" r="16925" b="2659"/>
          <a:stretch/>
        </p:blipFill>
        <p:spPr>
          <a:xfrm>
            <a:off x="2711624" y="1611024"/>
            <a:ext cx="7632848" cy="497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46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6C987-130C-4C95-890D-C095B62B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and organization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0461B-80F1-4D05-8194-1520BD388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552" y="1124744"/>
            <a:ext cx="9518847" cy="4708528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https://indico.desy.de/event/44385/</a:t>
            </a:r>
            <a:r>
              <a:rPr lang="en-US" dirty="0"/>
              <a:t> - Two half-day parallel sessions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B9C37-518E-4FEB-B60C-270B36D9A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FE738-146D-49F4-AF37-EE8327504D71}" type="slidenum">
              <a:rPr lang="en-GB" smtClean="0"/>
              <a:t>4</a:t>
            </a:fld>
            <a:endParaRPr lang="en-GB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802516A-02E2-039D-E8A1-DE238A1CF2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63" t="28010" r="16925" b="11466"/>
          <a:stretch/>
        </p:blipFill>
        <p:spPr>
          <a:xfrm>
            <a:off x="2063552" y="1700808"/>
            <a:ext cx="9316658" cy="441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03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DADB6C-7399-49AB-9BC1-2194D9FBE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WP7 - overview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19F2CA-2252-4B01-90E9-CECACDC57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552" y="1417639"/>
            <a:ext cx="9518847" cy="4708528"/>
          </a:xfrm>
        </p:spPr>
        <p:txBody>
          <a:bodyPr>
            <a:normAutofit/>
          </a:bodyPr>
          <a:lstStyle/>
          <a:p>
            <a:r>
              <a:rPr lang="en-GB" dirty="0"/>
              <a:t>Tasks:</a:t>
            </a:r>
          </a:p>
          <a:p>
            <a:pPr lvl="1"/>
            <a:r>
              <a:rPr lang="en-US" dirty="0"/>
              <a:t>Task 7.1 - Collaboration platform </a:t>
            </a:r>
          </a:p>
          <a:p>
            <a:pPr lvl="2"/>
            <a:r>
              <a:rPr lang="en-US" dirty="0"/>
              <a:t>David Pennicard (DESY), </a:t>
            </a:r>
            <a:r>
              <a:rPr lang="en-US" dirty="0" err="1"/>
              <a:t>Zdenek</a:t>
            </a:r>
            <a:r>
              <a:rPr lang="en-US" dirty="0"/>
              <a:t> Matej (MAX-IV), previously Darren Spruce (MAX-IV)</a:t>
            </a:r>
          </a:p>
          <a:p>
            <a:pPr lvl="1"/>
            <a:r>
              <a:rPr lang="en-US" dirty="0"/>
              <a:t>Task 7.2 – Assessing future needs, and developing metrics for compression</a:t>
            </a:r>
          </a:p>
          <a:p>
            <a:pPr lvl="2"/>
            <a:r>
              <a:rPr lang="en-US" dirty="0"/>
              <a:t>Nicolas Soler (ALBA), Vincent Favre-</a:t>
            </a:r>
            <a:r>
              <a:rPr lang="en-US" dirty="0" err="1"/>
              <a:t>Nicolin</a:t>
            </a:r>
            <a:r>
              <a:rPr lang="en-US" dirty="0"/>
              <a:t> (ESRF)</a:t>
            </a:r>
          </a:p>
          <a:p>
            <a:pPr lvl="1"/>
            <a:r>
              <a:rPr lang="en-US" dirty="0"/>
              <a:t>Task 7.3 – Evaluate and adopt new strategies for data reduction</a:t>
            </a:r>
          </a:p>
          <a:p>
            <a:pPr lvl="2"/>
            <a:r>
              <a:rPr lang="en-US" dirty="0"/>
              <a:t>Peter Steinbach (HZDR)</a:t>
            </a:r>
          </a:p>
          <a:p>
            <a:pPr lvl="1"/>
            <a:r>
              <a:rPr lang="en-US" dirty="0"/>
              <a:t>Task 7.4 – Knowledge exchange with industry</a:t>
            </a:r>
          </a:p>
          <a:p>
            <a:pPr lvl="2"/>
            <a:r>
              <a:rPr lang="en-US" dirty="0"/>
              <a:t>Markus </a:t>
            </a:r>
            <a:r>
              <a:rPr lang="en-US" dirty="0" err="1"/>
              <a:t>Janousch</a:t>
            </a:r>
            <a:r>
              <a:rPr lang="en-US" dirty="0"/>
              <a:t> (PSI)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C37510A-F3C8-431D-9A89-4E7B5BC73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E738-146D-49F4-AF37-EE8327504D7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210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5EA6FD-BD8C-47EE-8BD3-A842AD5F7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WP7 </a:t>
            </a:r>
            <a:r>
              <a:rPr lang="de-DE" dirty="0" err="1"/>
              <a:t>members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D71927-3FB8-4CF1-AC89-08FED66E2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Large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package</a:t>
            </a:r>
            <a:r>
              <a:rPr lang="de-DE" dirty="0"/>
              <a:t>,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members</a:t>
            </a:r>
            <a:r>
              <a:rPr lang="de-DE" dirty="0"/>
              <a:t>,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activities</a:t>
            </a:r>
            <a:endParaRPr lang="de-DE" dirty="0"/>
          </a:p>
          <a:p>
            <a:r>
              <a:rPr lang="en-US" dirty="0"/>
              <a:t>Much of the work is on:</a:t>
            </a:r>
          </a:p>
          <a:p>
            <a:pPr lvl="1"/>
            <a:r>
              <a:rPr lang="en-US" dirty="0"/>
              <a:t>I</a:t>
            </a:r>
            <a:r>
              <a:rPr lang="de-DE" dirty="0" err="1"/>
              <a:t>ncreasing</a:t>
            </a:r>
            <a:r>
              <a:rPr lang="de-DE" dirty="0"/>
              <a:t> </a:t>
            </a:r>
            <a:r>
              <a:rPr lang="de-DE" dirty="0" err="1"/>
              <a:t>exchange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ideas</a:t>
            </a:r>
            <a:r>
              <a:rPr lang="de-DE" dirty="0"/>
              <a:t> and </a:t>
            </a:r>
            <a:r>
              <a:rPr lang="de-DE" dirty="0" err="1"/>
              <a:t>methods</a:t>
            </a:r>
            <a:endParaRPr lang="de-DE" dirty="0"/>
          </a:p>
          <a:p>
            <a:pPr lvl="1"/>
            <a:r>
              <a:rPr lang="de-DE" dirty="0" err="1"/>
              <a:t>Improving</a:t>
            </a:r>
            <a:r>
              <a:rPr lang="de-DE" dirty="0"/>
              <a:t> </a:t>
            </a:r>
            <a:r>
              <a:rPr lang="de-DE" dirty="0" err="1"/>
              <a:t>co</a:t>
            </a:r>
            <a:r>
              <a:rPr lang="de-DE" dirty="0"/>
              <a:t>-ordination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E98BEC-1953-4462-A109-9CABA489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E738-146D-49F4-AF37-EE8327504D71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11" name="Grafik 6">
            <a:extLst>
              <a:ext uri="{FF2B5EF4-FFF2-40B4-BE49-F238E27FC236}">
                <a16:creationId xmlns:a16="http://schemas.microsoft.com/office/drawing/2014/main" id="{096D1149-21FA-4DDC-A49B-5D233AD822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656" y="3251885"/>
            <a:ext cx="7604518" cy="291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76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DD91B-3A5F-4649-85D8-C287672B3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WP7 - </a:t>
            </a:r>
            <a:r>
              <a:rPr lang="de-DE" dirty="0" err="1"/>
              <a:t>milestones</a:t>
            </a:r>
            <a:r>
              <a:rPr lang="de-DE" dirty="0"/>
              <a:t> and </a:t>
            </a:r>
            <a:r>
              <a:rPr lang="de-DE" dirty="0" err="1"/>
              <a:t>deliverables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924E1FE-2667-4267-8A99-0C339823E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E738-146D-49F4-AF37-EE8327504D71}" type="slidenum">
              <a:rPr lang="en-GB" smtClean="0"/>
              <a:pPr/>
              <a:t>7</a:t>
            </a:fld>
            <a:endParaRPr lang="en-GB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119BFB4D-5E47-40D4-940A-9B6E293B67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690186"/>
              </p:ext>
            </p:extLst>
          </p:nvPr>
        </p:nvGraphicFramePr>
        <p:xfrm>
          <a:off x="2066156" y="2852936"/>
          <a:ext cx="9684312" cy="281676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3650990973"/>
                    </a:ext>
                  </a:extLst>
                </a:gridCol>
                <a:gridCol w="5112000">
                  <a:extLst>
                    <a:ext uri="{9D8B030D-6E8A-4147-A177-3AD203B41FA5}">
                      <a16:colId xmlns:a16="http://schemas.microsoft.com/office/drawing/2014/main" val="2137246663"/>
                    </a:ext>
                  </a:extLst>
                </a:gridCol>
                <a:gridCol w="1654236">
                  <a:extLst>
                    <a:ext uri="{9D8B030D-6E8A-4147-A177-3AD203B41FA5}">
                      <a16:colId xmlns:a16="http://schemas.microsoft.com/office/drawing/2014/main" val="227965067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674650904"/>
                    </a:ext>
                  </a:extLst>
                </a:gridCol>
                <a:gridCol w="973948">
                  <a:extLst>
                    <a:ext uri="{9D8B030D-6E8A-4147-A177-3AD203B41FA5}">
                      <a16:colId xmlns:a16="http://schemas.microsoft.com/office/drawing/2014/main" val="10376850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Del. No.</a:t>
                      </a:r>
                      <a:endParaRPr lang="de-DE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Deliverable Title</a:t>
                      </a:r>
                      <a:endParaRPr lang="de-DE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Due Date </a:t>
                      </a:r>
                      <a:br>
                        <a:rPr lang="en-GB" sz="1500" dirty="0">
                          <a:effectLst/>
                        </a:rPr>
                      </a:br>
                      <a:r>
                        <a:rPr lang="en-GB" sz="1500" dirty="0">
                          <a:effectLst/>
                        </a:rPr>
                        <a:t>(in months)</a:t>
                      </a:r>
                      <a:endParaRPr lang="de-DE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Delivery </a:t>
                      </a:r>
                      <a:br>
                        <a:rPr lang="en-GB" sz="1500" dirty="0">
                          <a:effectLst/>
                        </a:rPr>
                      </a:br>
                      <a:r>
                        <a:rPr lang="en-GB" sz="1500" dirty="0">
                          <a:effectLst/>
                        </a:rPr>
                        <a:t>(in months)</a:t>
                      </a:r>
                      <a:endParaRPr lang="de-DE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Status</a:t>
                      </a:r>
                      <a:endParaRPr lang="de-DE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267083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D7.1</a:t>
                      </a:r>
                      <a:endParaRPr lang="de-DE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Evaluation report on data rates and volumes and assessment of future needs of LEAPS facilities </a:t>
                      </a:r>
                      <a:r>
                        <a:rPr lang="en-GB" sz="1500" dirty="0">
                          <a:effectLst/>
                        </a:rPr>
                        <a:t>(task 7.2)</a:t>
                      </a:r>
                      <a:endParaRPr lang="de-DE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M12</a:t>
                      </a:r>
                      <a:endParaRPr lang="de-DE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M12</a:t>
                      </a:r>
                      <a:endParaRPr lang="de-DE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submitted </a:t>
                      </a:r>
                      <a:endParaRPr lang="de-DE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188256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D7.2</a:t>
                      </a:r>
                      <a:endParaRPr lang="de-DE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Report on metrics for data reduction and compression </a:t>
                      </a:r>
                      <a:r>
                        <a:rPr lang="en-GB" sz="1500" dirty="0">
                          <a:effectLst/>
                        </a:rPr>
                        <a:t>(task 7.2)</a:t>
                      </a:r>
                      <a:endParaRPr lang="de-DE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M18</a:t>
                      </a:r>
                      <a:endParaRPr lang="de-DE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M18</a:t>
                      </a:r>
                      <a:endParaRPr lang="de-DE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submitted </a:t>
                      </a:r>
                      <a:endParaRPr lang="de-DE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617598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6858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solidFill>
                            <a:srgbClr val="00B050"/>
                          </a:solidFill>
                          <a:effectLst/>
                        </a:rPr>
                        <a:t>D7.3</a:t>
                      </a:r>
                      <a:endParaRPr lang="de-DE" sz="15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 results on promising data reduction pipelines on datasets provided by LEAPS facilities and release as open-source to the community (task 7.3)</a:t>
                      </a:r>
                      <a:endParaRPr lang="de-DE" sz="15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M33 (Dec 2023)</a:t>
                      </a:r>
                      <a:endParaRPr lang="de-DE" sz="15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M33</a:t>
                      </a:r>
                      <a:endParaRPr lang="de-DE" sz="15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submitted</a:t>
                      </a:r>
                      <a:endParaRPr lang="de-DE" sz="15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163575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6858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D7.4</a:t>
                      </a:r>
                      <a:endParaRPr lang="de-DE" sz="15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Best practices and guidelines for applying data reduction and compression at LEAPS facilities (task 7.3)</a:t>
                      </a:r>
                      <a:endParaRPr lang="de-DE" sz="15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M35 (Feb 2024) originally </a:t>
                      </a:r>
                      <a:endParaRPr lang="de-DE" sz="15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Shifted to M38 (May 2024)</a:t>
                      </a:r>
                      <a:endParaRPr lang="de-DE" sz="15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6944004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82D08583-C9F4-4352-B71C-DA57178C9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033040"/>
              </p:ext>
            </p:extLst>
          </p:nvPr>
        </p:nvGraphicFramePr>
        <p:xfrm>
          <a:off x="2063552" y="1484784"/>
          <a:ext cx="9684880" cy="101314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3597634787"/>
                    </a:ext>
                  </a:extLst>
                </a:gridCol>
                <a:gridCol w="5112568">
                  <a:extLst>
                    <a:ext uri="{9D8B030D-6E8A-4147-A177-3AD203B41FA5}">
                      <a16:colId xmlns:a16="http://schemas.microsoft.com/office/drawing/2014/main" val="338879198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401229319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4091492872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736476322"/>
                    </a:ext>
                  </a:extLst>
                </a:gridCol>
              </a:tblGrid>
              <a:tr h="504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500" dirty="0">
                          <a:effectLst/>
                        </a:rPr>
                        <a:t>MS </a:t>
                      </a:r>
                      <a:r>
                        <a:rPr lang="de-DE" sz="1500" dirty="0" err="1">
                          <a:effectLst/>
                        </a:rPr>
                        <a:t>No</a:t>
                      </a:r>
                      <a:r>
                        <a:rPr lang="de-DE" sz="1500" dirty="0">
                          <a:effectLst/>
                        </a:rPr>
                        <a:t>.</a:t>
                      </a:r>
                      <a:r>
                        <a:rPr lang="en-GB" sz="1500" dirty="0">
                          <a:effectLst/>
                        </a:rPr>
                        <a:t> </a:t>
                      </a:r>
                      <a:endParaRPr lang="de-DE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69" marR="62969" marT="0" marB="0" anchor="ctr">
                    <a:lnT w="12700" cap="flat" cmpd="sng" algn="ctr">
                      <a:solidFill>
                        <a:srgbClr val="FBA9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A9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Milestones Title</a:t>
                      </a:r>
                      <a:endParaRPr lang="de-DE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69" marR="62969" marT="0" marB="0" anchor="ctr">
                    <a:lnT w="12700" cap="flat" cmpd="sng" algn="ctr">
                      <a:solidFill>
                        <a:srgbClr val="FBA9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A9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Due Date </a:t>
                      </a:r>
                      <a:br>
                        <a:rPr lang="en-GB" sz="1500" dirty="0">
                          <a:effectLst/>
                        </a:rPr>
                      </a:br>
                      <a:r>
                        <a:rPr lang="en-GB" sz="1500" dirty="0">
                          <a:effectLst/>
                        </a:rPr>
                        <a:t>(in months)</a:t>
                      </a:r>
                      <a:endParaRPr lang="de-DE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69" marR="62969" marT="0" marB="0" anchor="ctr">
                    <a:lnT w="12700" cap="flat" cmpd="sng" algn="ctr">
                      <a:solidFill>
                        <a:srgbClr val="FBA9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A9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Delivery </a:t>
                      </a:r>
                      <a:br>
                        <a:rPr lang="en-GB" sz="1500" dirty="0">
                          <a:effectLst/>
                        </a:rPr>
                      </a:br>
                      <a:r>
                        <a:rPr lang="en-GB" sz="1500" dirty="0">
                          <a:effectLst/>
                        </a:rPr>
                        <a:t>(in months)</a:t>
                      </a:r>
                      <a:endParaRPr lang="de-DE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69" marR="62969" marT="0" marB="0" anchor="ctr">
                    <a:lnT w="12700" cap="flat" cmpd="sng" algn="ctr">
                      <a:solidFill>
                        <a:srgbClr val="FBA9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A9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Status</a:t>
                      </a:r>
                      <a:endParaRPr lang="de-DE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69" marR="62969" marT="0" marB="0" anchor="ctr">
                    <a:lnT w="12700" cap="flat" cmpd="sng" algn="ctr">
                      <a:solidFill>
                        <a:srgbClr val="FBA9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BA9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34778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MS28 </a:t>
                      </a:r>
                      <a:endParaRPr lang="de-DE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69" marR="62969" marT="0" marB="0" anchor="ctr">
                    <a:lnT w="12700" cap="flat" cmpd="sng" algn="ctr">
                      <a:solidFill>
                        <a:srgbClr val="FBA9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DD78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Collaboration platform setup (task 7.1)</a:t>
                      </a:r>
                      <a:endParaRPr lang="de-DE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69" marR="62969" marT="0" marB="0" anchor="ctr">
                    <a:lnT w="12700" cap="flat" cmpd="sng" algn="ctr">
                      <a:solidFill>
                        <a:srgbClr val="FBA9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DD78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M6</a:t>
                      </a:r>
                      <a:endParaRPr lang="de-DE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69" marR="62969" marT="0" marB="0" anchor="ctr">
                    <a:lnT w="12700" cap="flat" cmpd="sng" algn="ctr">
                      <a:solidFill>
                        <a:srgbClr val="FBA9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DD78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M6</a:t>
                      </a:r>
                      <a:endParaRPr lang="de-DE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69" marR="62969" marT="0" marB="0" anchor="ctr">
                    <a:lnT w="12700" cap="flat" cmpd="sng" algn="ctr">
                      <a:solidFill>
                        <a:srgbClr val="FBA9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DD78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achieved</a:t>
                      </a:r>
                      <a:endParaRPr lang="de-DE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69" marR="62969" marT="0" marB="0" anchor="ctr">
                    <a:lnT w="12700" cap="flat" cmpd="sng" algn="ctr">
                      <a:solidFill>
                        <a:srgbClr val="FBA90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DD78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67854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MS29</a:t>
                      </a:r>
                      <a:endParaRPr lang="de-DE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69" marR="6296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Start of tests with industrial detector developers (task 7.4)</a:t>
                      </a:r>
                      <a:endParaRPr lang="de-DE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69" marR="62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M13</a:t>
                      </a:r>
                      <a:endParaRPr lang="de-DE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69" marR="62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M14</a:t>
                      </a:r>
                      <a:endParaRPr lang="de-DE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69" marR="62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</a:rPr>
                        <a:t>achieved</a:t>
                      </a:r>
                      <a:endParaRPr lang="de-DE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69" marR="62969" marT="0" marB="0" anchor="ctr"/>
                </a:tc>
                <a:extLst>
                  <a:ext uri="{0D108BD9-81ED-4DB2-BD59-A6C34878D82A}">
                    <a16:rowId xmlns:a16="http://schemas.microsoft.com/office/drawing/2014/main" val="278493363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9B7531F-88CF-4E24-AFC7-7518BBE548FD}"/>
              </a:ext>
            </a:extLst>
          </p:cNvPr>
          <p:cNvSpPr txBox="1"/>
          <p:nvPr/>
        </p:nvSpPr>
        <p:spPr>
          <a:xfrm>
            <a:off x="2531604" y="5661248"/>
            <a:ext cx="712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NB – deliverable numbers don’t directly correspond to task numbers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4106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02100-E532-4123-9591-AECAF6F9B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Deliverable 7.3 – Dec 2023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22CC7-F56C-4A2F-B666-A5666AD0B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552" y="1417639"/>
            <a:ext cx="9217023" cy="4708528"/>
          </a:xfrm>
        </p:spPr>
        <p:txBody>
          <a:bodyPr/>
          <a:lstStyle/>
          <a:p>
            <a:pPr fontAlgn="ctr"/>
            <a:r>
              <a:rPr lang="en-US" b="1" dirty="0"/>
              <a:t>Report results on promising data reduction pipelines on datasets provided by LEAPS facilities and release as open-source to the community</a:t>
            </a:r>
          </a:p>
          <a:p>
            <a:pPr lvl="1" fontAlgn="ctr"/>
            <a:r>
              <a:rPr lang="en-US" dirty="0"/>
              <a:t>Part of task 7.3 (Peter Steinbach, HZDR)</a:t>
            </a:r>
          </a:p>
          <a:p>
            <a:pPr fontAlgn="ctr"/>
            <a:r>
              <a:rPr lang="en-US" dirty="0"/>
              <a:t>Studies on lossy and lossless compression of tomography images</a:t>
            </a:r>
          </a:p>
          <a:p>
            <a:pPr fontAlgn="ctr"/>
            <a:r>
              <a:rPr lang="en-US" dirty="0"/>
              <a:t>Denoising algorithms and their effect on compression</a:t>
            </a:r>
          </a:p>
          <a:p>
            <a:r>
              <a:rPr lang="en-US" dirty="0"/>
              <a:t>Co-working sprint on reproducible workflows</a:t>
            </a:r>
          </a:p>
          <a:p>
            <a:pPr lvl="1"/>
            <a:r>
              <a:rPr lang="en-US" dirty="0"/>
              <a:t>Virtual </a:t>
            </a:r>
            <a:r>
              <a:rPr lang="en-US" dirty="0" err="1"/>
              <a:t>hackaton</a:t>
            </a:r>
            <a:r>
              <a:rPr lang="en-US" dirty="0"/>
              <a:t>, with 4 teams working with experts on workflows</a:t>
            </a:r>
          </a:p>
          <a:p>
            <a:pPr lvl="1"/>
            <a:r>
              <a:rPr lang="en-US" dirty="0"/>
              <a:t>Kickoff with seminar on workflows, and closing event with teams presenting their works</a:t>
            </a:r>
          </a:p>
          <a:p>
            <a:pPr fontAlgn="ctr"/>
            <a:endParaRPr lang="en-US" dirty="0"/>
          </a:p>
          <a:p>
            <a:pPr fontAlgn="ctr"/>
            <a:endParaRPr lang="en-US" dirty="0"/>
          </a:p>
          <a:p>
            <a:pPr font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58FED-E001-4527-B663-8B6FEEF0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FE738-146D-49F4-AF37-EE8327504D7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10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DADB6C-7399-49AB-9BC1-2194D9FBE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Events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19F2CA-2252-4B01-90E9-CECACDC57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552" y="1417639"/>
            <a:ext cx="9361040" cy="4708528"/>
          </a:xfrm>
        </p:spPr>
        <p:txBody>
          <a:bodyPr>
            <a:normAutofit/>
          </a:bodyPr>
          <a:lstStyle/>
          <a:p>
            <a:r>
              <a:rPr lang="en-US" dirty="0"/>
              <a:t>European HDF Group User Summit on plugins and compression – DESY</a:t>
            </a:r>
          </a:p>
          <a:p>
            <a:pPr lvl="1"/>
            <a:r>
              <a:rPr lang="en-US" dirty="0"/>
              <a:t>86 participants, 3 days, including presentations from companies </a:t>
            </a:r>
          </a:p>
          <a:p>
            <a:pPr lvl="1"/>
            <a:r>
              <a:rPr lang="en-US" dirty="0"/>
              <a:t>Agreed next steps on maintaining and adding new compression methods</a:t>
            </a:r>
          </a:p>
          <a:p>
            <a:r>
              <a:rPr lang="en-US" dirty="0"/>
              <a:t>Continued seminar series on compression</a:t>
            </a:r>
          </a:p>
          <a:p>
            <a:pPr lvl="1"/>
            <a:r>
              <a:rPr lang="en-US" dirty="0"/>
              <a:t>Looking for more speakers!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C37510A-F3C8-431D-9A89-4E7B5BC73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E738-146D-49F4-AF37-EE8327504D71}" type="slidenum">
              <a:rPr lang="en-GB" smtClean="0"/>
              <a:pPr/>
              <a:t>9</a:t>
            </a:fld>
            <a:endParaRPr lang="en-GB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BC5CD46-ADD3-68FE-C990-36ACA4B1C8F5}"/>
              </a:ext>
            </a:extLst>
          </p:cNvPr>
          <p:cNvGrpSpPr/>
          <p:nvPr/>
        </p:nvGrpSpPr>
        <p:grpSpPr>
          <a:xfrm>
            <a:off x="2711624" y="4005064"/>
            <a:ext cx="8064896" cy="1728192"/>
            <a:chOff x="2711624" y="4149080"/>
            <a:chExt cx="6625351" cy="1380349"/>
          </a:xfrm>
        </p:grpSpPr>
        <p:pic>
          <p:nvPicPr>
            <p:cNvPr id="5" name="Google Shape;78;p16">
              <a:extLst>
                <a:ext uri="{FF2B5EF4-FFF2-40B4-BE49-F238E27FC236}">
                  <a16:creationId xmlns:a16="http://schemas.microsoft.com/office/drawing/2014/main" id="{7D5EE091-768C-2246-3EB9-DA50CDD7916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7246" t="16313" r="12683" b="41706"/>
            <a:stretch/>
          </p:blipFill>
          <p:spPr>
            <a:xfrm>
              <a:off x="2711624" y="4149080"/>
              <a:ext cx="4680530" cy="13803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79;p16">
              <a:extLst>
                <a:ext uri="{FF2B5EF4-FFF2-40B4-BE49-F238E27FC236}">
                  <a16:creationId xmlns:a16="http://schemas.microsoft.com/office/drawing/2014/main" id="{5EE73A8F-F4AA-97C1-7869-FDF091FA4B9B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511874" y="4214453"/>
              <a:ext cx="1825101" cy="8111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361042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845</Words>
  <Application>Microsoft Office PowerPoint</Application>
  <DocSecurity>0</DocSecurity>
  <PresentationFormat>Breitbild</PresentationFormat>
  <Paragraphs>142</Paragraphs>
  <Slides>12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Thème Office</vt:lpstr>
      <vt:lpstr>PowerPoint-Präsentation</vt:lpstr>
      <vt:lpstr>Introduction</vt:lpstr>
      <vt:lpstr>Overview and organization</vt:lpstr>
      <vt:lpstr>Overview and organization</vt:lpstr>
      <vt:lpstr>WP7 - overview</vt:lpstr>
      <vt:lpstr>WP7 members</vt:lpstr>
      <vt:lpstr>WP7 - milestones and deliverables</vt:lpstr>
      <vt:lpstr>Deliverable 7.3 – Dec 2023</vt:lpstr>
      <vt:lpstr>Events</vt:lpstr>
      <vt:lpstr>LEAPS WG3 and Special Interest Groups</vt:lpstr>
      <vt:lpstr>Summary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François Cesmat</dc:creator>
  <cp:keywords/>
  <dc:description/>
  <cp:lastModifiedBy>David Pennicard</cp:lastModifiedBy>
  <cp:revision>1161</cp:revision>
  <dcterms:modified xsi:type="dcterms:W3CDTF">2024-04-08T08:15:57Z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0x0101009AF34C5E13ACC946B43CB8320D155564</vt:lpwstr>
  </property>
</Properties>
</file>