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3" r:id="rId2"/>
    <p:sldId id="1136" r:id="rId3"/>
    <p:sldId id="1128" r:id="rId4"/>
    <p:sldId id="1129" r:id="rId5"/>
    <p:sldId id="1130" r:id="rId6"/>
    <p:sldId id="1131" r:id="rId7"/>
    <p:sldId id="1132" r:id="rId8"/>
    <p:sldId id="1133" r:id="rId9"/>
    <p:sldId id="1134" r:id="rId10"/>
    <p:sldId id="1135" r:id="rId11"/>
  </p:sldIdLst>
  <p:sldSz cx="12192000" cy="6858000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orient="horz" pos="167" userDrawn="1">
          <p15:clr>
            <a:srgbClr val="A4A3A4"/>
          </p15:clr>
        </p15:guide>
        <p15:guide id="3" orient="horz" pos="616" userDrawn="1">
          <p15:clr>
            <a:srgbClr val="A4A3A4"/>
          </p15:clr>
        </p15:guide>
        <p15:guide id="4" orient="horz" pos="2672" userDrawn="1">
          <p15:clr>
            <a:srgbClr val="A4A3A4"/>
          </p15:clr>
        </p15:guide>
        <p15:guide id="5" orient="horz" pos="1165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pos="2068" userDrawn="1">
          <p15:clr>
            <a:srgbClr val="A4A3A4"/>
          </p15:clr>
        </p15:guide>
        <p15:guide id="8" pos="5571" userDrawn="1">
          <p15:clr>
            <a:srgbClr val="A4A3A4"/>
          </p15:clr>
        </p15:guide>
        <p15:guide id="9" pos="3903" userDrawn="1">
          <p15:clr>
            <a:srgbClr val="A4A3A4"/>
          </p15:clr>
        </p15:guide>
        <p15:guide id="10" pos="3745" userDrawn="1">
          <p15:clr>
            <a:srgbClr val="A4A3A4"/>
          </p15:clr>
        </p15:guide>
        <p15:guide id="11" pos="237" userDrawn="1">
          <p15:clr>
            <a:srgbClr val="A4A3A4"/>
          </p15:clr>
        </p15:guide>
        <p15:guide id="12" pos="5732" userDrawn="1">
          <p15:clr>
            <a:srgbClr val="A4A3A4"/>
          </p15:clr>
        </p15:guide>
        <p15:guide id="13" pos="1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6FF66"/>
    <a:srgbClr val="FF5050"/>
    <a:srgbClr val="CC0000"/>
    <a:srgbClr val="C9C1F3"/>
    <a:srgbClr val="990033"/>
    <a:srgbClr val="66CCFF"/>
    <a:srgbClr val="00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050" autoAdjust="0"/>
    <p:restoredTop sz="94910" autoAdjust="0"/>
  </p:normalViewPr>
  <p:slideViewPr>
    <p:cSldViewPr>
      <p:cViewPr>
        <p:scale>
          <a:sx n="90" d="100"/>
          <a:sy n="90" d="100"/>
        </p:scale>
        <p:origin x="318" y="13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7401"/>
        <p:guide pos="2068"/>
        <p:guide pos="5571"/>
        <p:guide pos="3903"/>
        <p:guide pos="3745"/>
        <p:guide pos="237"/>
        <p:guide pos="5732"/>
        <p:guide pos="19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4BFF362-AF1A-44EC-ADE1-61ECA9ECAB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6A9C447-7E06-44F3-945F-069A323AA28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fld id="{86B8CD8D-DBBC-4BCB-A58A-3E8E2E459722}" type="datetimeFigureOut">
              <a:rPr lang="en-GB"/>
              <a:pPr>
                <a:defRPr/>
              </a:pPr>
              <a:t>28/03/2024</a:t>
            </a:fld>
            <a:endParaRPr lang="en-GB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4F1E5646-8FD0-4601-83FC-94826A3FC6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6CBE1D0D-C21A-4C61-9367-601A92C7B03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A6A4E207-8B02-4BBB-89C3-ED33B212FD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AB0D271-E199-49ED-915E-2BCA45A5EC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B30FA38-FDDA-4C01-AAEE-0AC4D9929B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3CFA46D-C5D5-41A5-8AD5-E9FA3707D9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D789481-C76E-4CA0-A1B5-CE27899C4F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282C43C3-6CAB-4FBE-906D-35F3334046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7D5B85D8-EFB7-45A6-A465-4793D9C87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/>
            </a:lvl1pPr>
          </a:lstStyle>
          <a:p>
            <a:fld id="{1FB2E300-2932-44F1-A716-9CE67F2259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6392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F159EF8-791E-4F1B-8E4C-7149EAFA44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F87282-236C-4FB9-92FB-F23C08BEE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Structure: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/>
              <a:t>CERN – chip info </a:t>
            </a:r>
            <a:r>
              <a:rPr lang="en-US" dirty="0" err="1"/>
              <a:t>etc</a:t>
            </a:r>
            <a:endParaRPr lang="en-US" dirty="0"/>
          </a:p>
          <a:p>
            <a:pPr marL="171450" indent="-171450">
              <a:buFontTx/>
              <a:buChar char="-"/>
              <a:defRPr/>
            </a:pPr>
            <a:r>
              <a:rPr lang="en-US" dirty="0"/>
              <a:t>Photon counting vs event-by-event readout</a:t>
            </a:r>
            <a:endParaRPr lang="de-DE" dirty="0"/>
          </a:p>
          <a:p>
            <a:pPr marL="171450" indent="-171450">
              <a:buFontTx/>
              <a:buChar char="-"/>
              <a:defRPr/>
            </a:pPr>
            <a:r>
              <a:rPr lang="en-US" dirty="0"/>
              <a:t>Current uses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 err="1"/>
              <a:t>Eng</a:t>
            </a:r>
            <a:r>
              <a:rPr lang="en-US" dirty="0"/>
              <a:t> stuff?</a:t>
            </a:r>
          </a:p>
          <a:p>
            <a:pPr marL="171450" indent="-171450">
              <a:buFontTx/>
              <a:buChar char="-"/>
              <a:defRPr/>
            </a:pPr>
            <a:r>
              <a:rPr lang="en-US" dirty="0"/>
              <a:t>What about Fabian </a:t>
            </a:r>
            <a:r>
              <a:rPr lang="en-US" dirty="0" err="1"/>
              <a:t>Borstal’s</a:t>
            </a:r>
            <a:r>
              <a:rPr lang="en-US" dirty="0"/>
              <a:t> work? (“Getting </a:t>
            </a:r>
            <a:r>
              <a:rPr lang="en-US"/>
              <a:t>to grips”?)</a:t>
            </a:r>
            <a:endParaRPr 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0511047-4DFA-4437-B8DE-F9C6D16E1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F4B3E6-048F-4DA5-9A33-B4886C2EDC11}" type="slidenum">
              <a:rPr lang="en-GB" altLang="de-DE" sz="1200"/>
              <a:pPr/>
              <a:t>1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decide what to say about this.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883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decide what to say about this.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498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DF188C1-D2E8-4C56-982B-BD85FE14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412775"/>
          </a:xfrm>
          <a:prstGeom prst="rect">
            <a:avLst/>
          </a:prstGeom>
          <a:solidFill>
            <a:srgbClr val="00A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1600"/>
          </a:p>
        </p:txBody>
      </p:sp>
      <p:pic>
        <p:nvPicPr>
          <p:cNvPr id="5" name="Picture 9" descr="DESY-Logo-cyan-RGB_ger">
            <a:extLst>
              <a:ext uri="{FF2B5EF4-FFF2-40B4-BE49-F238E27FC236}">
                <a16:creationId xmlns:a16="http://schemas.microsoft.com/office/drawing/2014/main" id="{434A7229-21B8-4733-B787-0AA0791084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10596500" y="5684838"/>
            <a:ext cx="13288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6EB31068-909C-450F-BAA1-411D3203C7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71234" y="2481263"/>
            <a:ext cx="380788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1600"/>
          </a:p>
        </p:txBody>
      </p:sp>
      <p:pic>
        <p:nvPicPr>
          <p:cNvPr id="7" name="Picture 21" descr="HG_LOGO_70_ENG_K">
            <a:extLst>
              <a:ext uri="{FF2B5EF4-FFF2-40B4-BE49-F238E27FC236}">
                <a16:creationId xmlns:a16="http://schemas.microsoft.com/office/drawing/2014/main" id="{4AB115AF-E55C-4FEA-B3BB-F9C82B2B10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949950"/>
            <a:ext cx="196426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9467" y="2294660"/>
            <a:ext cx="11360151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r>
              <a:rPr lang="en-GB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76767" y="0"/>
            <a:ext cx="11360151" cy="1412775"/>
          </a:xfrm>
        </p:spPr>
        <p:txBody>
          <a:bodyPr/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rPr lang="en-GB" dirty="0"/>
              <a:t>TITELMASTER</a:t>
            </a:r>
            <a:br>
              <a:rPr lang="en-GB" dirty="0"/>
            </a:br>
            <a:r>
              <a:rPr lang="en-GB" dirty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39548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5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6934" y="103189"/>
            <a:ext cx="2842684" cy="5667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767" y="103189"/>
            <a:ext cx="8326967" cy="5667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8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spcAft>
                <a:spcPts val="1200"/>
              </a:spcAft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7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49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768" y="977901"/>
            <a:ext cx="5577417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977901"/>
            <a:ext cx="557953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41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2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7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01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11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0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7DC2EF-0616-41C8-8435-0D73B0926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16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6B2BE9-998B-42E9-8E3A-DD398794B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6767" y="977901"/>
            <a:ext cx="11360151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US" altLang="de-DE"/>
              <a:t>Dritte Ebene</a:t>
            </a:r>
            <a:endParaRPr lang="en-GB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164616-E9D1-4073-8C7E-D1E5F4806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9467" y="103188"/>
            <a:ext cx="1136015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Titelmasterformat durch Klicken bearbeiten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44599F-9F75-4879-9BF2-33B144F18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68" y="6280150"/>
            <a:ext cx="1012401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de-DE" sz="900" b="1" dirty="0">
                <a:solidFill>
                  <a:schemeClr val="bg2"/>
                </a:solidFill>
              </a:rPr>
              <a:t>David Pennicard    </a:t>
            </a:r>
            <a:r>
              <a:rPr lang="en-GB" altLang="de-DE" sz="900" dirty="0">
                <a:solidFill>
                  <a:schemeClr val="bg2"/>
                </a:solidFill>
              </a:rPr>
              <a:t>|   Update on data compression at DESY   |     LEAPS-</a:t>
            </a:r>
            <a:r>
              <a:rPr lang="en-GB" altLang="de-DE" sz="900" dirty="0" err="1">
                <a:solidFill>
                  <a:schemeClr val="bg2"/>
                </a:solidFill>
              </a:rPr>
              <a:t>Innov</a:t>
            </a:r>
            <a:r>
              <a:rPr lang="en-GB" altLang="de-DE" sz="900" dirty="0">
                <a:solidFill>
                  <a:schemeClr val="bg2"/>
                </a:solidFill>
              </a:rPr>
              <a:t> Annual Meeting, April 2024, SOLARIS</a:t>
            </a:r>
            <a:r>
              <a:rPr lang="en-GB" altLang="de-DE" sz="900">
                <a:solidFill>
                  <a:schemeClr val="bg2"/>
                </a:solidFill>
              </a:rPr>
              <a:t>, Krakow   </a:t>
            </a:r>
            <a:r>
              <a:rPr lang="en-GB" altLang="de-DE" sz="900" dirty="0">
                <a:solidFill>
                  <a:schemeClr val="bg2"/>
                </a:solidFill>
              </a:rPr>
              <a:t>|  </a:t>
            </a:r>
            <a:r>
              <a:rPr lang="en-GB" altLang="de-DE" sz="900" b="1" dirty="0">
                <a:solidFill>
                  <a:schemeClr val="bg2"/>
                </a:solidFill>
              </a:rPr>
              <a:t>Page </a:t>
            </a:r>
            <a:fld id="{0C7DD81A-D19C-4231-9EF8-72920BBC2B73}" type="slidenum">
              <a:rPr lang="en-GB" altLang="de-DE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altLang="de-DE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>
            <a:extLst>
              <a:ext uri="{FF2B5EF4-FFF2-40B4-BE49-F238E27FC236}">
                <a16:creationId xmlns:a16="http://schemas.microsoft.com/office/drawing/2014/main" id="{70A0C81B-593B-47C1-A390-C2B35A1AD3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10914142" y="6010274"/>
            <a:ext cx="90109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anose="020B0A04020102020204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50000"/>
        </a:spcAft>
        <a:buClr>
          <a:srgbClr val="FF9900"/>
        </a:buClr>
        <a:buFont typeface="Arial Black" panose="020B0A04020102020204" pitchFamily="34" charset="0"/>
        <a:buChar char="•"/>
        <a:defRPr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>
            <a:extLst>
              <a:ext uri="{FF2B5EF4-FFF2-40B4-BE49-F238E27FC236}">
                <a16:creationId xmlns:a16="http://schemas.microsoft.com/office/drawing/2014/main" id="{84A22627-221F-4792-8FD3-5F9B9E95C4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31504" y="-80387"/>
            <a:ext cx="8748972" cy="1665288"/>
          </a:xfrm>
        </p:spPr>
        <p:txBody>
          <a:bodyPr/>
          <a:lstStyle/>
          <a:p>
            <a:pPr eaLnBrk="1" hangingPunct="1"/>
            <a:r>
              <a:rPr lang="en-GB" altLang="de-DE" dirty="0"/>
              <a:t>LEAPS-INNOV WP7 annual meeting 2024  – DESY update</a:t>
            </a:r>
            <a:endParaRPr lang="en-US" altLang="de-DE" dirty="0"/>
          </a:p>
        </p:txBody>
      </p:sp>
      <p:sp>
        <p:nvSpPr>
          <p:cNvPr id="3076" name="Rectangle 30">
            <a:extLst>
              <a:ext uri="{FF2B5EF4-FFF2-40B4-BE49-F238E27FC236}">
                <a16:creationId xmlns:a16="http://schemas.microsoft.com/office/drawing/2014/main" id="{E251E70C-5F5D-4139-82DA-8393576B1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404" y="1520788"/>
            <a:ext cx="1105322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lr>
                <a:srgbClr val="F28E00"/>
              </a:buClr>
              <a:buFont typeface="Arial Black" panose="020B0A04020102020204" pitchFamily="34" charset="0"/>
              <a:buChar char="&g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rgbClr val="FF9900"/>
              </a:buClr>
              <a:buFont typeface="Arial Black" panose="020B0A040201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10000"/>
              </a:spcAft>
              <a:buFont typeface="Arial Black" panose="020B0A04020102020204" pitchFamily="34" charset="0"/>
              <a:buNone/>
            </a:pPr>
            <a:r>
              <a:rPr lang="en-US" altLang="de-DE" sz="1800" dirty="0">
                <a:solidFill>
                  <a:srgbClr val="F28E00"/>
                </a:solidFill>
              </a:rPr>
              <a:t>David Pennicard</a:t>
            </a:r>
            <a:endParaRPr lang="en-US" altLang="de-DE" sz="1500" dirty="0">
              <a:solidFill>
                <a:srgbClr val="F28E00"/>
              </a:solidFill>
            </a:endParaRPr>
          </a:p>
        </p:txBody>
      </p:sp>
      <p:pic>
        <p:nvPicPr>
          <p:cNvPr id="4" name="Picture 2" descr="https://media.desy.de/DESYmediabank/ConvertAssets/2015-09-29_Luftbild_mit_Beschleunigern_RS-0045_a.jpg">
            <a:extLst>
              <a:ext uri="{FF2B5EF4-FFF2-40B4-BE49-F238E27FC236}">
                <a16:creationId xmlns:a16="http://schemas.microsoft.com/office/drawing/2014/main" id="{FC7D70F3-DE27-4CC4-A1C9-0863D141E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9"/>
          <a:stretch/>
        </p:blipFill>
        <p:spPr bwMode="auto">
          <a:xfrm>
            <a:off x="2567607" y="2027837"/>
            <a:ext cx="6677053" cy="352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96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6D78-0CF3-45A1-835C-409C2C75C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0D93A-ADA8-4AFA-9B33-CA952590F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for listening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016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277AB-AAFE-4BD3-AAA6-C56D91DC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organization at DESY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2B9A1-B8CE-4182-8FC3-10AD354C5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Photon science scientific computing group (Anton </a:t>
            </a:r>
            <a:r>
              <a:rPr lang="en-US" dirty="0" err="1"/>
              <a:t>Barty</a:t>
            </a:r>
            <a:r>
              <a:rPr lang="en-US" dirty="0"/>
              <a:t>) – created 2021</a:t>
            </a:r>
          </a:p>
          <a:p>
            <a:pPr lvl="1"/>
            <a:r>
              <a:rPr lang="en-US" dirty="0"/>
              <a:t>Implementation of high-performance computing at beamlines</a:t>
            </a:r>
          </a:p>
          <a:p>
            <a:r>
              <a:rPr lang="en-US" dirty="0"/>
              <a:t>Computational imaging group (Martin Burger) – created 2023</a:t>
            </a:r>
          </a:p>
          <a:p>
            <a:pPr lvl="1"/>
            <a:r>
              <a:rPr lang="en-US" dirty="0"/>
              <a:t>Research into solving inverse problems</a:t>
            </a:r>
          </a:p>
          <a:p>
            <a:r>
              <a:rPr lang="en-US" dirty="0"/>
              <a:t>Experiment control group (Linus </a:t>
            </a:r>
            <a:r>
              <a:rPr lang="en-US" dirty="0" err="1"/>
              <a:t>Pithan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Beamline control</a:t>
            </a:r>
          </a:p>
          <a:p>
            <a:r>
              <a:rPr lang="en-US" dirty="0"/>
              <a:t>Central DESY IT</a:t>
            </a:r>
          </a:p>
          <a:p>
            <a:pPr lvl="1"/>
            <a:r>
              <a:rPr lang="en-US" dirty="0"/>
              <a:t>Services such as storage and computing clusters; increasing work on beamline applications</a:t>
            </a:r>
          </a:p>
          <a:p>
            <a:r>
              <a:rPr lang="en-US" dirty="0"/>
              <a:t>Scientific groups, e.g. </a:t>
            </a:r>
            <a:r>
              <a:rPr lang="en-US" dirty="0" err="1"/>
              <a:t>Cohrent</a:t>
            </a:r>
            <a:r>
              <a:rPr lang="en-US" dirty="0"/>
              <a:t> Imaging Group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05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A65DC-95B7-4B92-AF24-9BD89CDD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in serial crystallography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EB4E6-BDBB-406B-92A7-BCF797A63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</a:t>
            </a:r>
            <a:r>
              <a:rPr lang="en-US" dirty="0"/>
              <a:t>Data reduction in protein serial crystallography”, Marina </a:t>
            </a:r>
            <a:r>
              <a:rPr lang="en-US" dirty="0" err="1"/>
              <a:t>Galchenkova</a:t>
            </a:r>
            <a:r>
              <a:rPr lang="en-US" dirty="0"/>
              <a:t> et al., </a:t>
            </a:r>
            <a:r>
              <a:rPr lang="pt-BR" dirty="0"/>
              <a:t>IUCrJ. 2024 11: 190-201. doi: 10.1107/S205225252400054X</a:t>
            </a:r>
          </a:p>
          <a:p>
            <a:pPr lvl="1"/>
            <a:r>
              <a:rPr lang="pt-BR" dirty="0"/>
              <a:t>Previously presented at LEAPS-INNOV seminar</a:t>
            </a:r>
          </a:p>
          <a:p>
            <a:r>
              <a:rPr lang="pt-BR" dirty="0"/>
              <a:t>Tests of lossless and lossy image compression for a variety of datasets (FEL data with integrating detectors and synchrotron data with photon counting)</a:t>
            </a:r>
          </a:p>
          <a:p>
            <a:r>
              <a:rPr lang="pt-BR" dirty="0"/>
              <a:t>Evaluation of data quality after lossy compression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12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A65DC-95B7-4B92-AF24-9BD89CDD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in serial crystallography with quantization</a:t>
            </a:r>
            <a:endParaRPr lang="de-DE" dirty="0"/>
          </a:p>
        </p:txBody>
      </p:sp>
      <p:pic>
        <p:nvPicPr>
          <p:cNvPr id="4" name="Picture 3" descr="IUCrfigure.png">
            <a:extLst>
              <a:ext uri="{FF2B5EF4-FFF2-40B4-BE49-F238E27FC236}">
                <a16:creationId xmlns:a16="http://schemas.microsoft.com/office/drawing/2014/main" id="{0A14C4A5-AFF9-49C1-931B-2BC8CCF0B2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8525"/>
          <a:stretch/>
        </p:blipFill>
        <p:spPr>
          <a:xfrm>
            <a:off x="227348" y="4437112"/>
            <a:ext cx="9281156" cy="2196243"/>
          </a:xfrm>
          <a:prstGeom prst="rect">
            <a:avLst/>
          </a:prstGeom>
        </p:spPr>
      </p:pic>
      <p:pic>
        <p:nvPicPr>
          <p:cNvPr id="7" name="Content Placeholder 6" descr="IUCrfigure.png">
            <a:extLst>
              <a:ext uri="{FF2B5EF4-FFF2-40B4-BE49-F238E27FC236}">
                <a16:creationId xmlns:a16="http://schemas.microsoft.com/office/drawing/2014/main" id="{E65E109F-A25C-4C26-A906-EF77D59B5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1340" r="11023" b="40373"/>
          <a:stretch/>
        </p:blipFill>
        <p:spPr>
          <a:xfrm>
            <a:off x="227348" y="1484784"/>
            <a:ext cx="6573038" cy="2880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3AF373-0474-4D6D-841E-968ED49AF019}"/>
              </a:ext>
            </a:extLst>
          </p:cNvPr>
          <p:cNvSpPr txBox="1"/>
          <p:nvPr/>
        </p:nvSpPr>
        <p:spPr>
          <a:xfrm>
            <a:off x="479376" y="908008"/>
            <a:ext cx="657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Data from Thaumatin at </a:t>
            </a:r>
            <a:r>
              <a:rPr lang="en-US" sz="1800" dirty="0" err="1"/>
              <a:t>SwissFEL</a:t>
            </a:r>
            <a:r>
              <a:rPr lang="en-US" sz="1800" dirty="0"/>
              <a:t> with JUNGFRAU 16M</a:t>
            </a:r>
            <a:endParaRPr lang="de-DE" sz="1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56A34E5-6368-4E09-A028-6F81B248F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63564"/>
              </p:ext>
            </p:extLst>
          </p:nvPr>
        </p:nvGraphicFramePr>
        <p:xfrm>
          <a:off x="7464152" y="1827664"/>
          <a:ext cx="3564396" cy="2194560"/>
        </p:xfrm>
        <a:graphic>
          <a:graphicData uri="http://schemas.openxmlformats.org/drawingml/2006/table">
            <a:tbl>
              <a:tblPr/>
              <a:tblGrid>
                <a:gridCol w="1776137">
                  <a:extLst>
                    <a:ext uri="{9D8B030D-6E8A-4147-A177-3AD203B41FA5}">
                      <a16:colId xmlns:a16="http://schemas.microsoft.com/office/drawing/2014/main" val="888077598"/>
                    </a:ext>
                  </a:extLst>
                </a:gridCol>
                <a:gridCol w="1788259">
                  <a:extLst>
                    <a:ext uri="{9D8B030D-6E8A-4147-A177-3AD203B41FA5}">
                      <a16:colId xmlns:a16="http://schemas.microsoft.com/office/drawing/2014/main" val="3391510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Type</a:t>
                      </a:r>
                    </a:p>
                  </a:txBody>
                  <a:tcPr anchor="b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CR</a:t>
                      </a:r>
                    </a:p>
                  </a:txBody>
                  <a:tcPr anchor="b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8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Raw</a:t>
                      </a:r>
                    </a:p>
                  </a:txBody>
                  <a:tcPr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813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Binned</a:t>
                      </a:r>
                    </a:p>
                  </a:txBody>
                  <a:tcPr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8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Binned, 3 bits</a:t>
                      </a:r>
                    </a:p>
                  </a:txBody>
                  <a:tcPr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32.18</a:t>
                      </a:r>
                    </a:p>
                  </a:txBody>
                  <a:tcPr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942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Binned, 2 bits</a:t>
                      </a:r>
                    </a:p>
                  </a:txBody>
                  <a:tcPr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38.84</a:t>
                      </a:r>
                    </a:p>
                  </a:txBody>
                  <a:tcPr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55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>
                          <a:effectLst/>
                        </a:rPr>
                        <a:t>Binned, 1 bit</a:t>
                      </a:r>
                    </a:p>
                  </a:txBody>
                  <a:tcPr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effectLst/>
                        </a:rPr>
                        <a:t>49</a:t>
                      </a:r>
                    </a:p>
                  </a:txBody>
                  <a:tcPr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73209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8C3DFC5-D3B9-45DE-815F-F5BEA60DF197}"/>
              </a:ext>
            </a:extLst>
          </p:cNvPr>
          <p:cNvSpPr txBox="1"/>
          <p:nvPr/>
        </p:nvSpPr>
        <p:spPr>
          <a:xfrm>
            <a:off x="7752184" y="973889"/>
            <a:ext cx="284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Compression ratio with </a:t>
            </a:r>
            <a:r>
              <a:rPr lang="en-US" sz="1800" dirty="0" err="1"/>
              <a:t>Gzip</a:t>
            </a:r>
            <a:r>
              <a:rPr lang="en-US" sz="1800" dirty="0"/>
              <a:t> level 6 and shuffle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05045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8A5D-FD61-4065-89BA-CDD37DA0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for serial crystallography – bad image rejection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3D217-FA18-495E-8CF9-AACE1AA03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</a:t>
            </a:r>
            <a:r>
              <a:rPr lang="en-US" dirty="0"/>
              <a:t>Robust image descriptor for machine learning based data reduction in serial crystallography”, Vahid </a:t>
            </a:r>
            <a:r>
              <a:rPr lang="en-US" dirty="0" err="1"/>
              <a:t>Rahmani</a:t>
            </a:r>
            <a:r>
              <a:rPr lang="en-US" dirty="0"/>
              <a:t> et al., J. Appl. </a:t>
            </a:r>
            <a:r>
              <a:rPr lang="en-US" dirty="0" err="1"/>
              <a:t>Cryst</a:t>
            </a:r>
            <a:r>
              <a:rPr lang="en-US" dirty="0"/>
              <a:t>. (2024) 11 190-201. </a:t>
            </a:r>
            <a:r>
              <a:rPr lang="pt-BR" dirty="0"/>
              <a:t>doi: 10.1107/S205225252400054X</a:t>
            </a:r>
          </a:p>
          <a:p>
            <a:r>
              <a:rPr lang="pt-BR" dirty="0"/>
              <a:t>Aim – try to find computationally cheap and robust alternative to traditional Bragg spot detection</a:t>
            </a:r>
          </a:p>
          <a:p>
            <a:endParaRPr lang="pt-BR" dirty="0"/>
          </a:p>
          <a:p>
            <a:endParaRPr lang="de-DE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F720D8-DAA1-42A0-BE07-FB7297CA1843}"/>
              </a:ext>
            </a:extLst>
          </p:cNvPr>
          <p:cNvGrpSpPr/>
          <p:nvPr/>
        </p:nvGrpSpPr>
        <p:grpSpPr>
          <a:xfrm>
            <a:off x="227348" y="2608501"/>
            <a:ext cx="11845318" cy="2728711"/>
            <a:chOff x="983432" y="1844824"/>
            <a:chExt cx="13833290" cy="28276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D01BC53-1C85-45F0-AE02-976D44A44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18" r="-1"/>
            <a:stretch/>
          </p:blipFill>
          <p:spPr>
            <a:xfrm>
              <a:off x="8538645" y="1897512"/>
              <a:ext cx="6278077" cy="277491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C77950-9C75-4B8B-8C82-D4CDF514F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53" r="74581"/>
            <a:stretch/>
          </p:blipFill>
          <p:spPr>
            <a:xfrm>
              <a:off x="983432" y="2451197"/>
              <a:ext cx="2815389" cy="222123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83BDB7-4294-43DC-92D2-39A0104AE2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4" r="55618"/>
            <a:stretch/>
          </p:blipFill>
          <p:spPr>
            <a:xfrm>
              <a:off x="6308777" y="1844824"/>
              <a:ext cx="2150685" cy="2774917"/>
            </a:xfrm>
            <a:prstGeom prst="rect">
              <a:avLst/>
            </a:prstGeom>
          </p:spPr>
        </p:pic>
        <p:pic>
          <p:nvPicPr>
            <p:cNvPr id="7" name="Picture 2" descr="FAST feature detection illustration. (a) p is the candidate corner;... |  Download Scientific Diagram">
              <a:extLst>
                <a:ext uri="{FF2B5EF4-FFF2-40B4-BE49-F238E27FC236}">
                  <a16:creationId xmlns:a16="http://schemas.microsoft.com/office/drawing/2014/main" id="{36A9EEB7-3580-47AD-96E9-18A4144587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59" b="7434"/>
            <a:stretch/>
          </p:blipFill>
          <p:spPr bwMode="auto">
            <a:xfrm>
              <a:off x="3883606" y="2566818"/>
              <a:ext cx="1482290" cy="1414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96EACF-D440-4D79-B1C7-168DAA7A98C1}"/>
                </a:ext>
              </a:extLst>
            </p:cNvPr>
            <p:cNvSpPr txBox="1"/>
            <p:nvPr/>
          </p:nvSpPr>
          <p:spPr>
            <a:xfrm>
              <a:off x="1455781" y="2078002"/>
              <a:ext cx="1526706" cy="35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Input image</a:t>
              </a:r>
              <a:endParaRPr lang="de-DE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E3166C-545D-4C75-8BE7-360BA6BE3A7D}"/>
                </a:ext>
              </a:extLst>
            </p:cNvPr>
            <p:cNvSpPr txBox="1"/>
            <p:nvPr/>
          </p:nvSpPr>
          <p:spPr>
            <a:xfrm>
              <a:off x="3989312" y="1918443"/>
              <a:ext cx="1253862" cy="672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Keypoint</a:t>
              </a:r>
              <a:r>
                <a:rPr lang="en-US" dirty="0"/>
                <a:t> finding</a:t>
              </a:r>
              <a:endParaRPr lang="de-DE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9F6655-6271-4654-BBB4-1D85C6F75981}"/>
                </a:ext>
              </a:extLst>
            </p:cNvPr>
            <p:cNvSpPr txBox="1"/>
            <p:nvPr/>
          </p:nvSpPr>
          <p:spPr>
            <a:xfrm>
              <a:off x="6484608" y="2062069"/>
              <a:ext cx="2149349" cy="35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Feature extraction</a:t>
              </a:r>
              <a:endParaRPr lang="de-DE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FD131E-1FF9-45CF-BA2B-9876DB536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7" r="74581"/>
            <a:stretch/>
          </p:blipFill>
          <p:spPr>
            <a:xfrm>
              <a:off x="5544223" y="1897512"/>
              <a:ext cx="653699" cy="277491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397EE7-8566-4069-81C7-25C028E8E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7" r="74581"/>
            <a:stretch/>
          </p:blipFill>
          <p:spPr>
            <a:xfrm>
              <a:off x="8538645" y="1897512"/>
              <a:ext cx="653699" cy="27749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7DC674-72E5-4340-AE9F-86A9B91C6EB1}"/>
                </a:ext>
              </a:extLst>
            </p:cNvPr>
            <p:cNvSpPr txBox="1"/>
            <p:nvPr/>
          </p:nvSpPr>
          <p:spPr>
            <a:xfrm>
              <a:off x="8741835" y="2252791"/>
              <a:ext cx="112497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Feature vector</a:t>
              </a:r>
              <a:endParaRPr lang="de-DE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9D74E3-265E-4A8E-9AD6-42260B148E99}"/>
                </a:ext>
              </a:extLst>
            </p:cNvPr>
            <p:cNvSpPr txBox="1"/>
            <p:nvPr/>
          </p:nvSpPr>
          <p:spPr>
            <a:xfrm>
              <a:off x="10658531" y="1977018"/>
              <a:ext cx="2434286" cy="350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Fully-connected NN</a:t>
              </a:r>
              <a:endParaRPr lang="de-DE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FB8111-CCDA-48C6-8B26-E61493327064}"/>
                </a:ext>
              </a:extLst>
            </p:cNvPr>
            <p:cNvSpPr txBox="1"/>
            <p:nvPr/>
          </p:nvSpPr>
          <p:spPr>
            <a:xfrm>
              <a:off x="13610312" y="2054099"/>
              <a:ext cx="1206407" cy="605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Hit / miss class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1290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8A5D-FD61-4065-89BA-CDD37DA0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for serial crystallography – bad image rejection</a:t>
            </a:r>
            <a:endParaRPr lang="de-DE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51D45FB-160B-4976-956C-45AE6A815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D50DA4-B1F0-4962-8333-5F7388EBE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7" y="1452067"/>
            <a:ext cx="5194076" cy="31856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DE41EB-8515-43A6-B7AF-2DAA7E61211A}"/>
              </a:ext>
            </a:extLst>
          </p:cNvPr>
          <p:cNvSpPr txBox="1"/>
          <p:nvPr/>
        </p:nvSpPr>
        <p:spPr>
          <a:xfrm>
            <a:off x="-110407" y="95938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Classification performance (% accuracy)</a:t>
            </a:r>
            <a:endParaRPr lang="de-DE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199535-AC44-49DA-9C40-2390E89DD57E}"/>
              </a:ext>
            </a:extLst>
          </p:cNvPr>
          <p:cNvSpPr txBox="1"/>
          <p:nvPr/>
        </p:nvSpPr>
        <p:spPr>
          <a:xfrm>
            <a:off x="6395791" y="998399"/>
            <a:ext cx="522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Hardware acceleration</a:t>
            </a:r>
            <a:endParaRPr lang="de-DE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C93EF8-D20F-4FC2-ADBD-C222EBD8E47E}"/>
              </a:ext>
            </a:extLst>
          </p:cNvPr>
          <p:cNvSpPr txBox="1"/>
          <p:nvPr/>
        </p:nvSpPr>
        <p:spPr>
          <a:xfrm>
            <a:off x="5807968" y="1398509"/>
            <a:ext cx="651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MP-FAST execution time (</a:t>
            </a:r>
            <a:r>
              <a:rPr lang="en-US" sz="1800" i="1" dirty="0" err="1"/>
              <a:t>ms</a:t>
            </a:r>
            <a:r>
              <a:rPr lang="en-US" sz="1800" i="1" dirty="0"/>
              <a:t>) per 1 </a:t>
            </a:r>
            <a:r>
              <a:rPr lang="en-US" sz="1800" i="1" dirty="0" err="1"/>
              <a:t>Mpixel</a:t>
            </a:r>
            <a:r>
              <a:rPr lang="en-US" sz="1800" i="1" dirty="0"/>
              <a:t> image </a:t>
            </a:r>
            <a:endParaRPr lang="de-DE" sz="1800" i="1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294C904-88E6-4F37-A9A4-4C2D87FEA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232936"/>
              </p:ext>
            </p:extLst>
          </p:nvPr>
        </p:nvGraphicFramePr>
        <p:xfrm>
          <a:off x="6096000" y="1945661"/>
          <a:ext cx="5868652" cy="2405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9919">
                  <a:extLst>
                    <a:ext uri="{9D8B030D-6E8A-4147-A177-3AD203B41FA5}">
                      <a16:colId xmlns:a16="http://schemas.microsoft.com/office/drawing/2014/main" val="2495843735"/>
                    </a:ext>
                  </a:extLst>
                </a:gridCol>
                <a:gridCol w="1293223">
                  <a:extLst>
                    <a:ext uri="{9D8B030D-6E8A-4147-A177-3AD203B41FA5}">
                      <a16:colId xmlns:a16="http://schemas.microsoft.com/office/drawing/2014/main" val="299382799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93186458"/>
                    </a:ext>
                  </a:extLst>
                </a:gridCol>
                <a:gridCol w="1301334">
                  <a:extLst>
                    <a:ext uri="{9D8B030D-6E8A-4147-A177-3AD203B41FA5}">
                      <a16:colId xmlns:a16="http://schemas.microsoft.com/office/drawing/2014/main" val="1633457078"/>
                    </a:ext>
                  </a:extLst>
                </a:gridCol>
              </a:tblGrid>
              <a:tr h="745457"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CPU -  Intel Core i7-11370</a:t>
                      </a:r>
                      <a:endParaRPr lang="de-D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GPU - NVIDIA RTX 3070</a:t>
                      </a:r>
                      <a:endParaRPr lang="de-D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FPGA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0" dirty="0"/>
                        <a:t>– </a:t>
                      </a:r>
                      <a:r>
                        <a:rPr lang="en-US" sz="1800" b="0" dirty="0" err="1"/>
                        <a:t>Alveo</a:t>
                      </a:r>
                      <a:r>
                        <a:rPr lang="en-US" sz="1800" b="0" dirty="0"/>
                        <a:t> U280</a:t>
                      </a:r>
                      <a:endParaRPr lang="en-US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525725"/>
                  </a:ext>
                </a:extLst>
              </a:tr>
              <a:tr h="745457">
                <a:tc>
                  <a:txBody>
                    <a:bodyPr/>
                    <a:lstStyle/>
                    <a:p>
                      <a:r>
                        <a:rPr lang="en-US" sz="1800" dirty="0"/>
                        <a:t>Excluding data transfer</a:t>
                      </a:r>
                      <a:endParaRPr lang="de-D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0.83 </a:t>
                      </a:r>
                      <a:r>
                        <a:rPr lang="en-US" sz="1800" dirty="0" err="1"/>
                        <a:t>ms</a:t>
                      </a:r>
                      <a:endParaRPr lang="de-D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0.02 </a:t>
                      </a:r>
                      <a:r>
                        <a:rPr lang="en-US" sz="1800" dirty="0" err="1"/>
                        <a:t>ms</a:t>
                      </a:r>
                      <a:endParaRPr lang="de-D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3.02 </a:t>
                      </a:r>
                      <a:r>
                        <a:rPr lang="en-US" sz="1800" dirty="0" err="1"/>
                        <a:t>ms</a:t>
                      </a:r>
                      <a:endParaRPr lang="de-D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938972"/>
                  </a:ext>
                </a:extLst>
              </a:tr>
              <a:tr h="745457">
                <a:tc>
                  <a:txBody>
                    <a:bodyPr/>
                    <a:lstStyle/>
                    <a:p>
                      <a:r>
                        <a:rPr lang="en-US" sz="1800" dirty="0"/>
                        <a:t>Including data transfer</a:t>
                      </a:r>
                      <a:endParaRPr lang="de-D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3.17 </a:t>
                      </a:r>
                      <a:r>
                        <a:rPr lang="en-US" sz="1800" dirty="0" err="1"/>
                        <a:t>ms</a:t>
                      </a:r>
                      <a:endParaRPr lang="de-D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0.49 </a:t>
                      </a:r>
                      <a:r>
                        <a:rPr lang="en-US" sz="1800" dirty="0" err="1"/>
                        <a:t>ms</a:t>
                      </a:r>
                      <a:endParaRPr lang="de-DE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3.02 </a:t>
                      </a:r>
                      <a:r>
                        <a:rPr lang="en-US" sz="1800" dirty="0" err="1"/>
                        <a:t>ms</a:t>
                      </a:r>
                      <a:endParaRPr lang="de-DE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421896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3A9E1D8-3DBC-4557-BB89-7B28F609163A}"/>
              </a:ext>
            </a:extLst>
          </p:cNvPr>
          <p:cNvSpPr txBox="1"/>
          <p:nvPr/>
        </p:nvSpPr>
        <p:spPr>
          <a:xfrm>
            <a:off x="3205075" y="11675497"/>
            <a:ext cx="1190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*NB – Current FPGA implementation only uses &lt;1% of FPGA resources</a:t>
            </a:r>
            <a:endParaRPr lang="de-DE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3555FE-D99D-4D73-942A-D3898A4EFF88}"/>
              </a:ext>
            </a:extLst>
          </p:cNvPr>
          <p:cNvSpPr txBox="1"/>
          <p:nvPr/>
        </p:nvSpPr>
        <p:spPr>
          <a:xfrm>
            <a:off x="6248288" y="4350975"/>
            <a:ext cx="586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NB – FPGA implementation uses ~1% of FPGA resources. Programmed using Xilinx HLS rather than HDL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81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C43B-F4BB-45EF-9FBD-1AE0CA10E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paper on data reduction and processing for X-ray detectors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7F924-A64C-468F-AFF8-9C73ACBF4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“Data reduction and processing for photon science detectors”, David Pennicard et al., Frontiers in Physics – Radiation Detection and Imaging, 2024, https://doi.org/10.3389/fphy.2024.1285854 </a:t>
            </a:r>
          </a:p>
          <a:p>
            <a:r>
              <a:rPr lang="en-US" dirty="0"/>
              <a:t>Part of a special edition on detectors for synchrotrons and FELs</a:t>
            </a:r>
          </a:p>
          <a:p>
            <a:r>
              <a:rPr lang="en-US" dirty="0"/>
              <a:t>Thanks to people presenting at LEAPS-INNOV meetings!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367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6F2D-BC2D-4C21-87DA-C6C0B911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– compression with SZ; error-bound lossy compression 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1CA57-3838-4275-A01B-1FE15A69F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67" y="977901"/>
            <a:ext cx="5971261" cy="4792663"/>
          </a:xfrm>
        </p:spPr>
        <p:txBody>
          <a:bodyPr/>
          <a:lstStyle/>
          <a:p>
            <a:r>
              <a:rPr lang="en-US" dirty="0"/>
              <a:t>If next number can be “predicted” from previous ones (within specified accuracy), represent with 2-bits</a:t>
            </a:r>
          </a:p>
          <a:p>
            <a:pPr lvl="1"/>
            <a:r>
              <a:rPr lang="de-DE" sz="1400" dirty="0">
                <a:solidFill>
                  <a:srgbClr val="282828"/>
                </a:solidFill>
                <a:latin typeface="MuseoSans"/>
              </a:rPr>
              <a:t>Di S, </a:t>
            </a:r>
            <a:r>
              <a:rPr lang="de-DE" sz="1400" dirty="0" err="1">
                <a:solidFill>
                  <a:srgbClr val="282828"/>
                </a:solidFill>
                <a:latin typeface="MuseoSans"/>
              </a:rPr>
              <a:t>Cappello</a:t>
            </a:r>
            <a:r>
              <a:rPr lang="de-DE" sz="1400" dirty="0">
                <a:solidFill>
                  <a:srgbClr val="282828"/>
                </a:solidFill>
                <a:latin typeface="MuseoSans"/>
              </a:rPr>
              <a:t> F. Fast </a:t>
            </a:r>
            <a:r>
              <a:rPr lang="de-DE" sz="1400" dirty="0" err="1">
                <a:solidFill>
                  <a:srgbClr val="282828"/>
                </a:solidFill>
                <a:latin typeface="MuseoSans"/>
              </a:rPr>
              <a:t>error-bounded</a:t>
            </a:r>
            <a:r>
              <a:rPr lang="de-DE" sz="1400" dirty="0">
                <a:solidFill>
                  <a:srgbClr val="282828"/>
                </a:solidFill>
                <a:latin typeface="MuseoSans"/>
              </a:rPr>
              <a:t> </a:t>
            </a:r>
            <a:r>
              <a:rPr lang="de-DE" sz="1400" dirty="0" err="1">
                <a:solidFill>
                  <a:srgbClr val="282828"/>
                </a:solidFill>
                <a:latin typeface="MuseoSans"/>
              </a:rPr>
              <a:t>lossy</a:t>
            </a:r>
            <a:r>
              <a:rPr lang="de-DE" sz="1400" dirty="0">
                <a:solidFill>
                  <a:srgbClr val="282828"/>
                </a:solidFill>
                <a:latin typeface="MuseoSans"/>
              </a:rPr>
              <a:t> HPC </a:t>
            </a:r>
            <a:r>
              <a:rPr lang="de-DE" sz="1400" dirty="0" err="1">
                <a:solidFill>
                  <a:srgbClr val="282828"/>
                </a:solidFill>
                <a:latin typeface="MuseoSans"/>
              </a:rPr>
              <a:t>data</a:t>
            </a:r>
            <a:r>
              <a:rPr lang="de-DE" sz="1400" dirty="0">
                <a:solidFill>
                  <a:srgbClr val="282828"/>
                </a:solidFill>
                <a:latin typeface="MuseoSans"/>
              </a:rPr>
              <a:t> </a:t>
            </a:r>
            <a:r>
              <a:rPr lang="de-DE" sz="1400" dirty="0" err="1">
                <a:solidFill>
                  <a:srgbClr val="282828"/>
                </a:solidFill>
                <a:latin typeface="MuseoSans"/>
              </a:rPr>
              <a:t>compression</a:t>
            </a:r>
            <a:r>
              <a:rPr lang="de-DE" sz="1400" dirty="0">
                <a:solidFill>
                  <a:srgbClr val="282828"/>
                </a:solidFill>
                <a:latin typeface="MuseoSans"/>
              </a:rPr>
              <a:t> </a:t>
            </a:r>
            <a:r>
              <a:rPr lang="de-DE" sz="1400" dirty="0" err="1">
                <a:solidFill>
                  <a:srgbClr val="282828"/>
                </a:solidFill>
                <a:latin typeface="MuseoSans"/>
              </a:rPr>
              <a:t>with</a:t>
            </a:r>
            <a:r>
              <a:rPr lang="de-DE" sz="1400" dirty="0">
                <a:solidFill>
                  <a:srgbClr val="282828"/>
                </a:solidFill>
                <a:latin typeface="MuseoSans"/>
              </a:rPr>
              <a:t> SZ. In: </a:t>
            </a:r>
            <a:r>
              <a:rPr lang="de-DE" sz="1400" i="1" dirty="0">
                <a:solidFill>
                  <a:srgbClr val="282828"/>
                </a:solidFill>
                <a:latin typeface="MuseoSans"/>
              </a:rPr>
              <a:t>2016 IEEE international parallel and </a:t>
            </a:r>
            <a:r>
              <a:rPr lang="de-DE" sz="1400" i="1" dirty="0" err="1">
                <a:solidFill>
                  <a:srgbClr val="282828"/>
                </a:solidFill>
                <a:latin typeface="MuseoSans"/>
              </a:rPr>
              <a:t>distributed</a:t>
            </a:r>
            <a:r>
              <a:rPr lang="de-DE" sz="1400" i="1" dirty="0">
                <a:solidFill>
                  <a:srgbClr val="282828"/>
                </a:solidFill>
                <a:latin typeface="MuseoSans"/>
              </a:rPr>
              <a:t> </a:t>
            </a:r>
            <a:r>
              <a:rPr lang="de-DE" sz="1400" i="1" dirty="0" err="1">
                <a:solidFill>
                  <a:srgbClr val="282828"/>
                </a:solidFill>
                <a:latin typeface="MuseoSans"/>
              </a:rPr>
              <a:t>processing</a:t>
            </a:r>
            <a:r>
              <a:rPr lang="de-DE" sz="1400" i="1" dirty="0">
                <a:solidFill>
                  <a:srgbClr val="282828"/>
                </a:solidFill>
                <a:latin typeface="MuseoSans"/>
              </a:rPr>
              <a:t> </a:t>
            </a:r>
            <a:r>
              <a:rPr lang="de-DE" sz="1400" i="1" dirty="0" err="1">
                <a:solidFill>
                  <a:srgbClr val="282828"/>
                </a:solidFill>
                <a:latin typeface="MuseoSans"/>
              </a:rPr>
              <a:t>symposium</a:t>
            </a:r>
            <a:r>
              <a:rPr lang="de-DE" sz="1400" dirty="0">
                <a:solidFill>
                  <a:srgbClr val="282828"/>
                </a:solidFill>
                <a:latin typeface="MuseoSans"/>
              </a:rPr>
              <a:t>. IPDPS (2016). p. 730–9. doi:10.1109/IPDPS.2016.11</a:t>
            </a:r>
            <a:endParaRPr lang="de-DE" sz="1400" dirty="0"/>
          </a:p>
          <a:p>
            <a:r>
              <a:rPr lang="en-US" dirty="0"/>
              <a:t>LCLS work on ROIBIN-SZ for crystallography; apply lossless compression to Bragg peaks, SZ to rest of image – CR 45</a:t>
            </a:r>
          </a:p>
          <a:p>
            <a:pPr lvl="1"/>
            <a:r>
              <a:rPr lang="de-DE" sz="1400" dirty="0"/>
              <a:t>Underwood R, Yoon C, </a:t>
            </a:r>
            <a:r>
              <a:rPr lang="de-DE" sz="1400" dirty="0" err="1"/>
              <a:t>Gok</a:t>
            </a:r>
            <a:r>
              <a:rPr lang="de-DE" sz="1400" dirty="0"/>
              <a:t> A, Di S, </a:t>
            </a:r>
            <a:r>
              <a:rPr lang="de-DE" sz="1400" dirty="0" err="1"/>
              <a:t>Cappello</a:t>
            </a:r>
            <a:r>
              <a:rPr lang="de-DE" sz="1400" dirty="0"/>
              <a:t> </a:t>
            </a:r>
            <a:r>
              <a:rPr lang="de-DE" sz="1400" dirty="0" err="1"/>
              <a:t>Froibin</a:t>
            </a:r>
            <a:r>
              <a:rPr lang="de-DE" sz="1400" dirty="0"/>
              <a:t>- SZ. ROIBIN-SZ: fast and </a:t>
            </a:r>
            <a:r>
              <a:rPr lang="de-DE" sz="1400" dirty="0" err="1"/>
              <a:t>science-preserving</a:t>
            </a:r>
            <a:r>
              <a:rPr lang="de-DE" sz="1400" dirty="0"/>
              <a:t> </a:t>
            </a:r>
            <a:r>
              <a:rPr lang="de-DE" sz="1400" dirty="0" err="1"/>
              <a:t>compression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serial</a:t>
            </a:r>
            <a:r>
              <a:rPr lang="de-DE" sz="1400" dirty="0"/>
              <a:t> </a:t>
            </a:r>
            <a:r>
              <a:rPr lang="de-DE" sz="1400" dirty="0" err="1"/>
              <a:t>crystallography</a:t>
            </a:r>
            <a:r>
              <a:rPr lang="de-DE" sz="1400" dirty="0"/>
              <a:t>. </a:t>
            </a:r>
            <a:r>
              <a:rPr lang="de-DE" sz="1400" i="1" dirty="0"/>
              <a:t>Synchrotron </a:t>
            </a:r>
            <a:r>
              <a:rPr lang="de-DE" sz="1400" i="1" dirty="0" err="1"/>
              <a:t>Radiat</a:t>
            </a:r>
            <a:r>
              <a:rPr lang="de-DE" sz="1400" i="1" dirty="0"/>
              <a:t> News</a:t>
            </a:r>
            <a:r>
              <a:rPr lang="de-DE" sz="1400" dirty="0"/>
              <a:t> (2023) 36:17–22. doi:10.1080/08940886.2023.2245722</a:t>
            </a:r>
            <a:endParaRPr lang="en-US" sz="1400" dirty="0"/>
          </a:p>
          <a:p>
            <a:endParaRPr lang="de-DE" dirty="0"/>
          </a:p>
        </p:txBody>
      </p:sp>
      <p:pic>
        <p:nvPicPr>
          <p:cNvPr id="3074" name="Picture 2" descr="https://www.frontiersin.org/files/Articles/1285854/fphy-12-1285854-HTML/image_m/fphy-12-1285854-g005.jpg">
            <a:extLst>
              <a:ext uri="{FF2B5EF4-FFF2-40B4-BE49-F238E27FC236}">
                <a16:creationId xmlns:a16="http://schemas.microsoft.com/office/drawing/2014/main" id="{BB84201B-CE2F-4B1D-994E-3CDEF148C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76" y="1232756"/>
            <a:ext cx="48741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58BC-7C6E-407E-BA35-E409B751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– data compression within the pixel detector readout chip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F65E5-A45D-45EE-BC3F-A6EDDAD05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67" y="977901"/>
            <a:ext cx="11372851" cy="1262967"/>
          </a:xfrm>
        </p:spPr>
        <p:txBody>
          <a:bodyPr/>
          <a:lstStyle/>
          <a:p>
            <a:r>
              <a:rPr lang="en-US" dirty="0"/>
              <a:t>Developments mostly at US labs – ANL, SLAC, Fermilab</a:t>
            </a:r>
          </a:p>
          <a:p>
            <a:r>
              <a:rPr lang="en-US" dirty="0"/>
              <a:t>E.g. </a:t>
            </a:r>
            <a:r>
              <a:rPr lang="da-DK" dirty="0"/>
              <a:t>M. Hammer et al 2021 JINST 16 P01025, </a:t>
            </a:r>
            <a:r>
              <a:rPr lang="de-DE" b="1" dirty="0"/>
              <a:t>DOI</a:t>
            </a:r>
            <a:r>
              <a:rPr lang="de-DE" dirty="0"/>
              <a:t> 10.1088/1748-0221/16/01/P01025</a:t>
            </a:r>
            <a:r>
              <a:rPr lang="en-US" dirty="0"/>
              <a:t> 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4AE5C-4BD2-4E9D-9865-464D0EFF2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081819"/>
            <a:ext cx="8892988" cy="4018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77476-15CE-4C0F-9EC1-6DCAE52C0589}"/>
              </a:ext>
            </a:extLst>
          </p:cNvPr>
          <p:cNvSpPr txBox="1"/>
          <p:nvPr/>
        </p:nvSpPr>
        <p:spPr>
          <a:xfrm>
            <a:off x="9269755" y="2600908"/>
            <a:ext cx="26948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Compression method:</a:t>
            </a:r>
          </a:p>
          <a:p>
            <a:pPr marL="285750" indent="-285750">
              <a:buFontTx/>
              <a:buChar char="-"/>
            </a:pPr>
            <a:r>
              <a:rPr lang="en-US" dirty="0"/>
              <a:t>In-pixel digital denoising and nonuniform (sqrt) encoding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In edge – bit shuffling then efficient encoding of zeroes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5068655"/>
      </p:ext>
    </p:extLst>
  </p:cSld>
  <p:clrMapOvr>
    <a:masterClrMapping/>
  </p:clrMapOvr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669</Words>
  <Application>Microsoft Office PowerPoint</Application>
  <PresentationFormat>Widescreen</PresentationFormat>
  <Paragraphs>85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MuseoSans</vt:lpstr>
      <vt:lpstr>Wingdings</vt:lpstr>
      <vt:lpstr>2_DESY_Vortrag_3-1</vt:lpstr>
      <vt:lpstr>LEAPS-INNOV WP7 annual meeting 2024  – DESY update</vt:lpstr>
      <vt:lpstr>Internal organization at DESY</vt:lpstr>
      <vt:lpstr>Compression in serial crystallography</vt:lpstr>
      <vt:lpstr>Compression in serial crystallography with quantization</vt:lpstr>
      <vt:lpstr>Machine learning for serial crystallography – bad image rejection</vt:lpstr>
      <vt:lpstr>Machine learning for serial crystallography – bad image rejection</vt:lpstr>
      <vt:lpstr>Review paper on data reduction and processing for X-ray detectors</vt:lpstr>
      <vt:lpstr>Topic – compression with SZ; error-bound lossy compression </vt:lpstr>
      <vt:lpstr>Topic – data compression within the pixel detector readout chip</vt:lpstr>
      <vt:lpstr>PowerPoint Presentation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Pennicard, David</cp:lastModifiedBy>
  <cp:revision>1818</cp:revision>
  <dcterms:created xsi:type="dcterms:W3CDTF">2008-04-14T12:45:38Z</dcterms:created>
  <dcterms:modified xsi:type="dcterms:W3CDTF">2024-04-05T15:33:09Z</dcterms:modified>
</cp:coreProperties>
</file>