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67" r:id="rId2"/>
    <p:sldId id="282" r:id="rId3"/>
    <p:sldId id="287" r:id="rId4"/>
    <p:sldId id="28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41" autoAdjust="0"/>
    <p:restoredTop sz="94672" autoAdjust="0"/>
  </p:normalViewPr>
  <p:slideViewPr>
    <p:cSldViewPr showGuides="1">
      <p:cViewPr varScale="1">
        <p:scale>
          <a:sx n="108" d="100"/>
          <a:sy n="108" d="100"/>
        </p:scale>
        <p:origin x="216" y="108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01.07.2024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01.07.2024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Input from DESY / HZB | 12th ARD-ST3 - CW RF controls - Julien Branlard, 03.07.2024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Input from DESY / HZB | 12th ARD-ST3 - CW RF controls - Julien Branlard, 03.07.2024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Input from DESY / HZB | 12th ARD-ST3 - CW RF controls - Julien Branlard, 03.07.2024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Input from DESY / HZB | 12th ARD-ST3 - CW RF controls - Julien Branlard, 03.07.2024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Input from DESY / HZB | 12th ARD-ST3 - CW RF controls - Julien Branlard, 03.07.2024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Input from DESY / HZB | 12th ARD-ST3 - CW RF controls - Julien Branlard, 03.07.2024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Input from DESY / HZB | 12th ARD-ST3 - CW RF controls - Julien Branlard, 03.07.2024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Input from DESY / HZB | 12th ARD-ST3 - CW RF controls - Julien Branlard, 03.07.2024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Input from DESY / HZB | 12th ARD-ST3 - CW RF controls - Julien Branlard, 03.07.2024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Input from DESY / HZB | 12th ARD-ST3 - CW RF controls - Julien Branlard, 03.07.2024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Input from DESY / HZB | 12th ARD-ST3 - CW RF controls - Julien Branlard, 03.07.2024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Input from DESY / HZB | 12th ARD-ST3 - CW RF controls - Julien Branlard, 03.07.2024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Input from DESY / HZB | 12th ARD-ST3 - CW RF controls - Julien Branlard, 03.07.2024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| Input from DESY / HZB | 12th ARD-ST3 - CW RF controls - Julien Branlard, 03.07.2024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 </a:t>
            </a:r>
            <a:br>
              <a:rPr lang="en-US" dirty="0"/>
            </a:br>
            <a:r>
              <a:rPr lang="en-US" dirty="0"/>
              <a:t>Topics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07987" y="3160428"/>
            <a:ext cx="11376025" cy="700373"/>
          </a:xfrm>
        </p:spPr>
        <p:txBody>
          <a:bodyPr/>
          <a:lstStyle/>
          <a:p>
            <a:r>
              <a:rPr lang="en-US" dirty="0"/>
              <a:t>12th MT ARD ST3 - pre-meeting workshop on Continuous Wave RF Controls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/>
          <a:p>
            <a:r>
              <a:rPr lang="en-US" dirty="0"/>
              <a:t>Julien Branlard</a:t>
            </a:r>
          </a:p>
          <a:p>
            <a:r>
              <a:rPr lang="en-US" dirty="0"/>
              <a:t>GSI, Darmstadt, 03.07.2024</a:t>
            </a:r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67D98-0A9E-4D6F-9286-4B1E12C6F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– RF OPERATIONS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C2C140E-F046-4DA0-B3BB-B87535008C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849839"/>
              </p:ext>
            </p:extLst>
          </p:nvPr>
        </p:nvGraphicFramePr>
        <p:xfrm>
          <a:off x="407988" y="1406525"/>
          <a:ext cx="11376024" cy="299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7612">
                  <a:extLst>
                    <a:ext uri="{9D8B030D-6E8A-4147-A177-3AD203B41FA5}">
                      <a16:colId xmlns:a16="http://schemas.microsoft.com/office/drawing/2014/main" val="295026920"/>
                    </a:ext>
                  </a:extLst>
                </a:gridCol>
                <a:gridCol w="9288412">
                  <a:extLst>
                    <a:ext uri="{9D8B030D-6E8A-4147-A177-3AD203B41FA5}">
                      <a16:colId xmlns:a16="http://schemas.microsoft.com/office/drawing/2014/main" val="26412812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Questions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465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RF 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Is cavity tuning part of the RF control (FB)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Tuning to compensate for beam loading ?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Do you have special operation schemes (ramp-up, injection, frequency sweep,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etc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…)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How are they implemented ?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Which cavity bandwidth ? How to deal with ramping up cavities with small bandwidth (&lt;10 Hz). start in SEL then switch to GDR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10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Beam-based feedback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you use beam-based feedback, which ?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Which beam signal(s) are available ?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Implementation details : bandwidth, handshaking with other FB, exception handling…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933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Trip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diagnostics (trip snapshots?) are available for trip (post mortem) analysis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 use of AI for trip / anomaly detection, root cause analysis / trip classification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545358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F5556-1341-4C7F-BED9-ADFAD037C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Input from DESY / HZB | 12th ARD-ST3 - CW RF controls - Julien Branlard, 03.07.2024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CC3338-DE80-47CB-8E4E-26C925FECF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Possible discussion points</a:t>
            </a:r>
          </a:p>
        </p:txBody>
      </p:sp>
    </p:spTree>
    <p:extLst>
      <p:ext uri="{BB962C8B-B14F-4D97-AF65-F5344CB8AC3E}">
        <p14:creationId xmlns:p14="http://schemas.microsoft.com/office/powerpoint/2010/main" val="3701080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67D98-0A9E-4D6F-9286-4B1E12C6F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– DATA ACQUISITION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C2C140E-F046-4DA0-B3BB-B87535008C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1139623"/>
              </p:ext>
            </p:extLst>
          </p:nvPr>
        </p:nvGraphicFramePr>
        <p:xfrm>
          <a:off x="407988" y="1406525"/>
          <a:ext cx="11376024" cy="264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7612">
                  <a:extLst>
                    <a:ext uri="{9D8B030D-6E8A-4147-A177-3AD203B41FA5}">
                      <a16:colId xmlns:a16="http://schemas.microsoft.com/office/drawing/2014/main" val="295026920"/>
                    </a:ext>
                  </a:extLst>
                </a:gridCol>
                <a:gridCol w="9288412">
                  <a:extLst>
                    <a:ext uri="{9D8B030D-6E8A-4147-A177-3AD203B41FA5}">
                      <a16:colId xmlns:a16="http://schemas.microsoft.com/office/drawing/2014/main" val="26412812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465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acquisition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Sampling scheme : sampling rate of the ADCs, buffer size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data is available for FB control and for data analysis (offline)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data gets sent to DAQ / archiver, for how long, with what resolution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Interface to data with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Matlab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Python / Control system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there a user- / trip-triggered data dump mechanism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034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545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109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879386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F5556-1341-4C7F-BED9-ADFAD037C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Input from DESY / HZB | 12th ARD-ST3 - CW RF controls - Julien Branlard, 03.07.2024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CC3338-DE80-47CB-8E4E-26C925FECF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Possible discussion points</a:t>
            </a:r>
          </a:p>
        </p:txBody>
      </p:sp>
    </p:spTree>
    <p:extLst>
      <p:ext uri="{BB962C8B-B14F-4D97-AF65-F5344CB8AC3E}">
        <p14:creationId xmlns:p14="http://schemas.microsoft.com/office/powerpoint/2010/main" val="730659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67D98-0A9E-4D6F-9286-4B1E12C6F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C2C140E-F046-4DA0-B3BB-B87535008C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3843954"/>
              </p:ext>
            </p:extLst>
          </p:nvPr>
        </p:nvGraphicFramePr>
        <p:xfrm>
          <a:off x="407988" y="1406525"/>
          <a:ext cx="1137602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7612">
                  <a:extLst>
                    <a:ext uri="{9D8B030D-6E8A-4147-A177-3AD203B41FA5}">
                      <a16:colId xmlns:a16="http://schemas.microsoft.com/office/drawing/2014/main" val="295026920"/>
                    </a:ext>
                  </a:extLst>
                </a:gridCol>
                <a:gridCol w="9288412">
                  <a:extLst>
                    <a:ext uri="{9D8B030D-6E8A-4147-A177-3AD203B41FA5}">
                      <a16:colId xmlns:a16="http://schemas.microsoft.com/office/drawing/2014/main" val="26412812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465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034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545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109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879386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F5556-1341-4C7F-BED9-ADFAD037C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Input from DESY / HZB | 12th ARD-ST3 - CW RF controls - Julien Branlard, 03.07.2024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CC3338-DE80-47CB-8E4E-26C925FECF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Possible discussion points</a:t>
            </a:r>
          </a:p>
        </p:txBody>
      </p:sp>
    </p:spTree>
    <p:extLst>
      <p:ext uri="{BB962C8B-B14F-4D97-AF65-F5344CB8AC3E}">
        <p14:creationId xmlns:p14="http://schemas.microsoft.com/office/powerpoint/2010/main" val="2914143617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äsentation10" id="{2B0CCFEF-3092-0942-8FFD-946A8089C971}" vid="{71341955-5B0B-6345-98C1-5CB085C5AEBD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295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DESY</vt:lpstr>
      <vt:lpstr>Discussion  Topics</vt:lpstr>
      <vt:lpstr>DISCUSSION – RF OPERATIONS</vt:lpstr>
      <vt:lpstr>DISCUSSION – DATA ACQUISITION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Microsoft Office-Anwender</dc:creator>
  <cp:lastModifiedBy>Branlard, Julien</cp:lastModifiedBy>
  <cp:revision>31</cp:revision>
  <dcterms:created xsi:type="dcterms:W3CDTF">2018-01-19T12:33:44Z</dcterms:created>
  <dcterms:modified xsi:type="dcterms:W3CDTF">2024-07-01T11:50:48Z</dcterms:modified>
</cp:coreProperties>
</file>