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7" r:id="rId5"/>
    <p:sldId id="273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09975-9901-4C30-AC85-11AB3D43F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F81FD0-8A26-40E0-A7A6-F90C31B95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03AA4E-1A0F-43FA-9973-78368022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A2E-65C1-45BE-A731-41A60BCEDFA3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5650D-E18D-4CF4-AAC4-1A21E5D9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D1405F-5CE5-4671-9363-E26533F8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AA6C-91A9-4F86-9E5B-6EB9D85A0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06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5AD714-C240-421B-9A51-B1B14796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A27C513-36B4-409A-976B-52A0F8759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CDED1C-8BC6-4558-871F-ADF7033E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A2E-65C1-45BE-A731-41A60BCEDFA3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26E758-B32F-4738-B2E5-6C4AA7B3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43304A-5D85-4AB7-B58C-B6528C4A1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AA6C-91A9-4F86-9E5B-6EB9D85A0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87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F22CBFE-1299-4D08-9490-01EAB89AD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EDA107E-167B-4813-A5C5-735FFCDD1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F562A0-0618-4D9B-A0F0-0E18AD9C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A2E-65C1-45BE-A731-41A60BCEDFA3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39A950-52AD-46C1-86F3-20373CB1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61DA7F-76FA-4619-9A5D-F26AEE7E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AA6C-91A9-4F86-9E5B-6EB9D85A0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615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2828-7F03-B64D-AA42-6751019C9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B74D5-1DAC-C24A-8BED-506B2A632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95E2C-C329-4341-B540-E559A3A11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EA7FA-7EC0-B54F-9C0A-42CDA70D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Prisma-Strategiegespräch ErUM-Themengebiet „Materie“, Förderperiode 2025-2028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448B6-53E8-2645-91E7-375CA357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Erik Bründermann für das KfB und Forum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922B0-F8EC-0643-8282-AB923709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3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44FFD-F40D-4049-90BD-FA26A180C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82D463-DE18-4511-905E-F1E7671EB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08C8F1-55AA-49A5-844F-0FB1A64E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A2E-65C1-45BE-A731-41A60BCEDFA3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51C91D-6F5B-4674-BD96-DBF7A5938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88353D-5088-4F7C-9EFB-9067B09C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AA6C-91A9-4F86-9E5B-6EB9D85A0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45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3EE99-63EC-47A1-8D0C-ADEFC9B0F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A6E03E-AF6A-42FD-8DFD-D1467A212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0601CF-2110-4C6A-A8FA-F859A5D82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A2E-65C1-45BE-A731-41A60BCEDFA3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D9E161-88D1-45DA-B94F-23FEEC7A8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3A93C1-79A0-4289-BECB-332A0485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AA6C-91A9-4F86-9E5B-6EB9D85A0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84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3A0CF-2B58-4652-B3D3-DC788EEEA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97575F-A256-404C-853D-F513DDC93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E677C9-E852-459D-ABAB-4DB82EF11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49D520-463F-4248-A29B-B3FE7009B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A2E-65C1-45BE-A731-41A60BCEDFA3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9C163C-A284-41B5-AE93-622DD0FF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07BDD7-8F3B-4638-8D56-6F652131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AA6C-91A9-4F86-9E5B-6EB9D85A0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817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41AF2-EC73-4F1B-895B-224D353C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69CBE3-EE18-4DA8-A87F-9E7C2A050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8142AC-805D-495B-9485-42AA93E34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AB1E4F8-8A01-40E8-9229-2B9867EDD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409E6C3-28B8-4DEC-81EE-4CF70A1D2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01C26C4-F812-405C-B306-8F3F7138C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A2E-65C1-45BE-A731-41A60BCEDFA3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E40D330-26C5-4826-ACD9-01CB2F426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B6509BB-6780-4540-ACE4-D0AB5FDB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AA6C-91A9-4F86-9E5B-6EB9D85A0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41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7A86A3-C343-4822-A5C7-AB1A3C02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8D9D784-56E1-41B8-A9CB-A19126D8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A2E-65C1-45BE-A731-41A60BCEDFA3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6B9016-2C87-490E-9BFA-120CFA2D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19F3E7-204E-4220-945A-FB44D416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AA6C-91A9-4F86-9E5B-6EB9D85A0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63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E261BC9-1A74-43AA-B9E6-096199149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A2E-65C1-45BE-A731-41A60BCEDFA3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DA7C75E-CAE9-4B44-8A36-E2698320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4746D2-CBF0-43B0-973E-288443BD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AA6C-91A9-4F86-9E5B-6EB9D85A0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34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B5336-6BD1-47FA-AD30-F8A0400D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AA5442-DA4A-4FFC-8F0C-E614ABB0E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0F034C6-0B35-4F03-99F2-CDE7E1081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A0B2C8-BFE8-484E-9B74-04B8EAF87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A2E-65C1-45BE-A731-41A60BCEDFA3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D8DC32-3E25-47DF-AD18-EEB6AC27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F52A86-4322-4353-9A55-98FFBBC6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AA6C-91A9-4F86-9E5B-6EB9D85A0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06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8F60D-C824-412B-9577-C66F1F8D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D872DB2-A861-4765-AFDB-A59F473A17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A5D491-57C1-4ACA-9596-DA4F4EE84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203B5B-0473-4B88-A448-D10C9DE4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A2E-65C1-45BE-A731-41A60BCEDFA3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F007194-F119-4319-92A8-6AF45350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AF84FA-CBDF-480B-BF42-3063451C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AA6C-91A9-4F86-9E5B-6EB9D85A0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29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54B2CA-1290-4112-B773-E9C21F808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1D1EF3-734D-40EF-BDB3-6B5F56106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7D5F69-FA28-4135-AE8A-E9D857383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5EA2E-65C1-45BE-A731-41A60BCEDFA3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1F00FF-4312-4368-90ED-26B7EFDA0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D929BE-9BF7-4978-9BFA-1AB3FBDEB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8AA6C-91A9-4F86-9E5B-6EB9D85A08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96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501033E-89F4-724A-9EE1-8C71F744A3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3255" y="153801"/>
            <a:ext cx="3215081" cy="103150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2E810-13BC-3948-B4E3-F27D380A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29204" cy="700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BF5F6-49FA-384D-BF90-A67F42CF8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84364-E9D1-A442-8639-5232CDD4A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4456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Prisma-Strategiegespräch ErUM-Themengebiet „Materie“, Förderperiode 2025-2028</a:t>
            </a:r>
            <a:endParaRPr lang="en-GB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2F95C-4F93-8746-9197-30AD1BBC7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036" y="6356350"/>
            <a:ext cx="2754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Erik </a:t>
            </a:r>
            <a:r>
              <a:rPr lang="en-US" dirty="0" err="1"/>
              <a:t>Bründermann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das </a:t>
            </a:r>
            <a:r>
              <a:rPr lang="en-US" dirty="0" err="1"/>
              <a:t>KfB</a:t>
            </a:r>
            <a:r>
              <a:rPr lang="en-US" dirty="0"/>
              <a:t> und Forum</a:t>
            </a:r>
            <a:endParaRPr lang="en-CH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B3C82-28C1-0045-A4C1-96E33DC1B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9ED892ED-226B-894A-A978-7167218663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1815" y="1136317"/>
            <a:ext cx="110459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8A6E42BE-0E84-214A-8CD9-1CE89AF440CC}"/>
              </a:ext>
            </a:extLst>
          </p:cNvPr>
          <p:cNvCxnSpPr>
            <a:cxnSpLocks/>
          </p:cNvCxnSpPr>
          <p:nvPr userDrawn="1"/>
        </p:nvCxnSpPr>
        <p:spPr>
          <a:xfrm flipH="1">
            <a:off x="2926080" y="1191974"/>
            <a:ext cx="926592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5">
            <a:extLst>
              <a:ext uri="{FF2B5EF4-FFF2-40B4-BE49-F238E27FC236}">
                <a16:creationId xmlns:a16="http://schemas.microsoft.com/office/drawing/2014/main" id="{EAA796AD-BB6C-0744-9E8B-67E33EBFAC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451431" y="1293073"/>
            <a:ext cx="573633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945C4563-5768-FF43-8CD7-A04498CE231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39912" y="1346264"/>
            <a:ext cx="375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20D0E4-B173-9C4B-A47A-E512499D4D89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333" y="1244741"/>
            <a:ext cx="789432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46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fif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8C7A7-F712-44F6-B264-733CC8DD9F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4</a:t>
            </a:r>
            <a:r>
              <a:rPr lang="de-DE" baseline="30000" dirty="0"/>
              <a:t>th</a:t>
            </a:r>
            <a:r>
              <a:rPr lang="de-DE" dirty="0"/>
              <a:t> NOVALIS Workshop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48F2B2-EFF8-4668-BD7F-EE28131191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@ Universität Siegen</a:t>
            </a:r>
          </a:p>
          <a:p>
            <a:r>
              <a:rPr lang="de-DE" dirty="0"/>
              <a:t>W. Hillert</a:t>
            </a:r>
          </a:p>
          <a:p>
            <a:r>
              <a:rPr lang="de-DE" dirty="0"/>
              <a:t>03.05.2024</a:t>
            </a:r>
          </a:p>
        </p:txBody>
      </p:sp>
      <p:pic>
        <p:nvPicPr>
          <p:cNvPr id="1026" name="Picture 2" descr="Novalis – Wikipedia">
            <a:extLst>
              <a:ext uri="{FF2B5EF4-FFF2-40B4-BE49-F238E27FC236}">
                <a16:creationId xmlns:a16="http://schemas.microsoft.com/office/drawing/2014/main" id="{3CB6FCAB-8A93-4E04-AB9B-3D4D14342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27" y="372702"/>
            <a:ext cx="1736345" cy="212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43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1D444-FB00-4CF3-B8A4-605E68979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Our</a:t>
            </a:r>
            <a:r>
              <a:rPr lang="de-DE" b="1" dirty="0"/>
              <a:t> Milestones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rest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project</a:t>
            </a:r>
            <a:endParaRPr lang="de-DE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C6BC239-0091-438A-8EF1-62D6AB51B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3" t="12526" r="10438" b="29293"/>
          <a:stretch/>
        </p:blipFill>
        <p:spPr>
          <a:xfrm>
            <a:off x="1473199" y="1904639"/>
            <a:ext cx="9245601" cy="399010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603A502-45CE-4236-A5E0-53749C8817BF}"/>
              </a:ext>
            </a:extLst>
          </p:cNvPr>
          <p:cNvSpPr txBox="1"/>
          <p:nvPr/>
        </p:nvSpPr>
        <p:spPr>
          <a:xfrm>
            <a:off x="3694546" y="1546506"/>
            <a:ext cx="13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+3 </a:t>
            </a:r>
            <a:r>
              <a:rPr lang="de-DE" dirty="0" err="1"/>
              <a:t>months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031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010254-86D9-4568-ABD4-2D547AAC9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How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proceed</a:t>
            </a:r>
            <a:r>
              <a:rPr lang="de-DE" b="1" dirty="0"/>
              <a:t>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7D6F80E-E028-4D19-8D28-7A971F1F4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7139"/>
            <a:ext cx="10679545" cy="43481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Next call is planned for </a:t>
            </a:r>
            <a:r>
              <a:rPr lang="en-US" sz="2600" dirty="0">
                <a:cs typeface="Arial" panose="020B0604020202020204" pitchFamily="34" charset="0"/>
              </a:rPr>
              <a:t>≈</a:t>
            </a:r>
            <a:r>
              <a:rPr lang="en-US" dirty="0"/>
              <a:t>August</a:t>
            </a:r>
          </a:p>
          <a:p>
            <a:pPr lvl="1"/>
            <a:r>
              <a:rPr lang="en-US" dirty="0"/>
              <a:t>No fundamental changes to be expected, same machines will be listed</a:t>
            </a:r>
          </a:p>
          <a:p>
            <a:r>
              <a:rPr lang="en-US" dirty="0"/>
              <a:t>Deadline 4.11. (Monday)</a:t>
            </a:r>
          </a:p>
          <a:p>
            <a:pPr lvl="1"/>
            <a:r>
              <a:rPr lang="en-US" dirty="0"/>
              <a:t>For signed paper or upload into easy online?</a:t>
            </a:r>
          </a:p>
          <a:p>
            <a:r>
              <a:rPr lang="en-US" dirty="0"/>
              <a:t>Start </a:t>
            </a:r>
          </a:p>
          <a:p>
            <a:pPr lvl="1"/>
            <a:r>
              <a:rPr lang="en-US" dirty="0"/>
              <a:t>Planned for 1. July 2025. </a:t>
            </a:r>
          </a:p>
          <a:p>
            <a:pPr lvl="1"/>
            <a:r>
              <a:rPr lang="en-US" dirty="0"/>
              <a:t>Overlap with current project time due to delay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/>
              <a:t> how is this handled? </a:t>
            </a:r>
          </a:p>
          <a:p>
            <a:r>
              <a:rPr lang="en-US" dirty="0"/>
              <a:t>Statements during PRISM:</a:t>
            </a:r>
          </a:p>
          <a:p>
            <a:pPr lvl="1"/>
            <a:r>
              <a:rPr lang="en-US" dirty="0"/>
              <a:t>10% budget cut to be expected!  comment: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/>
              <a:t> make our proposal slim to be attractive</a:t>
            </a:r>
          </a:p>
          <a:p>
            <a:pPr lvl="1"/>
            <a:r>
              <a:rPr lang="en-US" dirty="0"/>
              <a:t>„</a:t>
            </a:r>
            <a:r>
              <a:rPr lang="en-US" i="1" dirty="0"/>
              <a:t>Helmholtz-</a:t>
            </a:r>
            <a:r>
              <a:rPr lang="en-US" i="1" dirty="0" err="1"/>
              <a:t>Zentren</a:t>
            </a:r>
            <a:r>
              <a:rPr lang="en-US" i="1" dirty="0"/>
              <a:t> </a:t>
            </a:r>
            <a:r>
              <a:rPr lang="en-US" i="1" dirty="0" err="1"/>
              <a:t>werden</a:t>
            </a:r>
            <a:r>
              <a:rPr lang="en-US" i="1" dirty="0"/>
              <a:t> </a:t>
            </a:r>
            <a:r>
              <a:rPr lang="en-US" i="1" dirty="0" err="1"/>
              <a:t>keine</a:t>
            </a:r>
            <a:r>
              <a:rPr lang="en-US" i="1" dirty="0"/>
              <a:t> </a:t>
            </a:r>
            <a:r>
              <a:rPr lang="en-US" i="1" dirty="0" err="1"/>
              <a:t>Förderung</a:t>
            </a:r>
            <a:r>
              <a:rPr lang="en-US" i="1" dirty="0"/>
              <a:t> </a:t>
            </a:r>
            <a:r>
              <a:rPr lang="en-US" i="1" dirty="0" err="1"/>
              <a:t>bekommen</a:t>
            </a:r>
            <a:r>
              <a:rPr lang="en-US" i="1" dirty="0"/>
              <a:t>, </a:t>
            </a:r>
            <a:r>
              <a:rPr lang="en-US" i="1" dirty="0" err="1"/>
              <a:t>dass</a:t>
            </a:r>
            <a:r>
              <a:rPr lang="en-US" i="1" dirty="0"/>
              <a:t> </a:t>
            </a:r>
            <a:r>
              <a:rPr lang="en-US" i="1" dirty="0" err="1"/>
              <a:t>ist</a:t>
            </a:r>
            <a:r>
              <a:rPr lang="en-US" i="1" dirty="0"/>
              <a:t> </a:t>
            </a:r>
            <a:r>
              <a:rPr lang="en-US" i="1" dirty="0" err="1"/>
              <a:t>ziemlich</a:t>
            </a:r>
            <a:r>
              <a:rPr lang="en-US" i="1" dirty="0"/>
              <a:t> </a:t>
            </a:r>
            <a:r>
              <a:rPr lang="en-US" i="1" dirty="0" err="1"/>
              <a:t>deutlich</a:t>
            </a:r>
            <a:r>
              <a:rPr lang="en-US" i="1" dirty="0"/>
              <a:t> </a:t>
            </a:r>
            <a:r>
              <a:rPr lang="en-US" i="1" dirty="0" err="1"/>
              <a:t>gemacht</a:t>
            </a:r>
            <a:r>
              <a:rPr lang="en-US" i="1" dirty="0"/>
              <a:t> </a:t>
            </a:r>
            <a:r>
              <a:rPr lang="en-US" i="1" dirty="0" err="1"/>
              <a:t>worden</a:t>
            </a:r>
            <a:r>
              <a:rPr lang="en-US" i="1" dirty="0"/>
              <a:t>, </a:t>
            </a:r>
            <a:r>
              <a:rPr lang="en-US" i="1" dirty="0" err="1"/>
              <a:t>auch</a:t>
            </a:r>
            <a:r>
              <a:rPr lang="en-US" i="1" dirty="0"/>
              <a:t> </a:t>
            </a:r>
            <a:r>
              <a:rPr lang="en-US" i="1" dirty="0" err="1"/>
              <a:t>wenn</a:t>
            </a:r>
            <a:r>
              <a:rPr lang="en-US" i="1" dirty="0"/>
              <a:t> </a:t>
            </a:r>
            <a:r>
              <a:rPr lang="en-US" i="1" dirty="0" err="1"/>
              <a:t>diese</a:t>
            </a:r>
            <a:r>
              <a:rPr lang="en-US" i="1" dirty="0"/>
              <a:t> - </a:t>
            </a:r>
            <a:r>
              <a:rPr lang="en-US" i="1" dirty="0" err="1"/>
              <a:t>ohne</a:t>
            </a:r>
            <a:r>
              <a:rPr lang="en-US" i="1" dirty="0"/>
              <a:t> </a:t>
            </a:r>
            <a:r>
              <a:rPr lang="en-US" i="1" dirty="0" err="1"/>
              <a:t>Mittel</a:t>
            </a:r>
            <a:r>
              <a:rPr lang="en-US" i="1" dirty="0"/>
              <a:t> - in </a:t>
            </a:r>
            <a:r>
              <a:rPr lang="en-US" i="1" dirty="0" err="1"/>
              <a:t>einem</a:t>
            </a:r>
            <a:r>
              <a:rPr lang="en-US" i="1" dirty="0"/>
              <a:t> </a:t>
            </a:r>
            <a:r>
              <a:rPr lang="en-US" i="1" dirty="0" err="1"/>
              <a:t>Verbund</a:t>
            </a:r>
            <a:r>
              <a:rPr lang="en-US" i="1" dirty="0"/>
              <a:t> sein </a:t>
            </a:r>
            <a:r>
              <a:rPr lang="en-US" i="1" dirty="0" err="1"/>
              <a:t>können</a:t>
            </a:r>
            <a:r>
              <a:rPr lang="en-US" dirty="0"/>
              <a:t>.“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1BB8415-0FFE-4303-8C7F-269151D784AF}"/>
              </a:ext>
            </a:extLst>
          </p:cNvPr>
          <p:cNvSpPr txBox="1"/>
          <p:nvPr/>
        </p:nvSpPr>
        <p:spPr>
          <a:xfrm>
            <a:off x="377642" y="5890759"/>
            <a:ext cx="1145518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800" dirty="0"/>
              <a:t> we should start defining WPs today and discuss how to include HZB/HZDR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8343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3BE1DC84-6E04-4EE9-8D5D-12B9A639B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34"/>
          <a:stretch/>
        </p:blipFill>
        <p:spPr>
          <a:xfrm>
            <a:off x="114684" y="1270079"/>
            <a:ext cx="4484050" cy="41315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0270" y="54374"/>
            <a:ext cx="4394703" cy="897172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SESAM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18113" y="1998079"/>
            <a:ext cx="7593266" cy="3262087"/>
          </a:xfrm>
        </p:spPr>
        <p:txBody>
          <a:bodyPr>
            <a:normAutofit fontScale="92500"/>
          </a:bodyPr>
          <a:lstStyle/>
          <a:p>
            <a:r>
              <a:rPr lang="de-DE" sz="2400" dirty="0"/>
              <a:t>Basierend auf erfolgreichem BMBF Verbund NOVALIS</a:t>
            </a:r>
          </a:p>
          <a:p>
            <a:pPr lvl="1"/>
            <a:r>
              <a:rPr lang="de-DE" sz="2000" b="1" dirty="0"/>
              <a:t>Erfolgreich erste </a:t>
            </a:r>
            <a:r>
              <a:rPr lang="de-DE" sz="2000" b="1" dirty="0" err="1"/>
              <a:t>Cavities</a:t>
            </a:r>
            <a:r>
              <a:rPr lang="de-DE" sz="2000" b="1" dirty="0"/>
              <a:t> beschichtet </a:t>
            </a:r>
            <a:r>
              <a:rPr lang="de-DE" sz="2000" dirty="0"/>
              <a:t>und getestet</a:t>
            </a:r>
            <a:endParaRPr lang="de-DE" sz="2000" baseline="-25000" dirty="0"/>
          </a:p>
          <a:p>
            <a:r>
              <a:rPr lang="de-DE" sz="2400" dirty="0"/>
              <a:t>Konsequente Weiterentwicklung von </a:t>
            </a:r>
            <a:r>
              <a:rPr lang="de-DE" sz="2400" dirty="0" err="1"/>
              <a:t>Cavities</a:t>
            </a:r>
            <a:r>
              <a:rPr lang="de-DE" sz="2400" dirty="0"/>
              <a:t> für 4K-Betrieb </a:t>
            </a:r>
          </a:p>
          <a:p>
            <a:pPr lvl="1"/>
            <a:r>
              <a:rPr lang="de-DE" sz="2000" dirty="0"/>
              <a:t>Testen </a:t>
            </a:r>
            <a:r>
              <a:rPr lang="de-DE" sz="2000" b="1" dirty="0"/>
              <a:t>neuer Materialien </a:t>
            </a:r>
            <a:r>
              <a:rPr lang="de-DE" sz="2000" dirty="0"/>
              <a:t>unter realistischen Bedingungen</a:t>
            </a:r>
          </a:p>
          <a:p>
            <a:pPr lvl="1"/>
            <a:r>
              <a:rPr lang="de-DE" sz="2000" dirty="0"/>
              <a:t>Entwickeln und Testen von </a:t>
            </a:r>
            <a:r>
              <a:rPr lang="de-DE" sz="2000" b="1" dirty="0"/>
              <a:t>Subsystemen </a:t>
            </a:r>
            <a:r>
              <a:rPr lang="de-DE" sz="2000" b="1"/>
              <a:t>für 4K-Module</a:t>
            </a:r>
            <a:endParaRPr lang="de-DE" sz="2000" b="1" dirty="0"/>
          </a:p>
          <a:p>
            <a:r>
              <a:rPr lang="de-DE" sz="2400" dirty="0"/>
              <a:t>Ermöglicht</a:t>
            </a:r>
          </a:p>
          <a:p>
            <a:pPr lvl="1"/>
            <a:r>
              <a:rPr lang="de-DE" sz="2000" dirty="0"/>
              <a:t>2K-Betrieb bei </a:t>
            </a:r>
            <a:r>
              <a:rPr lang="de-DE" sz="2000" b="1" dirty="0"/>
              <a:t>reduzierten Betriebskosten</a:t>
            </a:r>
          </a:p>
          <a:p>
            <a:pPr lvl="1"/>
            <a:r>
              <a:rPr lang="de-DE" sz="2000" b="1" dirty="0"/>
              <a:t>CW Betrieb </a:t>
            </a:r>
            <a:r>
              <a:rPr lang="de-DE" sz="2000" dirty="0"/>
              <a:t>bei hohen Gradienten</a:t>
            </a:r>
          </a:p>
          <a:p>
            <a:pPr lvl="1"/>
            <a:r>
              <a:rPr lang="de-DE" sz="2000" dirty="0"/>
              <a:t>Betrieb mit </a:t>
            </a:r>
            <a:r>
              <a:rPr lang="de-DE" sz="2000" dirty="0" err="1"/>
              <a:t>Kryocoolern</a:t>
            </a:r>
            <a:r>
              <a:rPr lang="de-DE" sz="2000" dirty="0"/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de-DE" sz="2000" dirty="0"/>
              <a:t> </a:t>
            </a:r>
            <a:r>
              <a:rPr lang="de-DE" sz="2000" b="1" dirty="0"/>
              <a:t>reduzierter Heliumbedarf</a:t>
            </a:r>
          </a:p>
        </p:txBody>
      </p:sp>
      <p:pic>
        <p:nvPicPr>
          <p:cNvPr id="9" name="Picture 2" descr="Technische Universität Darmstadt – Wikipedia">
            <a:extLst>
              <a:ext uri="{FF2B5EF4-FFF2-40B4-BE49-F238E27FC236}">
                <a16:creationId xmlns:a16="http://schemas.microsoft.com/office/drawing/2014/main" id="{263B46B6-D7D8-477E-9011-6B50C5D3B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432" y="5960889"/>
            <a:ext cx="173813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nhaltsplatzhalter 3">
                <a:extLst>
                  <a:ext uri="{FF2B5EF4-FFF2-40B4-BE49-F238E27FC236}">
                    <a16:creationId xmlns:a16="http://schemas.microsoft.com/office/drawing/2014/main" id="{2EC5A1E9-5857-4362-9AA3-D36E57C4D5D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715212" y="5432200"/>
                <a:ext cx="11081441" cy="381000"/>
              </a:xfrm>
            </p:spPr>
            <p:txBody>
              <a:bodyPr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de-DE" sz="2400" dirty="0"/>
                  <a:t>Gesamt-Förderbedarf: </a:t>
                </a:r>
                <a14:m>
                  <m:oMath xmlns:m="http://schemas.openxmlformats.org/officeDocument/2006/math">
                    <m:r>
                      <a:rPr lang="de-DE" sz="2400" i="1" smtClean="0">
                        <a:latin typeface="Cambria Math"/>
                        <a:ea typeface="Cambria Math"/>
                      </a:rPr>
                      <m:t>𝒪</m:t>
                    </m:r>
                  </m:oMath>
                </a14:m>
                <a:r>
                  <a:rPr lang="de-DE" sz="2400" dirty="0"/>
                  <a:t>(6.75) FTE +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  <a:ea typeface="Cambria Math"/>
                      </a:rPr>
                      <m:t>𝒪</m:t>
                    </m:r>
                  </m:oMath>
                </a14:m>
                <a:r>
                  <a:rPr lang="de-DE" sz="2400" dirty="0"/>
                  <a:t>(100 k€) Investitionen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endParaRPr lang="de-DE" sz="2400" dirty="0"/>
              </a:p>
            </p:txBody>
          </p:sp>
        </mc:Choice>
        <mc:Fallback xmlns="">
          <p:sp>
            <p:nvSpPr>
              <p:cNvPr id="10" name="Inhaltsplatzhalter 3">
                <a:extLst>
                  <a:ext uri="{FF2B5EF4-FFF2-40B4-BE49-F238E27FC236}">
                    <a16:creationId xmlns:a16="http://schemas.microsoft.com/office/drawing/2014/main" id="{2EC5A1E9-5857-4362-9AA3-D36E57C4D5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15212" y="5432200"/>
                <a:ext cx="11081441" cy="381000"/>
              </a:xfrm>
              <a:blipFill>
                <a:blip r:embed="rId4"/>
                <a:stretch>
                  <a:fillRect t="-12698" b="-5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>
            <a:extLst>
              <a:ext uri="{FF2B5EF4-FFF2-40B4-BE49-F238E27FC236}">
                <a16:creationId xmlns:a16="http://schemas.microsoft.com/office/drawing/2014/main" id="{89C3153F-F0FB-4A52-87D2-871E2ACF08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9" y="5933393"/>
            <a:ext cx="1567895" cy="72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EA769BA-942C-4424-BFCA-269F75AD80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183" y="6058611"/>
            <a:ext cx="1911127" cy="61952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B6098EC-4E53-4FCD-8C75-C255614C2EA4}"/>
              </a:ext>
            </a:extLst>
          </p:cNvPr>
          <p:cNvSpPr txBox="1"/>
          <p:nvPr/>
        </p:nvSpPr>
        <p:spPr>
          <a:xfrm>
            <a:off x="5150051" y="1450280"/>
            <a:ext cx="649063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Ziel: Effizienter &amp; nachhaltiger Betrieb von Beschleunigern</a:t>
            </a:r>
          </a:p>
        </p:txBody>
      </p:sp>
      <p:pic>
        <p:nvPicPr>
          <p:cNvPr id="14" name="Picture 2" descr="Helmholtz-Zentrum Berlin - Wikipedia">
            <a:extLst>
              <a:ext uri="{FF2B5EF4-FFF2-40B4-BE49-F238E27FC236}">
                <a16:creationId xmlns:a16="http://schemas.microsoft.com/office/drawing/2014/main" id="{091462C6-CEEB-4C24-AC45-B49478B5A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00" y="6078699"/>
            <a:ext cx="1775845" cy="6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atei:Logo Uni Siegen.svg – Wikipedia">
            <a:extLst>
              <a:ext uri="{FF2B5EF4-FFF2-40B4-BE49-F238E27FC236}">
                <a16:creationId xmlns:a16="http://schemas.microsoft.com/office/drawing/2014/main" id="{789F16D9-1A72-4A3B-BB69-5249BECE3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562" y="6029434"/>
            <a:ext cx="1911127" cy="54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ZDR Logo in Vertical Format (jpg) - Helmholtz-Zentrum Dresden-Rossendorf,  HZDR">
            <a:extLst>
              <a:ext uri="{FF2B5EF4-FFF2-40B4-BE49-F238E27FC236}">
                <a16:creationId xmlns:a16="http://schemas.microsoft.com/office/drawing/2014/main" id="{348859FC-76F8-4489-9996-A5B3A1B4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7" y="6058611"/>
            <a:ext cx="1544335" cy="6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196CAD6-6BD7-43B1-80AC-CCFBF8BB17D2}"/>
              </a:ext>
            </a:extLst>
          </p:cNvPr>
          <p:cNvSpPr txBox="1"/>
          <p:nvPr/>
        </p:nvSpPr>
        <p:spPr>
          <a:xfrm>
            <a:off x="346077" y="804899"/>
            <a:ext cx="657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ustainable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fficient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uperconducting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ccelerator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odules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6C32076-55E3-4A53-90D8-82D8C99D64D9}"/>
              </a:ext>
            </a:extLst>
          </p:cNvPr>
          <p:cNvGrpSpPr/>
          <p:nvPr/>
        </p:nvGrpSpPr>
        <p:grpSpPr>
          <a:xfrm>
            <a:off x="9777562" y="4248364"/>
            <a:ext cx="1557796" cy="604279"/>
            <a:chOff x="9777562" y="4380955"/>
            <a:chExt cx="1557796" cy="604279"/>
          </a:xfrm>
        </p:grpSpPr>
        <p:sp>
          <p:nvSpPr>
            <p:cNvPr id="5" name="Geschweifte Klammer rechts 4">
              <a:extLst>
                <a:ext uri="{FF2B5EF4-FFF2-40B4-BE49-F238E27FC236}">
                  <a16:creationId xmlns:a16="http://schemas.microsoft.com/office/drawing/2014/main" id="{B52EEFA0-CE19-48E8-AB09-F7A9F00E2571}"/>
                </a:ext>
              </a:extLst>
            </p:cNvPr>
            <p:cNvSpPr/>
            <p:nvPr/>
          </p:nvSpPr>
          <p:spPr>
            <a:xfrm>
              <a:off x="9777562" y="4380955"/>
              <a:ext cx="259817" cy="60427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BD7C739-5CAA-4D25-9161-BE82206632FD}"/>
                </a:ext>
              </a:extLst>
            </p:cNvPr>
            <p:cNvSpPr txBox="1"/>
            <p:nvPr/>
          </p:nvSpPr>
          <p:spPr>
            <a:xfrm>
              <a:off x="10119275" y="4435368"/>
              <a:ext cx="1216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EU-XFEL</a:t>
              </a: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1F0CAFDE-9FC5-4B9D-A62E-3928E8F705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" y="4396178"/>
            <a:ext cx="4555195" cy="10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95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Breitbild</PresentationFormat>
  <Paragraphs>32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</vt:lpstr>
      <vt:lpstr>Office Theme</vt:lpstr>
      <vt:lpstr>4th NOVALIS Workshop</vt:lpstr>
      <vt:lpstr>Our Milestones for the rest of the project</vt:lpstr>
      <vt:lpstr>How to proceed?</vt:lpstr>
      <vt:lpstr>SESAM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NOVALIS Workshop</dc:title>
  <dc:creator>Wenskat, Marc</dc:creator>
  <cp:lastModifiedBy>Wenskat, Marc</cp:lastModifiedBy>
  <cp:revision>52</cp:revision>
  <dcterms:created xsi:type="dcterms:W3CDTF">2023-05-31T18:41:36Z</dcterms:created>
  <dcterms:modified xsi:type="dcterms:W3CDTF">2024-05-01T10:27:33Z</dcterms:modified>
</cp:coreProperties>
</file>