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7" r:id="rId9"/>
    <p:sldId id="265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0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435307"/>
            <a:ext cx="6432715" cy="625877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34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0" y="5445224"/>
            <a:ext cx="6432715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133" b="1" i="0">
                <a:solidFill>
                  <a:schemeClr val="accent2"/>
                </a:solidFill>
                <a:latin typeface="TheSans UHH" panose="020B0502050302020203" pitchFamily="34" charset="77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2" y="5829267"/>
            <a:ext cx="6432715" cy="575733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5019" y="0"/>
            <a:ext cx="464292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032" y="6539901"/>
            <a:ext cx="627910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375921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blau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5AFF9095-81B9-BCB9-F995-76D7A95E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6771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3"/>
            <a:ext cx="8256488" cy="3167956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1A332F47-736B-CDE0-6752-F10D3D68B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5C11D619-E32A-2CEE-9965-9C829412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377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mit schmalem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6624307" cy="767788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6144253" cy="3937000"/>
          </a:xfrm>
        </p:spPr>
        <p:txBody>
          <a:bodyPr l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9869" y="0"/>
            <a:ext cx="4642577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C21B6C-1199-7410-D70C-DF13D6B43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38EC3EA-D4DA-303C-806E-472FC6B32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9AAC19B7-37FD-AA89-39AA-F7DF9419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4BFEEC7F-37CA-96F1-CC3A-8A300A1C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484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Inhalt (mit breitem F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3743987" cy="767788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3743987" cy="3937000"/>
          </a:xfrm>
        </p:spPr>
        <p:txBody>
          <a:bodyPr lIns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8" y="0"/>
            <a:ext cx="7535729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6F379341-4B7C-56ED-E5CE-3AF27C9C0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1"/>
            <a:ext cx="1036676" cy="318100"/>
          </a:xfrm>
          <a:solidFill>
            <a:schemeClr val="tx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9" name="UHH-Logo">
            <a:extLst>
              <a:ext uri="{FF2B5EF4-FFF2-40B4-BE49-F238E27FC236}">
                <a16:creationId xmlns:a16="http://schemas.microsoft.com/office/drawing/2014/main" id="{3BDE8800-7D43-0D06-238E-1FA0D202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0" y="5842302"/>
            <a:ext cx="1727763" cy="562732"/>
          </a:xfrm>
          <a:prstGeom prst="rect">
            <a:avLst/>
          </a:prstGeom>
        </p:spPr>
      </p:pic>
      <p:sp>
        <p:nvSpPr>
          <p:cNvPr id="11" name="Datumsplatzhalter">
            <a:extLst>
              <a:ext uri="{FF2B5EF4-FFF2-40B4-BE49-F238E27FC236}">
                <a16:creationId xmlns:a16="http://schemas.microsoft.com/office/drawing/2014/main" id="{7D88BC12-8F4E-BFC6-264F-89270375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12" name="Fußzeilenplatzhalter">
            <a:extLst>
              <a:ext uri="{FF2B5EF4-FFF2-40B4-BE49-F238E27FC236}">
                <a16:creationId xmlns:a16="http://schemas.microsoft.com/office/drawing/2014/main" id="{F86D739E-9299-6C18-D483-F75B8037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7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(mit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ues Rechteck">
            <a:extLst>
              <a:ext uri="{FF2B5EF4-FFF2-40B4-BE49-F238E27FC236}">
                <a16:creationId xmlns:a16="http://schemas.microsoft.com/office/drawing/2014/main" id="{14BDBED3-5910-DE22-D9E0-EF5709BC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819" y="0"/>
            <a:ext cx="464218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7008349" cy="3937000"/>
          </a:xfrm>
        </p:spPr>
        <p:txBody>
          <a:bodyPr l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33432" y="1509184"/>
            <a:ext cx="3826768" cy="2563821"/>
          </a:xfrm>
        </p:spPr>
        <p:txBody>
          <a:bodyPr lIns="0" anchor="t" anchorCtr="0">
            <a:normAutofit/>
          </a:bodyPr>
          <a:lstStyle>
            <a:lvl1pPr marL="380990" indent="-380990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6365823-088A-8693-C71E-3BE224B7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0406DA75-B94C-88A6-DC22-02C95D67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670BC1F-CA78-59FB-8906-557B8A8BB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9819" y="6153347"/>
            <a:ext cx="3333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51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964934C-EA16-90F9-FF01-DDA26AE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8A498CDC-352F-BF56-E3E4-9366FD0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B324906E-3EC6-43D0-38B0-7F3BC8939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11DF910-5AC6-4699-67BD-422B03AEE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990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A6F2484B-6A49-A01C-CB00-04C3C61D9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6EB1508-E0F4-F09F-03BC-AA73731C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AA413CEF-D37C-976C-E37F-68A4D6D8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79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43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256A2770-1A1F-77F6-78D7-E44AEAE9E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BB2272B-6D56-1FA3-D138-FFB24858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38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CD2ED777-FF9B-1F8E-A73B-AE96714D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37D0021-4AE9-12EF-77C5-6E40087CF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511107"/>
            <a:ext cx="5280156" cy="815909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5A6B0E0E-75A2-F94A-0962-615DE4EB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1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4117240-25E0-9C7E-438D-28789BCE67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80045" y="1511107"/>
            <a:ext cx="5280156" cy="825500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98A3E-1FE1-0DB5-2352-C9DF207F4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045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2D7E17B0-6C39-E84C-8C98-5FA3A41C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1D790461-F92A-CC5D-2798-7693BAA1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DDED3A4E-19FA-52ED-810A-479DD1F26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276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CA5E38-AD06-052F-D243-EF2FC83E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C6CD7452-71E2-D02E-ACAE-A574F4E5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1509184"/>
            <a:ext cx="4224867" cy="3937000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10A72B-21A5-96FD-DCC8-D60D15D1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452671"/>
            <a:ext cx="6576483" cy="499351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32C229D4-8F43-CC72-97C2-B0866651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B98D548-7EFA-0993-27E3-142384E1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3A89B385-8C99-FB81-B57F-F3ED4EB9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80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A7BA631A-EF29-8182-4001-4759D668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9690B3AD-4342-072E-81A9-FF969E2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2057400"/>
            <a:ext cx="4224867" cy="338878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">
            <a:extLst>
              <a:ext uri="{FF2B5EF4-FFF2-40B4-BE49-F238E27FC236}">
                <a16:creationId xmlns:a16="http://schemas.microsoft.com/office/drawing/2014/main" id="{2922ACD9-FFDA-7A98-706E-2EE5D82A6D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23925" y="452968"/>
            <a:ext cx="6336275" cy="499321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2" name="Foliennummernplatzhalter">
            <a:extLst>
              <a:ext uri="{FF2B5EF4-FFF2-40B4-BE49-F238E27FC236}">
                <a16:creationId xmlns:a16="http://schemas.microsoft.com/office/drawing/2014/main" id="{42E28986-8242-C2CB-3C35-2C7D2E91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38E4443A-0699-BA84-956E-50A918F2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2B7E7A43-F431-D033-68A6-04D5F8AE6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3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(breites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85CCA211-4FA3-DE47-9381-1796FDA2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594599"/>
            <a:ext cx="3839995" cy="508794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10000"/>
              </a:lnSpc>
              <a:defRPr sz="26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id="{49607EE8-9A52-264C-0A8E-04314631BB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2" y="5445224"/>
            <a:ext cx="3839997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None/>
              <a:defRPr sz="1867" b="1" i="0">
                <a:solidFill>
                  <a:schemeClr val="accent2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8" name="Datum">
            <a:extLst>
              <a:ext uri="{FF2B5EF4-FFF2-40B4-BE49-F238E27FC236}">
                <a16:creationId xmlns:a16="http://schemas.microsoft.com/office/drawing/2014/main" id="{DA956C75-6071-5A72-5101-E9E0F0B38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608"/>
            <a:ext cx="3845244" cy="575733"/>
          </a:xfrm>
        </p:spPr>
        <p:txBody>
          <a:bodyPr>
            <a:normAutofit/>
          </a:bodyPr>
          <a:lstStyle>
            <a:lvl1pPr marL="0" indent="0">
              <a:buNone/>
              <a:defRPr sz="1867" b="0" i="0">
                <a:latin typeface="+mn-lt"/>
              </a:defRPr>
            </a:lvl1pPr>
          </a:lstStyle>
          <a:p>
            <a:pPr lvl="0"/>
            <a:r>
              <a:rPr lang="de-DE"/>
              <a:t>Datum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9" y="0"/>
            <a:ext cx="753533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75D257FE-24B9-E7DF-27AC-9DC6B024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22931" y="6539901"/>
            <a:ext cx="575011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288398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3FE6B7B-AECD-5DB3-3C5A-BC472D3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90EE0EAE-B40D-ABFA-DF3B-1E0A271E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3D19A3A-9D19-25EC-0099-B725FA014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EAEFFCCA-FF96-1BD5-82EC-A8E5D8FC7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CC773BF3-EE87-D7D3-42AC-14118F40B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772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">
            <a:extLst>
              <a:ext uri="{FF2B5EF4-FFF2-40B4-BE49-F238E27FC236}">
                <a16:creationId xmlns:a16="http://schemas.microsoft.com/office/drawing/2014/main" id="{739204E3-4520-F5FE-68EE-3283723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223D141D-59D3-B9C9-964F-A39EADF29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81C2F92-9DFB-31EA-C968-2E124310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B38C2671-C222-21BA-E35B-E77593FA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ADBC56CA-4587-858F-4917-69D3A26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654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376683-1D97-4C64-9677-CA813CFE0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149FAF0-68F8-448A-B2DB-9BF17E4DE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0D10BA-A289-46D1-9F3B-673BA091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DCEC4-F0E6-49E4-8F1A-2DD26BD2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17B2D-0DDD-461D-B120-B48FF5D9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5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(ohn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A58A1DC7-81D7-0178-6AA2-CE7389355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5" name="Titel">
            <a:extLst>
              <a:ext uri="{FF2B5EF4-FFF2-40B4-BE49-F238E27FC236}">
                <a16:creationId xmlns:a16="http://schemas.microsoft.com/office/drawing/2014/main" id="{19332011-8135-2225-4921-150D6415C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293097"/>
            <a:ext cx="9217024" cy="1370460"/>
          </a:xfrm>
        </p:spPr>
        <p:txBody>
          <a:bodyPr wrap="square" lIns="0" anchor="b" anchorCtr="0">
            <a:normAutofit/>
          </a:bodyPr>
          <a:lstStyle>
            <a:lvl1pPr algn="l">
              <a:lnSpc>
                <a:spcPct val="110000"/>
              </a:lnSpc>
              <a:defRPr sz="3200"/>
            </a:lvl1pPr>
          </a:lstStyle>
          <a:p>
            <a:r>
              <a:rPr lang="de-DE" dirty="0"/>
              <a:t>Vorstellung des neuen Exzellenzclusters „Understanding XYZ“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id="{6C7258FA-754E-8F00-113F-DF369E71B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563" y="5909458"/>
            <a:ext cx="7968885" cy="426173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(Titel) Vorname Nachname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561DAFA2-5F25-5D62-43E1-96363D6D69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278"/>
            <a:ext cx="1445409" cy="588605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25206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12" y="1509184"/>
            <a:ext cx="8256488" cy="3937001"/>
          </a:xfrm>
        </p:spPr>
        <p:txBody>
          <a:bodyPr lIns="0">
            <a:normAutofit/>
          </a:bodyPr>
          <a:lstStyle>
            <a:lvl1pPr marL="457189" indent="-575986">
              <a:lnSpc>
                <a:spcPct val="110000"/>
              </a:lnSpc>
              <a:spcBef>
                <a:spcPts val="2400"/>
              </a:spcBef>
              <a:buSzPct val="180000"/>
              <a:buFont typeface="+mj-lt"/>
              <a:buAutoNum type="arabicPlain"/>
              <a:defRPr sz="2667"/>
            </a:lvl1pPr>
            <a:lvl2pPr marL="106677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B159FC35-01D5-3D9B-4190-D9C5FC36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430A3C-2541-14FB-44D9-E3672892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69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 (zweispaltig)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35" y="1892830"/>
            <a:ext cx="10752765" cy="3264927"/>
          </a:xfrm>
        </p:spPr>
        <p:txBody>
          <a:bodyPr lIns="0" numCol="2" spcCol="180000"/>
          <a:lstStyle>
            <a:lvl1pPr marL="457189" indent="-457189">
              <a:lnSpc>
                <a:spcPct val="110000"/>
              </a:lnSpc>
              <a:buSzPct val="180000"/>
              <a:buFont typeface="+mj-lt"/>
              <a:buAutoNum type="arabicPlain"/>
              <a:defRPr/>
            </a:lvl1pPr>
            <a:lvl2pPr marL="990575" indent="-38099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DA8BD811-AB80-6771-3C5B-8A71DDAD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3CB44A2-3722-CFA6-C04F-90B773B5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009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 anchor="b">
            <a:spAutoFit/>
          </a:bodyPr>
          <a:lstStyle>
            <a:lvl1pPr>
              <a:lnSpc>
                <a:spcPct val="110000"/>
              </a:lnSpc>
              <a:defRPr sz="3733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7A60BCC-5616-273E-2AA8-BB9E0C10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A120FAF-72E8-3893-7931-08E06A0777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6819" y="536624"/>
            <a:ext cx="6103277" cy="2451890"/>
          </a:xfrm>
        </p:spPr>
        <p:txBody>
          <a:bodyPr wrap="square" lIns="0">
            <a:spAutoFit/>
          </a:bodyPr>
          <a:lstStyle>
            <a:lvl1pPr marL="0" indent="0">
              <a:buNone/>
              <a:defRPr sz="15333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5334" y="0"/>
            <a:ext cx="4657063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440C51C-B06F-CB2E-ED83-8E483E777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4" name="UHH-Logo">
            <a:extLst>
              <a:ext uri="{FF2B5EF4-FFF2-40B4-BE49-F238E27FC236}">
                <a16:creationId xmlns:a16="http://schemas.microsoft.com/office/drawing/2014/main" id="{D9B3E6FA-960E-96B0-B53A-73021BB11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6" name="Datumsplatzhalter">
            <a:extLst>
              <a:ext uri="{FF2B5EF4-FFF2-40B4-BE49-F238E27FC236}">
                <a16:creationId xmlns:a16="http://schemas.microsoft.com/office/drawing/2014/main" id="{6F15DAC3-6FD9-0866-D987-4FF0DF5E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BE06C47F-82E8-8701-5EC1-831DF30A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44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überschrift (auf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9C441111-369E-A65C-85C0-6BD35550F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3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DF8F1031-7DA1-B48B-66B9-8557FAFE0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3091"/>
            <a:ext cx="4559829" cy="1530158"/>
          </a:xfrm>
          <a:solidFill>
            <a:schemeClr val="accent2"/>
          </a:solidFill>
        </p:spPr>
        <p:txBody>
          <a:bodyPr wrap="square" lIns="540000" tIns="270000" rIns="360000" bIns="270000" anchor="b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DB7858C6-DCA2-C893-3EE8-987458DD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D369F843-3366-1209-6128-E5DC123E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10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B302F5-284F-3079-6EAC-C920CD76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C7B469-3DC0-7EC7-FA90-6C165FB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9367073-303F-D294-FFA0-CB0A3A8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EE53C70-75A7-A62E-53DB-69DDC21A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5151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Inhalt (blau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>
            <a:extLst>
              <a:ext uri="{FF2B5EF4-FFF2-40B4-BE49-F238E27FC236}">
                <a16:creationId xmlns:a16="http://schemas.microsoft.com/office/drawing/2014/main" id="{3CB7C4BB-7B9F-D5C9-4EC5-58F8D7EEA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0" y="5842302"/>
            <a:ext cx="1727763" cy="562732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2060DD5D-EE2C-1DE9-17FB-CFD0B6F6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tx1"/>
              </a:buClr>
              <a:defRPr/>
            </a:lvl1pPr>
            <a:lvl2pPr>
              <a:lnSpc>
                <a:spcPct val="110000"/>
              </a:lnSpc>
              <a:buClr>
                <a:schemeClr val="tx1"/>
              </a:buClr>
              <a:defRPr/>
            </a:lvl2pPr>
            <a:lvl3pPr>
              <a:lnSpc>
                <a:spcPct val="110000"/>
              </a:lnSpc>
              <a:buClr>
                <a:schemeClr val="tx1"/>
              </a:buClr>
              <a:defRPr/>
            </a:lvl3pPr>
            <a:lvl4pPr>
              <a:lnSpc>
                <a:spcPct val="110000"/>
              </a:lnSpc>
              <a:buClr>
                <a:schemeClr val="tx1"/>
              </a:buClr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4587A11D-BE80-671B-6AF9-9C02BBFD0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F3FCC813-C10C-BF29-F6C2-5F382BA4E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6114D8C-4BDC-53CF-1F7F-A0EAB3E23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10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">
            <a:extLst>
              <a:ext uri="{FF2B5EF4-FFF2-40B4-BE49-F238E27FC236}">
                <a16:creationId xmlns:a16="http://schemas.microsoft.com/office/drawing/2014/main" id="{42467729-862C-ACCE-B8E1-699AA571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447979-4F8F-513E-6D67-85083E82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09183"/>
            <a:ext cx="11328400" cy="391112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A38D8480-7034-8749-BB95-7BE05B39A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fld id="{7AF612CE-7294-4B96-B88A-7CE1E0982127}" type="datetimeFigureOut">
              <a:rPr lang="de-DE" smtClean="0"/>
              <a:t>02.05.2024</a:t>
            </a:fld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C8655903-FC10-2F8E-CBB3-890499D6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pic>
        <p:nvPicPr>
          <p:cNvPr id="10" name="UHH-Logo">
            <a:extLst>
              <a:ext uri="{FF2B5EF4-FFF2-40B4-BE49-F238E27FC236}">
                <a16:creationId xmlns:a16="http://schemas.microsoft.com/office/drawing/2014/main" id="{EA56778A-D8C2-3522-4BDE-8E5736FA4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F0FD46E1-37CF-B929-B565-E8D8B2CAE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BB909113-E0E5-4F30-A99E-A3E7C0A8C4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12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1219170" rtl="0" eaLnBrk="1" latinLnBrk="0" hangingPunct="1">
        <a:lnSpc>
          <a:spcPct val="110000"/>
        </a:lnSpc>
        <a:spcBef>
          <a:spcPct val="0"/>
        </a:spcBef>
        <a:buNone/>
        <a:defRPr lang="de-DE" sz="3467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573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560">
          <p15:clr>
            <a:srgbClr val="F26B43"/>
          </p15:clr>
        </p15:guide>
        <p15:guide id="8" pos="2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t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C7B44-958B-4EA0-B119-A68EEF423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885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SIS Activities at Universität Hamburg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7E913F-0B59-49EA-A895-47C70CD44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8534"/>
            <a:ext cx="9144000" cy="1655762"/>
          </a:xfrm>
        </p:spPr>
        <p:txBody>
          <a:bodyPr/>
          <a:lstStyle/>
          <a:p>
            <a:r>
              <a:rPr lang="de-DE" dirty="0"/>
              <a:t>Marc Wenskat -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SRF R&amp;D </a:t>
            </a:r>
            <a:r>
              <a:rPr lang="de-DE" dirty="0" err="1"/>
              <a:t>team</a:t>
            </a:r>
            <a:endParaRPr lang="de-DE" dirty="0"/>
          </a:p>
          <a:p>
            <a:r>
              <a:rPr lang="de-DE" dirty="0"/>
              <a:t>3.5.2024 | Universität Siegen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3C666665-9316-4F8D-B4FD-206EA7D69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8" t="14359" r="52051" b="15692"/>
          <a:stretch/>
        </p:blipFill>
        <p:spPr>
          <a:xfrm>
            <a:off x="8124223" y="4186076"/>
            <a:ext cx="2819381" cy="1383322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DD9B11CA-1C3E-40F7-80A5-9AF4D39BE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80" y="4186076"/>
            <a:ext cx="1383322" cy="1383322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AE933052-2F90-47B0-A4AB-531A105C3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6" y="4186076"/>
            <a:ext cx="1844429" cy="1383322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93D0085-9CA5-4C4E-BEEF-2CAAF83BB1C2}"/>
              </a:ext>
            </a:extLst>
          </p:cNvPr>
          <p:cNvGrpSpPr/>
          <p:nvPr/>
        </p:nvGrpSpPr>
        <p:grpSpPr>
          <a:xfrm>
            <a:off x="5442057" y="4186076"/>
            <a:ext cx="2199211" cy="1383322"/>
            <a:chOff x="5661955" y="4186076"/>
            <a:chExt cx="2199211" cy="1383322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EC415D25-2E51-4C63-BA03-DB40E2FC9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1955" y="4980937"/>
              <a:ext cx="2199211" cy="588461"/>
            </a:xfrm>
            <a:prstGeom prst="rect">
              <a:avLst/>
            </a:prstGeom>
          </p:spPr>
        </p:pic>
        <p:pic>
          <p:nvPicPr>
            <p:cNvPr id="8" name="Picture 28">
              <a:extLst>
                <a:ext uri="{FF2B5EF4-FFF2-40B4-BE49-F238E27FC236}">
                  <a16:creationId xmlns:a16="http://schemas.microsoft.com/office/drawing/2014/main" id="{04E5E611-6B39-4E6F-86C2-2C47A0CA1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955" y="4186076"/>
              <a:ext cx="2199211" cy="588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3392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consistent</a:t>
            </a:r>
            <a:r>
              <a:rPr lang="de-DE" dirty="0"/>
              <a:t> and </a:t>
            </a:r>
            <a:r>
              <a:rPr lang="de-DE" dirty="0" err="1"/>
              <a:t>exciting</a:t>
            </a:r>
            <a:r>
              <a:rPr lang="de-DE" dirty="0"/>
              <a:t>…</a:t>
            </a:r>
          </a:p>
        </p:txBody>
      </p:sp>
      <p:pic>
        <p:nvPicPr>
          <p:cNvPr id="7" name="Picture 2" descr="CERN - Wikipedia">
            <a:extLst>
              <a:ext uri="{FF2B5EF4-FFF2-40B4-BE49-F238E27FC236}">
                <a16:creationId xmlns:a16="http://schemas.microsoft.com/office/drawing/2014/main" id="{580EF3FE-79C1-44CA-89EF-D7D42DB26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784" y="26999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9EED995-D922-4CF4-AAAB-F8CFE855D31C}"/>
              </a:ext>
            </a:extLst>
          </p:cNvPr>
          <p:cNvSpPr txBox="1"/>
          <p:nvPr/>
        </p:nvSpPr>
        <p:spPr>
          <a:xfrm>
            <a:off x="10876280" y="1010085"/>
            <a:ext cx="12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TheSans UHH" panose="020B0502050302020203" pitchFamily="34" charset="77"/>
              </a:rPr>
              <a:t>A. </a:t>
            </a:r>
            <a:r>
              <a:rPr lang="de-DE" sz="1200" dirty="0" err="1">
                <a:latin typeface="TheSans UHH" panose="020B0502050302020203" pitchFamily="34" charset="77"/>
              </a:rPr>
              <a:t>MacPherson</a:t>
            </a:r>
            <a:endParaRPr lang="de-DE" sz="1200" dirty="0">
              <a:latin typeface="TheSans UHH" panose="020B0502050302020203" pitchFamily="34" charset="77"/>
            </a:endParaRPr>
          </a:p>
          <a:p>
            <a:pPr algn="l"/>
            <a:r>
              <a:rPr lang="de-DE" sz="1200" dirty="0">
                <a:latin typeface="TheSans UHH" panose="020B0502050302020203" pitchFamily="34" charset="77"/>
              </a:rPr>
              <a:t>D. Turner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290850D-C3FF-4E4B-827B-2423C7AACF70}"/>
              </a:ext>
            </a:extLst>
          </p:cNvPr>
          <p:cNvSpPr txBox="1"/>
          <p:nvPr/>
        </p:nvSpPr>
        <p:spPr>
          <a:xfrm>
            <a:off x="8878824" y="603279"/>
            <a:ext cx="355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MSc</a:t>
            </a:r>
            <a:r>
              <a:rPr lang="de-DE" sz="1600" dirty="0">
                <a:latin typeface="TheSans UHH" panose="020B0502050302020203" pitchFamily="34" charset="77"/>
              </a:rPr>
              <a:t> Thesis Lea </a:t>
            </a:r>
            <a:r>
              <a:rPr lang="de-DE" sz="1600" dirty="0" err="1">
                <a:latin typeface="TheSans UHH" panose="020B0502050302020203" pitchFamily="34" charset="77"/>
              </a:rPr>
              <a:t>Preece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1ED8499-F15F-4613-94F9-E49FB826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9" t="31682" r="49014" b="20244"/>
          <a:stretch/>
        </p:blipFill>
        <p:spPr>
          <a:xfrm>
            <a:off x="402670" y="1092442"/>
            <a:ext cx="8502279" cy="5513856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7B23508D-5CA5-40C9-B071-F8DD476F0436}"/>
              </a:ext>
            </a:extLst>
          </p:cNvPr>
          <p:cNvSpPr/>
          <p:nvPr/>
        </p:nvSpPr>
        <p:spPr>
          <a:xfrm>
            <a:off x="620783" y="3875714"/>
            <a:ext cx="377505" cy="767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5D87F6E-DD8F-44E4-A99D-456A5A8FD3F9}"/>
              </a:ext>
            </a:extLst>
          </p:cNvPr>
          <p:cNvSpPr/>
          <p:nvPr/>
        </p:nvSpPr>
        <p:spPr>
          <a:xfrm>
            <a:off x="7305392" y="6383654"/>
            <a:ext cx="1484888" cy="22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D24B6B4-D4F0-401F-9E35-650EFFFBBA78}"/>
              </a:ext>
            </a:extLst>
          </p:cNvPr>
          <p:cNvSpPr txBox="1"/>
          <p:nvPr/>
        </p:nvSpPr>
        <p:spPr>
          <a:xfrm>
            <a:off x="8634984" y="1883951"/>
            <a:ext cx="3557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latin typeface="TheSans UHH" panose="020B0502050302020203" pitchFamily="34" charset="77"/>
              </a:rPr>
              <a:t>Observed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behaviour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fits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experience</a:t>
            </a:r>
            <a:r>
              <a:rPr lang="de-DE" sz="1600" dirty="0">
                <a:latin typeface="TheSans UHH" panose="020B0502050302020203" pitchFamily="34" charset="77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TheSans UHH" panose="020B0502050302020203" pitchFamily="34" charset="77"/>
              </a:rPr>
              <a:t>Higher T </a:t>
            </a:r>
            <a:r>
              <a:rPr lang="de-DE" sz="1600" dirty="0" err="1">
                <a:latin typeface="TheSans UHH" panose="020B0502050302020203" pitchFamily="34" charset="77"/>
              </a:rPr>
              <a:t>higher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expulsion</a:t>
            </a: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TheSans UHH" panose="020B0502050302020203" pitchFamily="34" charset="77"/>
              </a:rPr>
              <a:t>What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about</a:t>
            </a:r>
            <a:r>
              <a:rPr lang="de-DE" sz="1600" dirty="0">
                <a:latin typeface="TheSans UHH" panose="020B0502050302020203" pitchFamily="34" charset="77"/>
              </a:rPr>
              <a:t> S-S and S-I-S?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4872E97D-0D55-42D0-92BF-2EDF7BE80650}"/>
              </a:ext>
            </a:extLst>
          </p:cNvPr>
          <p:cNvCxnSpPr>
            <a:cxnSpLocks/>
          </p:cNvCxnSpPr>
          <p:nvPr/>
        </p:nvCxnSpPr>
        <p:spPr>
          <a:xfrm flipV="1">
            <a:off x="1192725" y="2002533"/>
            <a:ext cx="7352070" cy="39230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33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A4FC86-8743-40B2-BBE8-294C7015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28" y="1690159"/>
            <a:ext cx="5838208" cy="3937001"/>
          </a:xfrm>
        </p:spPr>
        <p:txBody>
          <a:bodyPr/>
          <a:lstStyle/>
          <a:p>
            <a:r>
              <a:rPr lang="de-DE" dirty="0"/>
              <a:t>First </a:t>
            </a:r>
            <a:r>
              <a:rPr lang="de-DE" dirty="0" err="1"/>
              <a:t>studies</a:t>
            </a:r>
            <a:r>
              <a:rPr lang="de-DE" dirty="0"/>
              <a:t> on S-I-S </a:t>
            </a:r>
            <a:r>
              <a:rPr lang="de-DE" dirty="0" err="1"/>
              <a:t>samples</a:t>
            </a:r>
            <a:r>
              <a:rPr lang="de-DE" dirty="0"/>
              <a:t> „back </a:t>
            </a:r>
            <a:r>
              <a:rPr lang="de-DE" dirty="0" err="1"/>
              <a:t>then</a:t>
            </a:r>
            <a:r>
              <a:rPr lang="de-DE" dirty="0"/>
              <a:t>“</a:t>
            </a:r>
          </a:p>
          <a:p>
            <a:r>
              <a:rPr lang="de-DE" dirty="0"/>
              <a:t>New post-</a:t>
            </a:r>
            <a:r>
              <a:rPr lang="de-DE" dirty="0" err="1"/>
              <a:t>processing</a:t>
            </a:r>
            <a:r>
              <a:rPr lang="de-DE" dirty="0"/>
              <a:t> recipe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then</a:t>
            </a:r>
            <a:endParaRPr lang="de-DE" dirty="0"/>
          </a:p>
          <a:p>
            <a:r>
              <a:rPr lang="de-DE" dirty="0" err="1"/>
              <a:t>Now</a:t>
            </a:r>
            <a:r>
              <a:rPr lang="de-DE" dirty="0"/>
              <a:t> (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trapping</a:t>
            </a:r>
            <a:r>
              <a:rPr lang="de-DE" dirty="0"/>
              <a:t>!) also S-S relevant</a:t>
            </a:r>
          </a:p>
          <a:p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beamtime</a:t>
            </a:r>
            <a:r>
              <a:rPr lang="de-DE" dirty="0"/>
              <a:t> </a:t>
            </a:r>
            <a:r>
              <a:rPr lang="de-DE" dirty="0" err="1"/>
              <a:t>submitted</a:t>
            </a:r>
            <a:endParaRPr lang="de-DE" dirty="0"/>
          </a:p>
          <a:p>
            <a:r>
              <a:rPr lang="de-DE" dirty="0"/>
              <a:t>TEM </a:t>
            </a:r>
            <a:r>
              <a:rPr lang="de-DE" dirty="0" err="1"/>
              <a:t>studies</a:t>
            </a:r>
            <a:r>
              <a:rPr lang="de-DE" dirty="0"/>
              <a:t> in parallel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Vacancy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trapping</a:t>
            </a:r>
            <a:endParaRPr lang="de-DE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43892BF8-A0F0-47E7-A136-5A7F235987CB}"/>
              </a:ext>
            </a:extLst>
          </p:cNvPr>
          <p:cNvPicPr/>
          <p:nvPr/>
        </p:nvPicPr>
        <p:blipFill>
          <a:blip r:embed="rId2"/>
          <a:srcRect l="12524" t="13599" r="14468" b="3866"/>
          <a:stretch/>
        </p:blipFill>
        <p:spPr>
          <a:xfrm>
            <a:off x="5647400" y="1126905"/>
            <a:ext cx="6112800" cy="4319280"/>
          </a:xfrm>
          <a:prstGeom prst="rect">
            <a:avLst/>
          </a:prstGeom>
          <a:ln>
            <a:noFill/>
          </a:ln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44B212CC-F8A8-4B1F-BDE0-43C91607273D}"/>
              </a:ext>
            </a:extLst>
          </p:cNvPr>
          <p:cNvSpPr/>
          <p:nvPr/>
        </p:nvSpPr>
        <p:spPr>
          <a:xfrm>
            <a:off x="6280640" y="1489785"/>
            <a:ext cx="82512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25nm</a:t>
            </a:r>
            <a:endParaRPr lang="en-US" sz="1100" b="0" strike="noStrike" spc="-1" dirty="0">
              <a:latin typeface="Arial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4E61CF6E-772E-4953-BF32-9BC22794CDE9}"/>
              </a:ext>
            </a:extLst>
          </p:cNvPr>
          <p:cNvSpPr/>
          <p:nvPr/>
        </p:nvSpPr>
        <p:spPr>
          <a:xfrm>
            <a:off x="6789680" y="1489785"/>
            <a:ext cx="82512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100" b="1" strike="noStrike" spc="-1">
                <a:solidFill>
                  <a:srgbClr val="000000"/>
                </a:solidFill>
                <a:latin typeface="Calibri"/>
                <a:ea typeface="DejaVu Sans"/>
              </a:rPr>
              <a:t>15nm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978BFE1-8ECB-4385-83A6-3274467C6940}"/>
              </a:ext>
            </a:extLst>
          </p:cNvPr>
          <p:cNvSpPr/>
          <p:nvPr/>
        </p:nvSpPr>
        <p:spPr>
          <a:xfrm>
            <a:off x="9341000" y="1489785"/>
            <a:ext cx="82512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100" b="1" strike="noStrike" spc="-1">
                <a:solidFill>
                  <a:srgbClr val="000000"/>
                </a:solidFill>
                <a:latin typeface="Calibri"/>
                <a:ea typeface="DejaVu Sans"/>
              </a:rPr>
              <a:t>25nm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id="{9D07BF13-F0A0-4556-8384-BB6C133905CF}"/>
              </a:ext>
            </a:extLst>
          </p:cNvPr>
          <p:cNvSpPr/>
          <p:nvPr/>
        </p:nvSpPr>
        <p:spPr>
          <a:xfrm>
            <a:off x="9850040" y="1489785"/>
            <a:ext cx="82512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1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15nm</a:t>
            </a:r>
            <a:endParaRPr lang="en-US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1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A4FC86-8743-40B2-BBE8-294C7015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10175240" cy="3937001"/>
          </a:xfrm>
        </p:spPr>
        <p:txBody>
          <a:bodyPr/>
          <a:lstStyle/>
          <a:p>
            <a:r>
              <a:rPr lang="en-US" dirty="0"/>
              <a:t>Busy 15 months – many studies about SIS and its various aspects</a:t>
            </a:r>
          </a:p>
          <a:p>
            <a:r>
              <a:rPr lang="en-US" dirty="0"/>
              <a:t>PEALD single-cell system delayed </a:t>
            </a:r>
          </a:p>
          <a:p>
            <a:endParaRPr lang="en-US" dirty="0"/>
          </a:p>
          <a:p>
            <a:r>
              <a:rPr lang="en-US" dirty="0"/>
              <a:t>Our two pillars for SESAM would be:</a:t>
            </a:r>
          </a:p>
          <a:p>
            <a:pPr lvl="1"/>
            <a:r>
              <a:rPr lang="en-US" dirty="0"/>
              <a:t>Coat a cavity + accompanying studies</a:t>
            </a:r>
          </a:p>
          <a:p>
            <a:pPr lvl="1"/>
            <a:r>
              <a:rPr lang="en-US" dirty="0"/>
              <a:t>Flux expulsion studies + accompanying studies</a:t>
            </a:r>
          </a:p>
          <a:p>
            <a:pPr lvl="1"/>
            <a:r>
              <a:rPr lang="en-US" dirty="0"/>
              <a:t>Request 2x PhDs – no significant invest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steps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did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so </a:t>
            </a:r>
            <a:r>
              <a:rPr lang="de-DE" dirty="0" err="1"/>
              <a:t>far</a:t>
            </a:r>
            <a:r>
              <a:rPr lang="de-DE" dirty="0"/>
              <a:t>?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595302-B75A-4A6E-9B96-FB5ED29DB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6" t="14276" r="15825" b="9930"/>
          <a:stretch/>
        </p:blipFill>
        <p:spPr>
          <a:xfrm>
            <a:off x="2403758" y="1402339"/>
            <a:ext cx="7121237" cy="5197909"/>
          </a:xfrm>
          <a:prstGeom prst="rect">
            <a:avLst/>
          </a:prstGeom>
        </p:spPr>
      </p:pic>
      <p:pic>
        <p:nvPicPr>
          <p:cNvPr id="7" name="Picture 2" descr="Grüner Haken Haken Vektor Icon Für Kontrollkästchen Markersymbol Stock  Vektor Art und mehr Bilder von Häkchen - Schriftsymbol - iStock">
            <a:extLst>
              <a:ext uri="{FF2B5EF4-FFF2-40B4-BE49-F238E27FC236}">
                <a16:creationId xmlns:a16="http://schemas.microsoft.com/office/drawing/2014/main" id="{149FACF7-5047-43E3-AEF9-9AE5D3A3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1241" r="23934" b="22514"/>
          <a:stretch/>
        </p:blipFill>
        <p:spPr bwMode="auto">
          <a:xfrm>
            <a:off x="9428014" y="2027381"/>
            <a:ext cx="193964" cy="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rüner Haken Haken Vektor Icon Für Kontrollkästchen Markersymbol Stock  Vektor Art und mehr Bilder von Häkchen - Schriftsymbol - iStock">
            <a:extLst>
              <a:ext uri="{FF2B5EF4-FFF2-40B4-BE49-F238E27FC236}">
                <a16:creationId xmlns:a16="http://schemas.microsoft.com/office/drawing/2014/main" id="{970AEB6D-1FD7-47E1-B8C3-8BA9D83B6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1241" r="23934" b="22514"/>
          <a:stretch/>
        </p:blipFill>
        <p:spPr bwMode="auto">
          <a:xfrm>
            <a:off x="9428014" y="2311831"/>
            <a:ext cx="193964" cy="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üner Haken Haken Vektor Icon Für Kontrollkästchen Markersymbol Stock  Vektor Art und mehr Bilder von Häkchen - Schriftsymbol - iStock">
            <a:extLst>
              <a:ext uri="{FF2B5EF4-FFF2-40B4-BE49-F238E27FC236}">
                <a16:creationId xmlns:a16="http://schemas.microsoft.com/office/drawing/2014/main" id="{6E38408F-6C11-4E1C-8C44-860C0AE43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1241" r="23934" b="22514"/>
          <a:stretch/>
        </p:blipFill>
        <p:spPr bwMode="auto">
          <a:xfrm>
            <a:off x="9428014" y="2581130"/>
            <a:ext cx="193964" cy="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üner Haken Haken Vektor Icon Für Kontrollkästchen Markersymbol Stock  Vektor Art und mehr Bilder von Häkchen - Schriftsymbol - iStock">
            <a:extLst>
              <a:ext uri="{FF2B5EF4-FFF2-40B4-BE49-F238E27FC236}">
                <a16:creationId xmlns:a16="http://schemas.microsoft.com/office/drawing/2014/main" id="{31BB10FE-1DB0-42A9-866E-6B085BA20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1241" r="23934" b="22514"/>
          <a:stretch/>
        </p:blipFill>
        <p:spPr bwMode="auto">
          <a:xfrm>
            <a:off x="9428013" y="2850429"/>
            <a:ext cx="193964" cy="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rüner Haken Haken Vektor Icon Für Kontrollkästchen Markersymbol Stock  Vektor Art und mehr Bilder von Häkchen - Schriftsymbol - iStock">
            <a:extLst>
              <a:ext uri="{FF2B5EF4-FFF2-40B4-BE49-F238E27FC236}">
                <a16:creationId xmlns:a16="http://schemas.microsoft.com/office/drawing/2014/main" id="{DB50DA3B-1F82-49C8-9841-FC8465474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1241" r="23934" b="22514"/>
          <a:stretch/>
        </p:blipFill>
        <p:spPr bwMode="auto">
          <a:xfrm>
            <a:off x="9428013" y="4732988"/>
            <a:ext cx="193964" cy="21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ultiplikationszeichen 12">
            <a:extLst>
              <a:ext uri="{FF2B5EF4-FFF2-40B4-BE49-F238E27FC236}">
                <a16:creationId xmlns:a16="http://schemas.microsoft.com/office/drawing/2014/main" id="{370FF8E1-7224-46A2-9E07-2754DC7DCEAC}"/>
              </a:ext>
            </a:extLst>
          </p:cNvPr>
          <p:cNvSpPr/>
          <p:nvPr/>
        </p:nvSpPr>
        <p:spPr>
          <a:xfrm>
            <a:off x="9397720" y="6059539"/>
            <a:ext cx="252000" cy="2520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0CDF57F-06FB-4569-A5D5-B64D4A86251E}"/>
              </a:ext>
            </a:extLst>
          </p:cNvPr>
          <p:cNvCxnSpPr/>
          <p:nvPr/>
        </p:nvCxnSpPr>
        <p:spPr>
          <a:xfrm>
            <a:off x="3035808" y="1840945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1DC4D5D-87ED-4F7D-889B-0AD2EA774E53}"/>
              </a:ext>
            </a:extLst>
          </p:cNvPr>
          <p:cNvCxnSpPr/>
          <p:nvPr/>
        </p:nvCxnSpPr>
        <p:spPr>
          <a:xfrm>
            <a:off x="3035808" y="3474673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B3A0335C-544B-45AF-96BC-5206505DEDD8}"/>
              </a:ext>
            </a:extLst>
          </p:cNvPr>
          <p:cNvCxnSpPr/>
          <p:nvPr/>
        </p:nvCxnSpPr>
        <p:spPr>
          <a:xfrm>
            <a:off x="3035808" y="3730705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860B888-0ED2-4E09-B1A8-06DA52AC36A0}"/>
              </a:ext>
            </a:extLst>
          </p:cNvPr>
          <p:cNvCxnSpPr/>
          <p:nvPr/>
        </p:nvCxnSpPr>
        <p:spPr>
          <a:xfrm>
            <a:off x="3035808" y="4001293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376A7DF-0FD7-4CE5-8680-2A919AF3BE56}"/>
              </a:ext>
            </a:extLst>
          </p:cNvPr>
          <p:cNvCxnSpPr/>
          <p:nvPr/>
        </p:nvCxnSpPr>
        <p:spPr>
          <a:xfrm>
            <a:off x="3035808" y="4267153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A78DB77-6B1A-4884-9B4A-B7C10A9992A3}"/>
              </a:ext>
            </a:extLst>
          </p:cNvPr>
          <p:cNvCxnSpPr/>
          <p:nvPr/>
        </p:nvCxnSpPr>
        <p:spPr>
          <a:xfrm>
            <a:off x="3035808" y="4537741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BF7F5B6-0164-48BB-9D2A-C9CB7F64FBC9}"/>
              </a:ext>
            </a:extLst>
          </p:cNvPr>
          <p:cNvCxnSpPr/>
          <p:nvPr/>
        </p:nvCxnSpPr>
        <p:spPr>
          <a:xfrm>
            <a:off x="3054096" y="5355289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A44325B-BE91-41CE-96C6-EB01FD2E9D1B}"/>
              </a:ext>
            </a:extLst>
          </p:cNvPr>
          <p:cNvCxnSpPr/>
          <p:nvPr/>
        </p:nvCxnSpPr>
        <p:spPr>
          <a:xfrm>
            <a:off x="3054096" y="5625877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3FF3AD6-8AA5-4CF4-A399-C2277253F04F}"/>
              </a:ext>
            </a:extLst>
          </p:cNvPr>
          <p:cNvCxnSpPr/>
          <p:nvPr/>
        </p:nvCxnSpPr>
        <p:spPr>
          <a:xfrm>
            <a:off x="3054096" y="5910025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608BD83-6E8D-4BBD-A7F5-1EC989A4725B}"/>
              </a:ext>
            </a:extLst>
          </p:cNvPr>
          <p:cNvCxnSpPr/>
          <p:nvPr/>
        </p:nvCxnSpPr>
        <p:spPr>
          <a:xfrm>
            <a:off x="3054096" y="6431233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ultiplikationszeichen 22">
            <a:extLst>
              <a:ext uri="{FF2B5EF4-FFF2-40B4-BE49-F238E27FC236}">
                <a16:creationId xmlns:a16="http://schemas.microsoft.com/office/drawing/2014/main" id="{A652C6C8-39BE-4C86-8EC2-C6F026F35678}"/>
              </a:ext>
            </a:extLst>
          </p:cNvPr>
          <p:cNvSpPr/>
          <p:nvPr/>
        </p:nvSpPr>
        <p:spPr>
          <a:xfrm>
            <a:off x="9397409" y="4984491"/>
            <a:ext cx="252000" cy="252000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067654E-F291-47F2-B40F-1F344788AD6F}"/>
              </a:ext>
            </a:extLst>
          </p:cNvPr>
          <p:cNvSpPr txBox="1"/>
          <p:nvPr/>
        </p:nvSpPr>
        <p:spPr>
          <a:xfrm>
            <a:off x="9649409" y="1966632"/>
            <a:ext cx="218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@CERN, </a:t>
            </a:r>
            <a:r>
              <a:rPr lang="de-DE" sz="1600" dirty="0" err="1">
                <a:latin typeface="TheSans UHH" panose="020B0502050302020203" pitchFamily="34" charset="77"/>
              </a:rPr>
              <a:t>next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with</a:t>
            </a:r>
            <a:r>
              <a:rPr lang="de-DE" sz="1600" dirty="0">
                <a:latin typeface="TheSans UHH" panose="020B0502050302020203" pitchFamily="34" charset="77"/>
              </a:rPr>
              <a:t> HZB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14F2E32-1558-4A6E-BD6B-C77144ECC816}"/>
              </a:ext>
            </a:extLst>
          </p:cNvPr>
          <p:cNvSpPr txBox="1"/>
          <p:nvPr/>
        </p:nvSpPr>
        <p:spPr>
          <a:xfrm>
            <a:off x="9649409" y="2509074"/>
            <a:ext cx="218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@BUW &amp; UHH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1038F59-43A7-431D-804E-7841EAE15184}"/>
              </a:ext>
            </a:extLst>
          </p:cNvPr>
          <p:cNvSpPr txBox="1"/>
          <p:nvPr/>
        </p:nvSpPr>
        <p:spPr>
          <a:xfrm>
            <a:off x="9649408" y="2798910"/>
            <a:ext cx="2542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@HZDR, </a:t>
            </a:r>
            <a:r>
              <a:rPr lang="de-DE" sz="1600" dirty="0" err="1">
                <a:latin typeface="TheSans UHH" panose="020B0502050302020203" pitchFamily="34" charset="77"/>
              </a:rPr>
              <a:t>data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from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the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past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D559CA5-8161-4AA7-81FD-830540E7DA04}"/>
              </a:ext>
            </a:extLst>
          </p:cNvPr>
          <p:cNvCxnSpPr/>
          <p:nvPr/>
        </p:nvCxnSpPr>
        <p:spPr>
          <a:xfrm>
            <a:off x="3035808" y="3192328"/>
            <a:ext cx="63161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1AAAFC5-2024-451A-A22E-A6177558F34D}"/>
              </a:ext>
            </a:extLst>
          </p:cNvPr>
          <p:cNvSpPr txBox="1"/>
          <p:nvPr/>
        </p:nvSpPr>
        <p:spPr>
          <a:xfrm>
            <a:off x="9621977" y="6006494"/>
            <a:ext cx="2542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Delay +1y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B0CE315-8507-446C-A0AE-BFE869834474}"/>
              </a:ext>
            </a:extLst>
          </p:cNvPr>
          <p:cNvSpPr txBox="1"/>
          <p:nvPr/>
        </p:nvSpPr>
        <p:spPr>
          <a:xfrm>
            <a:off x="9621976" y="4941214"/>
            <a:ext cx="2542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Fabrication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ongoing</a:t>
            </a:r>
            <a:endParaRPr lang="de-DE" sz="1600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890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6DA7C7-8546-43D5-9DFA-56456D6B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18006"/>
            <a:ext cx="5395976" cy="4128179"/>
          </a:xfrm>
        </p:spPr>
        <p:txBody>
          <a:bodyPr/>
          <a:lstStyle/>
          <a:p>
            <a:r>
              <a:rPr lang="de-DE" dirty="0"/>
              <a:t>Last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fabricated</a:t>
            </a:r>
            <a:endParaRPr lang="de-DE" dirty="0"/>
          </a:p>
          <a:p>
            <a:r>
              <a:rPr lang="de-DE" dirty="0" err="1"/>
              <a:t>Bottle</a:t>
            </a:r>
            <a:r>
              <a:rPr lang="de-DE" dirty="0"/>
              <a:t> neck: Control</a:t>
            </a:r>
          </a:p>
          <a:p>
            <a:pPr lvl="1"/>
            <a:r>
              <a:rPr lang="de-DE" dirty="0"/>
              <a:t>Many I/O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various</a:t>
            </a:r>
            <a:r>
              <a:rPr lang="de-DE" dirty="0"/>
              <a:t> </a:t>
            </a:r>
            <a:r>
              <a:rPr lang="de-DE" dirty="0" err="1"/>
              <a:t>properties</a:t>
            </a:r>
            <a:endParaRPr lang="de-DE" dirty="0"/>
          </a:p>
          <a:p>
            <a:pPr lvl="1"/>
            <a:r>
              <a:rPr lang="de-DE" dirty="0"/>
              <a:t>PLC? </a:t>
            </a:r>
          </a:p>
          <a:p>
            <a:r>
              <a:rPr lang="de-DE" dirty="0"/>
              <a:t>Focus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100%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Single-</a:t>
            </a:r>
            <a:r>
              <a:rPr lang="de-DE" dirty="0" err="1"/>
              <a:t>Cell</a:t>
            </a:r>
            <a:r>
              <a:rPr lang="de-DE" dirty="0"/>
              <a:t> PEALD System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F914385-6DFF-425A-97E9-D6D9A046B257}"/>
              </a:ext>
            </a:extLst>
          </p:cNvPr>
          <p:cNvGrpSpPr/>
          <p:nvPr/>
        </p:nvGrpSpPr>
        <p:grpSpPr>
          <a:xfrm>
            <a:off x="431800" y="1318006"/>
            <a:ext cx="5751829" cy="3837940"/>
            <a:chOff x="0" y="0"/>
            <a:chExt cx="6323339" cy="440606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9B4551B-E047-4557-B16A-BCF731181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7" r="13933"/>
            <a:stretch/>
          </p:blipFill>
          <p:spPr>
            <a:xfrm rot="5400000">
              <a:off x="-409104" y="415433"/>
              <a:ext cx="4399736" cy="3581527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0855959-8932-4325-B11F-C99137DC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528" y="0"/>
              <a:ext cx="2741811" cy="44060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7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AF384C-523F-4D86-A414-7E6649DE1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4639210"/>
          </a:xfrm>
        </p:spPr>
        <p:txBody>
          <a:bodyPr>
            <a:normAutofit/>
          </a:bodyPr>
          <a:lstStyle/>
          <a:p>
            <a:r>
              <a:rPr lang="en-US" dirty="0"/>
              <a:t>Simulating the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coating process using ANSYS</a:t>
            </a:r>
          </a:p>
          <a:p>
            <a:pPr lvl="1"/>
            <a:r>
              <a:rPr lang="en-US" dirty="0"/>
              <a:t>Want to do the same for PEALD system</a:t>
            </a:r>
          </a:p>
          <a:p>
            <a:r>
              <a:rPr lang="en-US" dirty="0"/>
              <a:t>Simulation and experimental data agree well</a:t>
            </a:r>
          </a:p>
          <a:p>
            <a:pPr lvl="1"/>
            <a:r>
              <a:rPr lang="en-US" i="1" dirty="0"/>
              <a:t>p</a:t>
            </a:r>
            <a:r>
              <a:rPr lang="en-US" dirty="0"/>
              <a:t> vs. </a:t>
            </a:r>
            <a:r>
              <a:rPr lang="en-US" i="1" dirty="0"/>
              <a:t>t</a:t>
            </a:r>
            <a:r>
              <a:rPr lang="en-US" dirty="0"/>
              <a:t> in chamber</a:t>
            </a:r>
          </a:p>
          <a:p>
            <a:pPr lvl="1"/>
            <a:r>
              <a:rPr lang="en-US" dirty="0"/>
              <a:t>Calculated &amp; measured </a:t>
            </a:r>
            <a:r>
              <a:rPr lang="en-US" i="1" dirty="0"/>
              <a:t>GPC</a:t>
            </a: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dirty="0"/>
              <a:t>extraordinary, as it contains complex chemical reactions on the surfaces! </a:t>
            </a:r>
          </a:p>
          <a:p>
            <a:r>
              <a:rPr lang="en-US" dirty="0"/>
              <a:t>Cycle time down but </a:t>
            </a:r>
            <a:r>
              <a:rPr lang="en-US" i="1" dirty="0"/>
              <a:t>GPC</a:t>
            </a:r>
            <a:r>
              <a:rPr lang="en-US" dirty="0"/>
              <a:t> as well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/>
              <a:t> overall </a:t>
            </a:r>
            <a:r>
              <a:rPr lang="en-US" i="1" dirty="0"/>
              <a:t>t</a:t>
            </a:r>
            <a:r>
              <a:rPr lang="en-US" dirty="0"/>
              <a:t> reduction by 33%</a:t>
            </a:r>
          </a:p>
          <a:p>
            <a:pPr lvl="1"/>
            <a:r>
              <a:rPr lang="en-US" dirty="0"/>
              <a:t>Saves time</a:t>
            </a:r>
          </a:p>
          <a:p>
            <a:pPr lvl="1"/>
            <a:r>
              <a:rPr lang="en-US" dirty="0"/>
              <a:t>Less parasitic annealing</a:t>
            </a:r>
          </a:p>
          <a:p>
            <a:pPr lvl="1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3EAE89-0E14-414C-8826-B2331E55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Optimizing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33E63D8-2DA9-4F1E-B0C5-C41CFBF08E1F}"/>
              </a:ext>
            </a:extLst>
          </p:cNvPr>
          <p:cNvSpPr/>
          <p:nvPr/>
        </p:nvSpPr>
        <p:spPr>
          <a:xfrm>
            <a:off x="8688288" y="709606"/>
            <a:ext cx="29113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latin typeface="MyriadPro-It"/>
              </a:rPr>
              <a:t>[G. </a:t>
            </a:r>
            <a:r>
              <a:rPr lang="de-DE" sz="1000" b="1" dirty="0" err="1">
                <a:latin typeface="MyriadPro-It"/>
              </a:rPr>
              <a:t>Deyu</a:t>
            </a:r>
            <a:r>
              <a:rPr lang="de-DE" sz="1000" b="1" dirty="0">
                <a:latin typeface="MyriadPro-It"/>
              </a:rPr>
              <a:t> et al., Chem. Mater. </a:t>
            </a:r>
            <a:r>
              <a:rPr lang="de-DE" sz="1000" b="1" dirty="0">
                <a:latin typeface="MyriadPro-Regular"/>
              </a:rPr>
              <a:t>2024, 36, 2846−2856]</a:t>
            </a:r>
            <a:endParaRPr lang="de-DE" sz="1000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351BF1-5917-4731-9CE1-903B2989D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8" t="34000" r="59761" b="18800"/>
          <a:stretch/>
        </p:blipFill>
        <p:spPr>
          <a:xfrm>
            <a:off x="7068643" y="473668"/>
            <a:ext cx="1530686" cy="302848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F7AC85-C2F3-4BA4-89FE-506F9A0B6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1" t="57067" r="58472" b="17600"/>
          <a:stretch/>
        </p:blipFill>
        <p:spPr>
          <a:xfrm>
            <a:off x="8623878" y="3381973"/>
            <a:ext cx="2734056" cy="1737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643BF3-D24B-4920-8F2C-47BF0E80D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44" t="25067" r="12806" b="10348"/>
          <a:stretch/>
        </p:blipFill>
        <p:spPr>
          <a:xfrm>
            <a:off x="9177394" y="1212763"/>
            <a:ext cx="2000343" cy="198151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13F2FC7-311E-450B-8353-53EAB9C65650}"/>
              </a:ext>
            </a:extLst>
          </p:cNvPr>
          <p:cNvCxnSpPr>
            <a:cxnSpLocks/>
          </p:cNvCxnSpPr>
          <p:nvPr/>
        </p:nvCxnSpPr>
        <p:spPr>
          <a:xfrm flipH="1" flipV="1">
            <a:off x="11064240" y="4250653"/>
            <a:ext cx="446764" cy="357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8B4E842-7D2B-4FE9-84F7-80D152AD0882}"/>
              </a:ext>
            </a:extLst>
          </p:cNvPr>
          <p:cNvSpPr txBox="1"/>
          <p:nvPr/>
        </p:nvSpPr>
        <p:spPr>
          <a:xfrm>
            <a:off x="11177737" y="4608576"/>
            <a:ext cx="1111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TheSans UHH" panose="020B0502050302020203" pitchFamily="34" charset="77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5994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A4FC86-8743-40B2-BBE8-294C7015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" y="1624751"/>
            <a:ext cx="5759450" cy="4522662"/>
          </a:xfrm>
        </p:spPr>
        <p:txBody>
          <a:bodyPr>
            <a:normAutofit/>
          </a:bodyPr>
          <a:lstStyle/>
          <a:p>
            <a:r>
              <a:rPr lang="en-US" sz="2000" dirty="0"/>
              <a:t>Cavities coated at CEA </a:t>
            </a:r>
            <a:r>
              <a:rPr lang="en-US" sz="2000" dirty="0" err="1"/>
              <a:t>Saclay</a:t>
            </a:r>
            <a:r>
              <a:rPr lang="en-US" sz="2000" dirty="0"/>
              <a:t> with 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were limited around 18 MV/m</a:t>
            </a:r>
          </a:p>
          <a:p>
            <a:pPr lvl="1"/>
            <a:r>
              <a:rPr lang="en-US" sz="2000" dirty="0"/>
              <a:t>Argument: FE due to higher </a:t>
            </a:r>
            <a:r>
              <a:rPr lang="en-US" sz="2000" i="1" dirty="0"/>
              <a:t>SEY</a:t>
            </a:r>
            <a:r>
              <a:rPr lang="en-US" sz="2000" dirty="0"/>
              <a:t> </a:t>
            </a:r>
          </a:p>
          <a:p>
            <a:pPr lvl="1"/>
            <a:endParaRPr lang="en-US" sz="2000" dirty="0"/>
          </a:p>
          <a:p>
            <a:r>
              <a:rPr lang="en-US" sz="2000" dirty="0"/>
              <a:t>Why did we achieve 42 MV/m then?</a:t>
            </a:r>
          </a:p>
          <a:p>
            <a:endParaRPr lang="en-US" sz="2000" dirty="0"/>
          </a:p>
          <a:p>
            <a:r>
              <a:rPr lang="en-US" sz="2000" i="1" dirty="0"/>
              <a:t>SEY</a:t>
            </a:r>
            <a:r>
              <a:rPr lang="en-US" sz="2000" dirty="0"/>
              <a:t> measurements of our 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 layer</a:t>
            </a:r>
          </a:p>
          <a:p>
            <a:pPr lvl="1"/>
            <a:r>
              <a:rPr lang="en-US" sz="2000" dirty="0"/>
              <a:t>Lower then CEA (4.5) – why? </a:t>
            </a:r>
          </a:p>
          <a:p>
            <a:pPr lvl="1"/>
            <a:r>
              <a:rPr lang="en-US" sz="2000" dirty="0"/>
              <a:t>Higher deposition temperature at CEA 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 and SEY Studies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F138B59-F59C-4CDF-8229-0944054F824F}"/>
              </a:ext>
            </a:extLst>
          </p:cNvPr>
          <p:cNvGrpSpPr/>
          <p:nvPr/>
        </p:nvGrpSpPr>
        <p:grpSpPr>
          <a:xfrm>
            <a:off x="6715757" y="1220458"/>
            <a:ext cx="4818008" cy="2287890"/>
            <a:chOff x="5746273" y="3815456"/>
            <a:chExt cx="4818008" cy="228789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166DD14-4EB5-4E9F-9233-06EAFA3B8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273" y="3815456"/>
              <a:ext cx="4818008" cy="2287890"/>
            </a:xfrm>
            <a:prstGeom prst="rect">
              <a:avLst/>
            </a:prstGeom>
          </p:spPr>
        </p:pic>
        <p:pic>
          <p:nvPicPr>
            <p:cNvPr id="1026" name="Picture 2" descr="Bergische Universität Wuppertal – Wikipedia">
              <a:extLst>
                <a:ext uri="{FF2B5EF4-FFF2-40B4-BE49-F238E27FC236}">
                  <a16:creationId xmlns:a16="http://schemas.microsoft.com/office/drawing/2014/main" id="{BEDE62EC-E53E-4901-B939-B8C9F4F2A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3713" y="3947271"/>
              <a:ext cx="2109885" cy="785473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06AF10C0-1EA3-4B79-99F5-7BF758D7B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1"/>
          <a:stretch/>
        </p:blipFill>
        <p:spPr>
          <a:xfrm>
            <a:off x="6797407" y="3508348"/>
            <a:ext cx="3958229" cy="32981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A8028B-B0E2-4C11-AB7B-2B285B78FC1A}"/>
              </a:ext>
            </a:extLst>
          </p:cNvPr>
          <p:cNvSpPr txBox="1"/>
          <p:nvPr/>
        </p:nvSpPr>
        <p:spPr>
          <a:xfrm>
            <a:off x="10713936" y="2137746"/>
            <a:ext cx="749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latin typeface="TheSans UHH" panose="020B0502050302020203" pitchFamily="34" charset="77"/>
              </a:rPr>
              <a:t>on 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8905B-CDB4-4362-9AC1-699350D02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6" t="1081" r="53581" b="4324"/>
          <a:stretch/>
        </p:blipFill>
        <p:spPr>
          <a:xfrm>
            <a:off x="4897755" y="853039"/>
            <a:ext cx="7442312" cy="5151919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BD31384D-E7A5-41DC-A830-40B2161E6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94" t="29988" r="27852" b="18016"/>
          <a:stretch/>
        </p:blipFill>
        <p:spPr>
          <a:xfrm>
            <a:off x="-6948" y="1432048"/>
            <a:ext cx="4904703" cy="399390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98A4091-9521-48AA-8A7F-A9912FD0E703}"/>
              </a:ext>
            </a:extLst>
          </p:cNvPr>
          <p:cNvSpPr txBox="1"/>
          <p:nvPr/>
        </p:nvSpPr>
        <p:spPr>
          <a:xfrm>
            <a:off x="10338139" y="1018476"/>
            <a:ext cx="1419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TheSans UHH" panose="020B0502050302020203" pitchFamily="34" charset="77"/>
              </a:rPr>
              <a:t>Frederic Braun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DA685980-0A75-4F1A-BF34-A2BB87D461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3234" r="6904" b="-3461"/>
          <a:stretch/>
        </p:blipFill>
        <p:spPr>
          <a:xfrm>
            <a:off x="6208896" y="836564"/>
            <a:ext cx="5549125" cy="32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2B27C04-A06B-4F78-B742-3F0BBEFFF0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71" y="2272172"/>
            <a:ext cx="4079622" cy="34278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A4FC86-8743-40B2-BBE8-294C7015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7466874" cy="5109730"/>
          </a:xfrm>
        </p:spPr>
        <p:txBody>
          <a:bodyPr>
            <a:normAutofit/>
          </a:bodyPr>
          <a:lstStyle/>
          <a:p>
            <a:r>
              <a:rPr lang="de-DE" dirty="0"/>
              <a:t>Original </a:t>
            </a:r>
            <a:r>
              <a:rPr lang="de-DE" dirty="0" err="1"/>
              <a:t>argument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Multilayer</a:t>
            </a:r>
            <a:r>
              <a:rPr lang="de-DE" dirty="0"/>
              <a:t>: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r>
              <a:rPr lang="de-DE" dirty="0"/>
              <a:t> </a:t>
            </a:r>
            <a:r>
              <a:rPr lang="de-DE" dirty="0" err="1"/>
              <a:t>enhance</a:t>
            </a:r>
            <a:r>
              <a:rPr lang="de-DE" dirty="0"/>
              <a:t> </a:t>
            </a:r>
            <a:r>
              <a:rPr lang="de-DE" i="1" dirty="0"/>
              <a:t>H</a:t>
            </a:r>
            <a:r>
              <a:rPr lang="de-DE" i="1" baseline="-25000" dirty="0"/>
              <a:t>c1</a:t>
            </a:r>
            <a:r>
              <a:rPr lang="de-DE" baseline="-25000" dirty="0"/>
              <a:t>  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i="1" dirty="0"/>
              <a:t>H</a:t>
            </a:r>
            <a:r>
              <a:rPr lang="de-DE" i="1" baseline="-25000" dirty="0"/>
              <a:t>c1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 VSM </a:t>
            </a:r>
          </a:p>
          <a:p>
            <a:pPr lvl="1"/>
            <a:r>
              <a:rPr lang="de-DE" dirty="0"/>
              <a:t>75nm </a:t>
            </a:r>
            <a:r>
              <a:rPr lang="de-DE" dirty="0" err="1"/>
              <a:t>of</a:t>
            </a:r>
            <a:r>
              <a:rPr lang="de-DE" dirty="0"/>
              <a:t> NbTiN on Si</a:t>
            </a:r>
          </a:p>
          <a:p>
            <a:endParaRPr lang="de-DE" dirty="0"/>
          </a:p>
          <a:p>
            <a:r>
              <a:rPr lang="de-DE" dirty="0"/>
              <a:t>As-</a:t>
            </a:r>
            <a:r>
              <a:rPr lang="de-DE" dirty="0" err="1"/>
              <a:t>deposited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good</a:t>
            </a:r>
            <a:endParaRPr lang="de-DE" dirty="0"/>
          </a:p>
          <a:p>
            <a:pPr lvl="1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i="1" dirty="0" err="1"/>
              <a:t>T</a:t>
            </a:r>
            <a:r>
              <a:rPr lang="de-DE" i="1" baseline="-25000" dirty="0" err="1"/>
              <a:t>c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de-DE" dirty="0"/>
          </a:p>
          <a:p>
            <a:r>
              <a:rPr lang="de-DE" dirty="0"/>
              <a:t>Best </a:t>
            </a:r>
            <a:r>
              <a:rPr lang="de-DE" dirty="0" err="1"/>
              <a:t>explanation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i="1" dirty="0"/>
              <a:t>H</a:t>
            </a:r>
            <a:r>
              <a:rPr lang="de-DE" i="1" baseline="-25000" dirty="0"/>
              <a:t>c1</a:t>
            </a:r>
            <a:r>
              <a:rPr lang="de-DE" dirty="0"/>
              <a:t> </a:t>
            </a:r>
            <a:r>
              <a:rPr lang="de-DE" dirty="0" err="1"/>
              <a:t>enhancement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pancake</a:t>
            </a:r>
            <a:r>
              <a:rPr lang="de-DE" dirty="0"/>
              <a:t>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Pancake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5FB72A48-8C93-4226-AFDB-CF9637920894}"/>
              </a:ext>
            </a:extLst>
          </p:cNvPr>
          <p:cNvSpPr/>
          <p:nvPr/>
        </p:nvSpPr>
        <p:spPr>
          <a:xfrm>
            <a:off x="9728168" y="1434830"/>
            <a:ext cx="2353244" cy="26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[G.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Stejic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 et al., PRB 49.2 (1994)]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Co-Autor: Alex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Gurevich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24F4F26-C97C-4324-A143-892B87DCFF3D}"/>
                  </a:ext>
                </a:extLst>
              </p:cNvPr>
              <p:cNvSpPr txBox="1"/>
              <p:nvPr/>
            </p:nvSpPr>
            <p:spPr>
              <a:xfrm>
                <a:off x="7576622" y="1411815"/>
                <a:ext cx="1810560" cy="571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µ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l-GR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ϕ</m:t>
                              </m:r>
                            </m:e>
                            <m:sub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de-DE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de-D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𝑙𝑛</m:t>
                      </m:r>
                      <m:f>
                        <m:fPr>
                          <m:ctrlP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de-D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24F4F26-C97C-4324-A143-892B87DCF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622" y="1411815"/>
                <a:ext cx="1810560" cy="5716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stomShape 3">
            <a:extLst>
              <a:ext uri="{FF2B5EF4-FFF2-40B4-BE49-F238E27FC236}">
                <a16:creationId xmlns:a16="http://schemas.microsoft.com/office/drawing/2014/main" id="{AB346046-3EFE-4DB2-92B8-EEFC519B00B4}"/>
              </a:ext>
            </a:extLst>
          </p:cNvPr>
          <p:cNvSpPr/>
          <p:nvPr/>
        </p:nvSpPr>
        <p:spPr>
          <a:xfrm>
            <a:off x="9728168" y="1780602"/>
            <a:ext cx="2353244" cy="26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[A. </a:t>
            </a:r>
            <a:r>
              <a:rPr kumimoji="0" lang="en-US" sz="10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Gurevich</a:t>
            </a:r>
            <a:r>
              <a:rPr kumimoji="0" lang="en-US" sz="1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  <a:cs typeface="+mn-cs"/>
              </a:rPr>
              <a:t>, APL 88 (2006)]</a:t>
            </a:r>
            <a:endParaRPr kumimoji="0" lang="en-US" sz="10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18FE94-D0B5-4259-8D76-3E5EC30F6977}"/>
              </a:ext>
            </a:extLst>
          </p:cNvPr>
          <p:cNvSpPr txBox="1"/>
          <p:nvPr/>
        </p:nvSpPr>
        <p:spPr>
          <a:xfrm>
            <a:off x="8878824" y="603279"/>
            <a:ext cx="355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PhD Thesis Isabel Gonzalez</a:t>
            </a:r>
          </a:p>
        </p:txBody>
      </p:sp>
    </p:spTree>
    <p:extLst>
      <p:ext uri="{BB962C8B-B14F-4D97-AF65-F5344CB8AC3E}">
        <p14:creationId xmlns:p14="http://schemas.microsoft.com/office/powerpoint/2010/main" val="21691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11D87F-5744-4D9D-9FCB-F138CA56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5484368" cy="3937001"/>
          </a:xfrm>
        </p:spPr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done</a:t>
            </a:r>
            <a:endParaRPr lang="de-DE" dirty="0"/>
          </a:p>
          <a:p>
            <a:r>
              <a:rPr lang="de-DE" dirty="0"/>
              <a:t>Transition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next</a:t>
            </a:r>
            <a:endParaRPr lang="de-DE" dirty="0"/>
          </a:p>
          <a:p>
            <a:r>
              <a:rPr lang="de-DE" dirty="0"/>
              <a:t>5 QPR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fabricated</a:t>
            </a:r>
            <a:r>
              <a:rPr lang="de-DE" dirty="0"/>
              <a:t> at RI</a:t>
            </a:r>
          </a:p>
          <a:p>
            <a:r>
              <a:rPr lang="de-DE" dirty="0"/>
              <a:t>Looking </a:t>
            </a:r>
            <a:r>
              <a:rPr lang="de-DE" dirty="0" err="1"/>
              <a:t>for</a:t>
            </a:r>
            <a:r>
              <a:rPr lang="de-DE" dirty="0"/>
              <a:t> PhD </a:t>
            </a:r>
            <a:r>
              <a:rPr lang="de-DE" dirty="0" err="1"/>
              <a:t>student</a:t>
            </a:r>
            <a:r>
              <a:rPr lang="de-DE" dirty="0"/>
              <a:t> &amp; </a:t>
            </a:r>
            <a:r>
              <a:rPr lang="de-DE" dirty="0" err="1"/>
              <a:t>funding</a:t>
            </a:r>
            <a:r>
              <a:rPr lang="de-DE" dirty="0"/>
              <a:t>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97F0F4-3CA6-4DF0-A6B0-BFFC57C7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QPR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ready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A8BB43-0F38-4F1F-9617-68E34086A88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3"/>
          <a:stretch/>
        </p:blipFill>
        <p:spPr bwMode="auto">
          <a:xfrm>
            <a:off x="5782056" y="1399456"/>
            <a:ext cx="5978144" cy="3236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32BDF9A-6494-4E58-BE1F-C6B4981EECDD}"/>
              </a:ext>
            </a:extLst>
          </p:cNvPr>
          <p:cNvSpPr txBox="1"/>
          <p:nvPr/>
        </p:nvSpPr>
        <p:spPr>
          <a:xfrm>
            <a:off x="9043416" y="667287"/>
            <a:ext cx="355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PhD Thesis Ricardo </a:t>
            </a:r>
            <a:r>
              <a:rPr lang="de-DE" sz="1600" dirty="0" err="1">
                <a:latin typeface="TheSans UHH" panose="020B0502050302020203" pitchFamily="34" charset="77"/>
              </a:rPr>
              <a:t>Monroy</a:t>
            </a:r>
            <a:r>
              <a:rPr lang="de-DE" sz="1600" dirty="0">
                <a:latin typeface="TheSans UHH" panose="020B0502050302020203" pitchFamily="34" charset="77"/>
              </a:rPr>
              <a:t>-Villa</a:t>
            </a:r>
          </a:p>
        </p:txBody>
      </p:sp>
    </p:spTree>
    <p:extLst>
      <p:ext uri="{BB962C8B-B14F-4D97-AF65-F5344CB8AC3E}">
        <p14:creationId xmlns:p14="http://schemas.microsoft.com/office/powerpoint/2010/main" val="155681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2CC4571-1BBE-452E-A9D4-C98DB7726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95" t="19600" r="22139" b="41041"/>
          <a:stretch/>
        </p:blipFill>
        <p:spPr>
          <a:xfrm>
            <a:off x="0" y="1157329"/>
            <a:ext cx="5361009" cy="2023664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C9C9A4A-CF39-4829-BA57-21794A518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9"/>
          <a:stretch/>
        </p:blipFill>
        <p:spPr>
          <a:xfrm>
            <a:off x="8196724" y="1281154"/>
            <a:ext cx="3940412" cy="486178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EC35AE4-BA65-442E-8C49-329254EA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Thermal </a:t>
            </a:r>
            <a:r>
              <a:rPr lang="de-DE" dirty="0" err="1"/>
              <a:t>resistance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AFFD330-49E6-4E26-A720-C33E5F2C6CF2}"/>
              </a:ext>
            </a:extLst>
          </p:cNvPr>
          <p:cNvGrpSpPr/>
          <p:nvPr/>
        </p:nvGrpSpPr>
        <p:grpSpPr>
          <a:xfrm>
            <a:off x="542241" y="3505792"/>
            <a:ext cx="4213352" cy="2310307"/>
            <a:chOff x="3048535" y="800252"/>
            <a:chExt cx="7843138" cy="400034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F9C5FAA-113A-4CA2-9496-E0D59F2F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54" t="42811" r="73776" b="20689"/>
            <a:stretch/>
          </p:blipFill>
          <p:spPr>
            <a:xfrm>
              <a:off x="7898257" y="800252"/>
              <a:ext cx="2993416" cy="4000345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4742525-0B0D-4F6A-AA3B-EE64219785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70" t="12533" r="5770" b="2931"/>
            <a:stretch/>
          </p:blipFill>
          <p:spPr>
            <a:xfrm>
              <a:off x="3048535" y="800252"/>
              <a:ext cx="2972631" cy="4000345"/>
            </a:xfrm>
            <a:prstGeom prst="rect">
              <a:avLst/>
            </a:prstGeom>
          </p:spPr>
        </p:pic>
        <p:pic>
          <p:nvPicPr>
            <p:cNvPr id="11" name="Picture 6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1F0E41EA-0CA7-4193-B16C-3FE081189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063" t="14010" r="37413" b="2019"/>
            <a:stretch/>
          </p:blipFill>
          <p:spPr>
            <a:xfrm>
              <a:off x="5976361" y="800252"/>
              <a:ext cx="1940184" cy="4000345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0ABF15A-CFBA-4968-8C8A-77B952C1D5A5}"/>
              </a:ext>
            </a:extLst>
          </p:cNvPr>
          <p:cNvSpPr txBox="1"/>
          <p:nvPr/>
        </p:nvSpPr>
        <p:spPr>
          <a:xfrm>
            <a:off x="4900612" y="3090446"/>
            <a:ext cx="42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latin typeface="TheSans UHH" panose="020B0502050302020203" pitchFamily="34" charset="77"/>
              </a:rPr>
              <a:t>x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B0810A-3935-4648-A807-BC49B770C222}"/>
              </a:ext>
            </a:extLst>
          </p:cNvPr>
          <p:cNvSpPr txBox="1"/>
          <p:nvPr/>
        </p:nvSpPr>
        <p:spPr>
          <a:xfrm>
            <a:off x="4841889" y="3507775"/>
            <a:ext cx="3379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10 </a:t>
            </a:r>
            <a:r>
              <a:rPr lang="en-US" sz="1600" dirty="0" err="1">
                <a:latin typeface="TheSans UHH" panose="020B0502050302020203" pitchFamily="34" charset="77"/>
              </a:rPr>
              <a:t>Nb</a:t>
            </a:r>
            <a:r>
              <a:rPr lang="en-US" sz="1600" dirty="0">
                <a:latin typeface="TheSans UHH" panose="020B0502050302020203" pitchFamily="34" charset="77"/>
              </a:rPr>
              <a:t> sample pairs, multiple tests: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as fabricated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+ coarse BCP (4)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+ 800°C (10)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600" dirty="0">
                <a:latin typeface="TheSans UHH" panose="020B0502050302020203" pitchFamily="34" charset="77"/>
              </a:rPr>
              <a:t> Baseline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TheSans UHH" panose="020B0502050302020203" pitchFamily="34" charset="77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repetitive cooldowns (4)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SIS (1) + anneal (1)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Nb</a:t>
            </a:r>
            <a:r>
              <a:rPr lang="en-US" sz="1600" baseline="-25000" dirty="0">
                <a:latin typeface="TheSans UHH" panose="020B0502050302020203" pitchFamily="34" charset="77"/>
              </a:rPr>
              <a:t>3</a:t>
            </a:r>
            <a:r>
              <a:rPr lang="en-US" sz="1600" dirty="0">
                <a:latin typeface="TheSans UHH" panose="020B0502050302020203" pitchFamily="34" charset="77"/>
              </a:rPr>
              <a:t>Sn 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heSans UHH" panose="020B0502050302020203" pitchFamily="34" charset="77"/>
              </a:rPr>
              <a:t>Mid-T next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444981A-2C89-44FB-A994-55776EDFE4DA}"/>
              </a:ext>
            </a:extLst>
          </p:cNvPr>
          <p:cNvSpPr txBox="1"/>
          <p:nvPr/>
        </p:nvSpPr>
        <p:spPr>
          <a:xfrm>
            <a:off x="9198864" y="493551"/>
            <a:ext cx="2980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MSc</a:t>
            </a:r>
            <a:r>
              <a:rPr lang="de-DE" sz="1600" dirty="0">
                <a:latin typeface="TheSans UHH" panose="020B0502050302020203" pitchFamily="34" charset="77"/>
              </a:rPr>
              <a:t> Thesis Cem </a:t>
            </a:r>
            <a:r>
              <a:rPr lang="de-DE" sz="1600" dirty="0" err="1">
                <a:latin typeface="TheSans UHH" panose="020B0502050302020203" pitchFamily="34" charset="77"/>
              </a:rPr>
              <a:t>Saribal</a:t>
            </a:r>
            <a:endParaRPr lang="de-DE" sz="1600" dirty="0">
              <a:latin typeface="TheSans UHH" panose="020B0502050302020203" pitchFamily="34" charset="77"/>
            </a:endParaRPr>
          </a:p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BSc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Theses</a:t>
            </a:r>
            <a:r>
              <a:rPr lang="de-DE" sz="1600" dirty="0">
                <a:latin typeface="TheSans UHH" panose="020B0502050302020203" pitchFamily="34" charset="77"/>
              </a:rPr>
              <a:t> Anton </a:t>
            </a:r>
            <a:r>
              <a:rPr lang="de-DE" sz="1600" dirty="0" err="1">
                <a:latin typeface="TheSans UHH" panose="020B0502050302020203" pitchFamily="34" charset="77"/>
              </a:rPr>
              <a:t>Lorf</a:t>
            </a:r>
            <a:r>
              <a:rPr lang="de-DE" sz="1600" dirty="0">
                <a:latin typeface="TheSans UHH" panose="020B0502050302020203" pitchFamily="34" charset="77"/>
              </a:rPr>
              <a:t> / Leon King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348692A-49CE-404E-946D-2F9674B6B0A8}"/>
              </a:ext>
            </a:extLst>
          </p:cNvPr>
          <p:cNvGrpSpPr/>
          <p:nvPr/>
        </p:nvGrpSpPr>
        <p:grpSpPr>
          <a:xfrm>
            <a:off x="5361009" y="1569955"/>
            <a:ext cx="2619307" cy="1483830"/>
            <a:chOff x="5361009" y="1569955"/>
            <a:chExt cx="2619307" cy="14838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9DF491CA-EF37-4087-BF46-38ABE737519B}"/>
                    </a:ext>
                  </a:extLst>
                </p:cNvPr>
                <p:cNvSpPr txBox="1"/>
                <p:nvPr/>
              </p:nvSpPr>
              <p:spPr>
                <a:xfrm>
                  <a:off x="5361009" y="1569955"/>
                  <a:ext cx="2619307" cy="7103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num>
                          <m:den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den>
                        </m:f>
                      </m:oMath>
                    </m:oMathPara>
                  </a14:m>
                  <a:endParaRPr lang="de-DE" sz="2000" b="0" dirty="0">
                    <a:latin typeface="TheSans UHH" panose="020B0502050302020203" pitchFamily="34" charset="77"/>
                  </a:endParaRPr>
                </a:p>
              </p:txBody>
            </p:sp>
          </mc:Choice>
          <mc:Fallback>
            <p:sp>
              <p:nvSpPr>
                <p:cNvPr id="5" name="Textfeld 4">
                  <a:extLst>
                    <a:ext uri="{FF2B5EF4-FFF2-40B4-BE49-F238E27FC236}">
                      <a16:creationId xmlns:a16="http://schemas.microsoft.com/office/drawing/2014/main" id="{9DF491CA-EF37-4087-BF46-38ABE7375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1009" y="1569955"/>
                  <a:ext cx="2619307" cy="7103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Geschweifte Klammer rechts 5">
              <a:extLst>
                <a:ext uri="{FF2B5EF4-FFF2-40B4-BE49-F238E27FC236}">
                  <a16:creationId xmlns:a16="http://schemas.microsoft.com/office/drawing/2014/main" id="{01CEDCAC-4003-499C-9E1D-635E4B3F5318}"/>
                </a:ext>
              </a:extLst>
            </p:cNvPr>
            <p:cNvSpPr/>
            <p:nvPr/>
          </p:nvSpPr>
          <p:spPr>
            <a:xfrm rot="5400000">
              <a:off x="6979000" y="1859802"/>
              <a:ext cx="285417" cy="1091657"/>
            </a:xfrm>
            <a:prstGeom prst="rightBrac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294E1959-AE05-4784-B069-CC0241B6F807}"/>
                    </a:ext>
                  </a:extLst>
                </p:cNvPr>
                <p:cNvSpPr txBox="1"/>
                <p:nvPr/>
              </p:nvSpPr>
              <p:spPr>
                <a:xfrm>
                  <a:off x="6927039" y="2655663"/>
                  <a:ext cx="487890" cy="3981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de-DE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den>
                        </m:f>
                      </m:oMath>
                    </m:oMathPara>
                  </a14:m>
                  <a:endParaRPr lang="de-DE" sz="2000" dirty="0">
                    <a:latin typeface="TheSans UHH" panose="020B0502050302020203" pitchFamily="34" charset="77"/>
                  </a:endParaRPr>
                </a:p>
              </p:txBody>
            </p:sp>
          </mc:Choice>
          <mc:Fallback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294E1959-AE05-4784-B069-CC0241B6F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39" y="2655663"/>
                  <a:ext cx="487890" cy="398122"/>
                </a:xfrm>
                <a:prstGeom prst="rect">
                  <a:avLst/>
                </a:prstGeom>
                <a:blipFill>
                  <a:blip r:embed="rId8"/>
                  <a:stretch>
                    <a:fillRect l="-88750" t="-169231" r="-152500" b="-24923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B562ACD1-F159-4EBD-A4D1-C42CEF8E6BF0}"/>
              </a:ext>
            </a:extLst>
          </p:cNvPr>
          <p:cNvSpPr txBox="1"/>
          <p:nvPr/>
        </p:nvSpPr>
        <p:spPr>
          <a:xfrm>
            <a:off x="2245714" y="5978973"/>
            <a:ext cx="2654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100" dirty="0" err="1">
                <a:latin typeface="TheSans UHH" panose="020B0502050302020203" pitchFamily="34" charset="77"/>
              </a:rPr>
              <a:t>Based</a:t>
            </a:r>
            <a:r>
              <a:rPr lang="de-DE" sz="1100" dirty="0">
                <a:latin typeface="TheSans UHH" panose="020B0502050302020203" pitchFamily="34" charset="77"/>
              </a:rPr>
              <a:t> on </a:t>
            </a:r>
            <a:r>
              <a:rPr lang="de-DE" sz="1100" dirty="0" err="1">
                <a:latin typeface="TheSans UHH" panose="020B0502050302020203" pitchFamily="34" charset="77"/>
              </a:rPr>
              <a:t>old</a:t>
            </a:r>
            <a:r>
              <a:rPr lang="de-DE" sz="1100" dirty="0">
                <a:latin typeface="TheSans UHH" panose="020B0502050302020203" pitchFamily="34" charset="77"/>
              </a:rPr>
              <a:t> </a:t>
            </a:r>
            <a:r>
              <a:rPr lang="de-DE" sz="1100" dirty="0" err="1">
                <a:latin typeface="TheSans UHH" panose="020B0502050302020203" pitchFamily="34" charset="77"/>
              </a:rPr>
              <a:t>work</a:t>
            </a:r>
            <a:r>
              <a:rPr lang="de-DE" sz="1100" dirty="0">
                <a:latin typeface="TheSans UHH" panose="020B0502050302020203" pitchFamily="34" charset="77"/>
              </a:rPr>
              <a:t> </a:t>
            </a:r>
            <a:r>
              <a:rPr lang="de-DE" sz="1100" dirty="0" err="1">
                <a:latin typeface="TheSans UHH" panose="020B0502050302020203" pitchFamily="34" charset="77"/>
              </a:rPr>
              <a:t>from</a:t>
            </a:r>
            <a:r>
              <a:rPr lang="de-DE" sz="1100" dirty="0">
                <a:latin typeface="TheSans UHH" panose="020B0502050302020203" pitchFamily="34" charset="77"/>
              </a:rPr>
              <a:t> C. Antoine (CEA) and Jay </a:t>
            </a:r>
            <a:r>
              <a:rPr lang="de-DE" sz="1100" dirty="0" err="1">
                <a:latin typeface="TheSans UHH" panose="020B0502050302020203" pitchFamily="34" charset="77"/>
              </a:rPr>
              <a:t>Amrit</a:t>
            </a:r>
            <a:r>
              <a:rPr lang="de-DE" sz="1100" dirty="0">
                <a:latin typeface="TheSans UHH" panose="020B0502050302020203" pitchFamily="34" charset="77"/>
              </a:rPr>
              <a:t> (U Paris-</a:t>
            </a:r>
            <a:r>
              <a:rPr lang="de-DE" sz="1100" dirty="0" err="1">
                <a:latin typeface="TheSans UHH" panose="020B0502050302020203" pitchFamily="34" charset="77"/>
              </a:rPr>
              <a:t>Saclay</a:t>
            </a:r>
            <a:r>
              <a:rPr lang="de-DE" sz="1100" dirty="0">
                <a:latin typeface="TheSans UHH" panose="020B0502050302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61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3450351-70CF-4F0C-8C1B-F3A1646F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Flux</a:t>
            </a:r>
            <a:r>
              <a:rPr lang="de-DE" dirty="0"/>
              <a:t> </a:t>
            </a:r>
            <a:r>
              <a:rPr lang="de-DE" dirty="0" err="1"/>
              <a:t>trapping</a:t>
            </a:r>
            <a:r>
              <a:rPr lang="de-DE" dirty="0"/>
              <a:t> </a:t>
            </a:r>
            <a:r>
              <a:rPr lang="de-DE" dirty="0" err="1"/>
              <a:t>effciency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F4D9EB-29DB-4033-979F-08DC040B9EC9}"/>
              </a:ext>
            </a:extLst>
          </p:cNvPr>
          <p:cNvPicPr/>
          <p:nvPr/>
        </p:nvPicPr>
        <p:blipFill>
          <a:blip r:embed="rId2"/>
          <a:srcRect l="14551" t="16663" r="52843" b="9932"/>
          <a:stretch/>
        </p:blipFill>
        <p:spPr>
          <a:xfrm>
            <a:off x="6876912" y="1355400"/>
            <a:ext cx="3909960" cy="5502600"/>
          </a:xfrm>
          <a:prstGeom prst="rect">
            <a:avLst/>
          </a:prstGeom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781B73-E89B-4293-942C-8DA97D2E3FA2}"/>
              </a:ext>
            </a:extLst>
          </p:cNvPr>
          <p:cNvPicPr/>
          <p:nvPr/>
        </p:nvPicPr>
        <p:blipFill>
          <a:blip r:embed="rId3"/>
          <a:srcRect l="23060" t="39294" r="23315" b="24033"/>
          <a:stretch/>
        </p:blipFill>
        <p:spPr>
          <a:xfrm>
            <a:off x="907288" y="3301417"/>
            <a:ext cx="5883120" cy="2514240"/>
          </a:xfrm>
          <a:prstGeom prst="rect">
            <a:avLst/>
          </a:prstGeom>
          <a:ln>
            <a:noFill/>
          </a:ln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8DE0C35D-4354-4123-AFC7-A203FBE8D185}"/>
              </a:ext>
            </a:extLst>
          </p:cNvPr>
          <p:cNvSpPr/>
          <p:nvPr/>
        </p:nvSpPr>
        <p:spPr>
          <a:xfrm>
            <a:off x="331216" y="1031998"/>
            <a:ext cx="11544060" cy="229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A. Ivanov, T.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Koettig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, and A. Macpherson. "Partial Meissner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effect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measurement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by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a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superconducting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magnetic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flux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strike="noStrike" spc="-1" dirty="0" err="1">
                <a:solidFill>
                  <a:srgbClr val="222222"/>
                </a:solidFill>
                <a:latin typeface="Arial"/>
              </a:rPr>
              <a:t>lens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." </a:t>
            </a:r>
            <a:r>
              <a:rPr lang="de-DE" sz="900" b="0" i="1" strike="noStrike" spc="-1" dirty="0" err="1">
                <a:solidFill>
                  <a:srgbClr val="222222"/>
                </a:solidFill>
                <a:latin typeface="Arial"/>
              </a:rPr>
              <a:t>arXiv</a:t>
            </a:r>
            <a:r>
              <a:rPr lang="de-DE" sz="900" b="0" i="1" strike="noStrike" spc="-1" dirty="0">
                <a:solidFill>
                  <a:srgbClr val="222222"/>
                </a:solidFill>
                <a:latin typeface="Arial"/>
              </a:rPr>
              <a:t> </a:t>
            </a:r>
            <a:r>
              <a:rPr lang="de-DE" sz="900" b="0" i="1" strike="noStrike" spc="-1" dirty="0" err="1">
                <a:solidFill>
                  <a:srgbClr val="222222"/>
                </a:solidFill>
                <a:latin typeface="Arial"/>
              </a:rPr>
              <a:t>preprint</a:t>
            </a:r>
            <a:r>
              <a:rPr lang="de-DE" sz="900" b="0" i="1" strike="noStrike" spc="-1" dirty="0">
                <a:solidFill>
                  <a:srgbClr val="222222"/>
                </a:solidFill>
                <a:latin typeface="Arial"/>
              </a:rPr>
              <a:t> arXiv:2103.06697</a:t>
            </a:r>
            <a:r>
              <a:rPr lang="de-DE" sz="900" b="0" strike="noStrike" spc="-1" dirty="0">
                <a:solidFill>
                  <a:srgbClr val="222222"/>
                </a:solidFill>
                <a:latin typeface="Arial"/>
              </a:rPr>
              <a:t> (2021).</a:t>
            </a:r>
            <a:endParaRPr lang="en-US" sz="900" b="0" strike="noStrike" spc="-1" dirty="0">
              <a:latin typeface="Arial"/>
            </a:endParaRPr>
          </a:p>
        </p:txBody>
      </p:sp>
      <p:pic>
        <p:nvPicPr>
          <p:cNvPr id="2050" name="Picture 2" descr="CERN - Wikipedia">
            <a:extLst>
              <a:ext uri="{FF2B5EF4-FFF2-40B4-BE49-F238E27FC236}">
                <a16:creationId xmlns:a16="http://schemas.microsoft.com/office/drawing/2014/main" id="{47C1BD34-BB75-4E96-B38F-4596E237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784" y="26999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7D00AE6-7A3F-4A67-AAEE-E17BD08D1CBE}"/>
              </a:ext>
            </a:extLst>
          </p:cNvPr>
          <p:cNvSpPr txBox="1"/>
          <p:nvPr/>
        </p:nvSpPr>
        <p:spPr>
          <a:xfrm>
            <a:off x="10876280" y="1010085"/>
            <a:ext cx="12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TheSans UHH" panose="020B0502050302020203" pitchFamily="34" charset="77"/>
              </a:rPr>
              <a:t>A. </a:t>
            </a:r>
            <a:r>
              <a:rPr lang="de-DE" sz="1200" dirty="0" err="1">
                <a:latin typeface="TheSans UHH" panose="020B0502050302020203" pitchFamily="34" charset="77"/>
              </a:rPr>
              <a:t>MacPherson</a:t>
            </a:r>
            <a:endParaRPr lang="de-DE" sz="1200" dirty="0">
              <a:latin typeface="TheSans UHH" panose="020B0502050302020203" pitchFamily="34" charset="77"/>
            </a:endParaRPr>
          </a:p>
          <a:p>
            <a:pPr algn="l"/>
            <a:r>
              <a:rPr lang="de-DE" sz="1200" dirty="0">
                <a:latin typeface="TheSans UHH" panose="020B0502050302020203" pitchFamily="34" charset="77"/>
              </a:rPr>
              <a:t>D. Turner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9D969BF-180A-4D56-A48D-B639642BFA90}"/>
              </a:ext>
            </a:extLst>
          </p:cNvPr>
          <p:cNvSpPr txBox="1"/>
          <p:nvPr/>
        </p:nvSpPr>
        <p:spPr>
          <a:xfrm>
            <a:off x="8878824" y="603279"/>
            <a:ext cx="3557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MSc</a:t>
            </a:r>
            <a:r>
              <a:rPr lang="de-DE" sz="1600" dirty="0">
                <a:latin typeface="TheSans UHH" panose="020B0502050302020203" pitchFamily="34" charset="77"/>
              </a:rPr>
              <a:t> Thesis Lea </a:t>
            </a:r>
            <a:r>
              <a:rPr lang="de-DE" sz="1600" dirty="0" err="1">
                <a:latin typeface="TheSans UHH" panose="020B0502050302020203" pitchFamily="34" charset="77"/>
              </a:rPr>
              <a:t>Preece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0A26E47-25A5-4D9B-8838-7419E8A54C65}"/>
              </a:ext>
            </a:extLst>
          </p:cNvPr>
          <p:cNvCxnSpPr/>
          <p:nvPr/>
        </p:nvCxnSpPr>
        <p:spPr>
          <a:xfrm>
            <a:off x="1390650" y="3486152"/>
            <a:ext cx="45148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88323171-A89F-478B-BA95-D40781D016BA}"/>
              </a:ext>
            </a:extLst>
          </p:cNvPr>
          <p:cNvSpPr txBox="1"/>
          <p:nvPr/>
        </p:nvSpPr>
        <p:spPr>
          <a:xfrm>
            <a:off x="3228975" y="3184202"/>
            <a:ext cx="168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heSans UHH" panose="020B0502050302020203" pitchFamily="34" charset="77"/>
              </a:rPr>
              <a:t>90 mm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AEE35AB-43F3-435D-ACE2-E3235C95DDD7}"/>
              </a:ext>
            </a:extLst>
          </p:cNvPr>
          <p:cNvSpPr/>
          <p:nvPr/>
        </p:nvSpPr>
        <p:spPr>
          <a:xfrm>
            <a:off x="1023937" y="151587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" panose="020B0502050302020203" pitchFamily="34" charset="77"/>
              </a:rPr>
              <a:t>Argument </a:t>
            </a:r>
            <a:r>
              <a:rPr lang="de-DE" dirty="0" err="1">
                <a:latin typeface="TheSans UHH" panose="020B0502050302020203" pitchFamily="34" charset="77"/>
              </a:rPr>
              <a:t>from</a:t>
            </a:r>
            <a:r>
              <a:rPr lang="de-DE" dirty="0">
                <a:latin typeface="TheSans UHH" panose="020B0502050302020203" pitchFamily="34" charset="77"/>
              </a:rPr>
              <a:t> Cornell: </a:t>
            </a:r>
          </a:p>
          <a:p>
            <a:r>
              <a:rPr lang="de-DE" dirty="0">
                <a:latin typeface="TheSans UHH" panose="020B0502050302020203" pitchFamily="34" charset="77"/>
              </a:rPr>
              <a:t>      </a:t>
            </a:r>
            <a:r>
              <a:rPr lang="de-DE" dirty="0" err="1">
                <a:latin typeface="TheSans UHH" panose="020B0502050302020203" pitchFamily="34" charset="77"/>
              </a:rPr>
              <a:t>Multilayers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have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to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many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defects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enhancement</a:t>
            </a:r>
            <a:r>
              <a:rPr lang="de-DE" dirty="0">
                <a:latin typeface="TheSans UHH" panose="020B0502050302020203" pitchFamily="34" charset="77"/>
              </a:rPr>
              <a:t>   </a:t>
            </a:r>
          </a:p>
          <a:p>
            <a:r>
              <a:rPr lang="de-DE" dirty="0">
                <a:latin typeface="TheSans UHH" panose="020B0502050302020203" pitchFamily="34" charset="77"/>
              </a:rPr>
              <a:t>      </a:t>
            </a:r>
            <a:r>
              <a:rPr lang="de-DE" dirty="0" err="1">
                <a:latin typeface="TheSans UHH" panose="020B0502050302020203" pitchFamily="34" charset="77"/>
              </a:rPr>
              <a:t>is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nullified</a:t>
            </a:r>
            <a:endParaRPr lang="de-DE" dirty="0">
              <a:latin typeface="TheSans UHH" panose="020B0502050302020203" pitchFamily="34" charset="77"/>
            </a:endParaRPr>
          </a:p>
          <a:p>
            <a:endParaRPr lang="de-DE" dirty="0">
              <a:latin typeface="TheSans UHH" panose="020B0502050302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TheSans UHH" panose="020B0502050302020203" pitchFamily="34" charset="77"/>
              </a:rPr>
              <a:t>Study </a:t>
            </a:r>
            <a:r>
              <a:rPr lang="de-DE" dirty="0" err="1">
                <a:latin typeface="TheSans UHH" panose="020B0502050302020203" pitchFamily="34" charset="77"/>
              </a:rPr>
              <a:t>trapping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efficiency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as</a:t>
            </a:r>
            <a:r>
              <a:rPr lang="de-DE" dirty="0">
                <a:latin typeface="TheSans UHH" panose="020B0502050302020203" pitchFamily="34" charset="77"/>
              </a:rPr>
              <a:t> a </a:t>
            </a:r>
            <a:r>
              <a:rPr lang="de-DE" dirty="0" err="1">
                <a:latin typeface="TheSans UHH" panose="020B0502050302020203" pitchFamily="34" charset="77"/>
              </a:rPr>
              <a:t>first</a:t>
            </a:r>
            <a:r>
              <a:rPr lang="de-DE" dirty="0">
                <a:latin typeface="TheSans UHH" panose="020B0502050302020203" pitchFamily="34" charset="77"/>
              </a:rPr>
              <a:t> </a:t>
            </a:r>
            <a:r>
              <a:rPr lang="de-DE" dirty="0" err="1">
                <a:latin typeface="TheSans UHH" panose="020B0502050302020203" pitchFamily="34" charset="77"/>
              </a:rPr>
              <a:t>measure</a:t>
            </a:r>
            <a:endParaRPr lang="de-DE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13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Benutzerdefiniert 6">
      <a:dk1>
        <a:srgbClr val="333333"/>
      </a:dk1>
      <a:lt1>
        <a:srgbClr val="FFFFFF"/>
      </a:lt1>
      <a:dk2>
        <a:srgbClr val="0271BB"/>
      </a:dk2>
      <a:lt2>
        <a:srgbClr val="F0F3F6"/>
      </a:lt2>
      <a:accent1>
        <a:srgbClr val="E2001A"/>
      </a:accent1>
      <a:accent2>
        <a:srgbClr val="0271BB"/>
      </a:accent2>
      <a:accent3>
        <a:srgbClr val="3B515B"/>
      </a:accent3>
      <a:accent4>
        <a:srgbClr val="F07F8C"/>
      </a:accent4>
      <a:accent5>
        <a:srgbClr val="80B8DD"/>
      </a:accent5>
      <a:accent6>
        <a:srgbClr val="9DA8AD"/>
      </a:accent6>
      <a:hlink>
        <a:srgbClr val="0271BB"/>
      </a:hlink>
      <a:folHlink>
        <a:srgbClr val="80B8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3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TheSans UHH" panose="020B050205030202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522-Vorlage-PPT-v12" id="{93E51D71-30E6-944F-AF76-1663F22A654C}" vid="{1A941132-CFFB-364C-ACFC-9EF91DACCF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ppt-vorlage-arial</Template>
  <TotalTime>0</TotalTime>
  <Words>609</Words>
  <Application>Microsoft Office PowerPoint</Application>
  <PresentationFormat>Breitbild</PresentationFormat>
  <Paragraphs>109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Arial</vt:lpstr>
      <vt:lpstr>Calibri</vt:lpstr>
      <vt:lpstr>Cambria Math</vt:lpstr>
      <vt:lpstr>DejaVu Sans</vt:lpstr>
      <vt:lpstr>MyriadPro-It</vt:lpstr>
      <vt:lpstr>MyriadPro-Regular</vt:lpstr>
      <vt:lpstr>TheSans UHH</vt:lpstr>
      <vt:lpstr>Wingdings</vt:lpstr>
      <vt:lpstr>Benutzerdefiniertes Design</vt:lpstr>
      <vt:lpstr>SIS Activities at Universität Hamburg</vt:lpstr>
      <vt:lpstr>What did we achieve so far? </vt:lpstr>
      <vt:lpstr>Single-Cell PEALD System</vt:lpstr>
      <vt:lpstr>Optimizing the process</vt:lpstr>
      <vt:lpstr>FE and SEY Studies</vt:lpstr>
      <vt:lpstr>Pancake effect</vt:lpstr>
      <vt:lpstr>The QPR is ready</vt:lpstr>
      <vt:lpstr>Thermal resistance of thin films</vt:lpstr>
      <vt:lpstr>Flux trapping effciency </vt:lpstr>
      <vt:lpstr>Results are consistent and exciting…</vt:lpstr>
      <vt:lpstr>Vacancy studies important for flux trapping</vt:lpstr>
      <vt:lpstr>Summary &amp;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Wenskat, Marc</dc:creator>
  <cp:lastModifiedBy>Wenskat, Marc</cp:lastModifiedBy>
  <cp:revision>197</cp:revision>
  <dcterms:created xsi:type="dcterms:W3CDTF">2024-04-28T19:33:49Z</dcterms:created>
  <dcterms:modified xsi:type="dcterms:W3CDTF">2024-05-02T21:29:19Z</dcterms:modified>
</cp:coreProperties>
</file>