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2.wmf" ContentType="image/x-wmf"/>
  <Override PartName="/ppt/media/image53.png" ContentType="image/png"/>
  <Override PartName="/ppt/media/image1.wmf" ContentType="image/x-wmf"/>
  <Override PartName="/ppt/media/image51.png" ContentType="image/png"/>
  <Override PartName="/ppt/media/image10.png" ContentType="image/png"/>
  <Override PartName="/ppt/media/image47.png" ContentType="image/png"/>
  <Override PartName="/ppt/media/image38.png" ContentType="image/png"/>
  <Override PartName="/ppt/media/image6.png" ContentType="image/png"/>
  <Override PartName="/ppt/media/image15.png" ContentType="image/png"/>
  <Override PartName="/ppt/media/image37.png" ContentType="image/png"/>
  <Override PartName="/ppt/media/image5.png" ContentType="image/png"/>
  <Override PartName="/ppt/media/image14.png" ContentType="image/png"/>
  <Override PartName="/ppt/media/image23.png" ContentType="image/png"/>
  <Override PartName="/ppt/media/image17.png" ContentType="image/png"/>
  <Override PartName="/ppt/media/image30.png" ContentType="image/png"/>
  <Override PartName="/ppt/media/image65.png" ContentType="image/png"/>
  <Override PartName="/ppt/media/image66.png" ContentType="image/png"/>
  <Override PartName="/ppt/media/image29.png" ContentType="image/png"/>
  <Override PartName="/ppt/media/image8.jpeg" ContentType="image/jpeg"/>
  <Override PartName="/ppt/media/image26.png" ContentType="image/png"/>
  <Override PartName="/ppt/media/image63.png" ContentType="image/png"/>
  <Override PartName="/ppt/media/image25.png" ContentType="image/png"/>
  <Override PartName="/ppt/media/image62.png" ContentType="image/png"/>
  <Override PartName="/ppt/media/image64.png" ContentType="image/png"/>
  <Override PartName="/ppt/media/image27.png" ContentType="image/png"/>
  <Override PartName="/ppt/media/image16.jpeg" ContentType="image/jpeg"/>
  <Override PartName="/ppt/media/image58.png" ContentType="image/png"/>
  <Override PartName="/ppt/media/image21.png" ContentType="image/png"/>
  <Override PartName="/ppt/media/image60.png" ContentType="image/png"/>
  <Override PartName="/ppt/media/image18.png" ContentType="image/png"/>
  <Override PartName="/ppt/media/image22.png" ContentType="image/png"/>
  <Override PartName="/ppt/media/image59.png" ContentType="image/png"/>
  <Override PartName="/ppt/media/image61.png" ContentType="image/png"/>
  <Override PartName="/ppt/media/image19.png" ContentType="image/png"/>
  <Override PartName="/ppt/media/image24.png" ContentType="image/png"/>
  <Override PartName="/ppt/media/image20.png" ContentType="image/png"/>
  <Override PartName="/ppt/media/image57.png" ContentType="image/png"/>
  <Override PartName="/ppt/media/image7.jpeg" ContentType="image/jpeg"/>
  <Override PartName="/ppt/media/image28.png" ContentType="image/png"/>
  <Override PartName="/ppt/media/image9.gif" ContentType="image/gif"/>
  <Override PartName="/ppt/media/image11.jpeg" ContentType="image/jpeg"/>
  <Override PartName="/ppt/media/image52.png" ContentType="image/png"/>
  <Override PartName="/ppt/media/image36.png" ContentType="image/png"/>
  <Override PartName="/ppt/media/image4.png" ContentType="image/png"/>
  <Override PartName="/ppt/media/image13.png" ContentType="image/png"/>
  <Override PartName="/ppt/media/image12.png" ContentType="image/png"/>
  <Override PartName="/ppt/media/image49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9.png" ContentType="image/png"/>
  <Override PartName="/ppt/media/image40.png" ContentType="image/png"/>
  <Override PartName="/ppt/media/image3.jpeg" ContentType="image/jpe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8.png" ContentType="image/png"/>
  <Override PartName="/ppt/media/image50.png" ContentType="image/png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49" r:id="rId3"/>
    <p:sldMasterId id="2147483650" r:id="rId4"/>
    <p:sldMasterId id="2147483651" r:id="rId5"/>
    <p:sldMasterId id="2147483652" r:id="rId6"/>
    <p:sldMasterId id="2147483653" r:id="rId7"/>
    <p:sldMasterId id="2147483654" r:id="rId8"/>
    <p:sldMasterId id="2147483655" r:id="rId9"/>
    <p:sldMasterId id="2147483657" r:id="rId10"/>
    <p:sldMasterId id="2147483658" r:id="rId11"/>
    <p:sldMasterId id="2147483660" r:id="rId12"/>
    <p:sldMasterId id="2147483662" r:id="rId13"/>
    <p:sldMasterId id="2147483663" r:id="rId14"/>
    <p:sldMasterId id="2147483665" r:id="rId15"/>
    <p:sldMasterId id="2147483667" r:id="rId16"/>
    <p:sldMasterId id="2147483668" r:id="rId17"/>
    <p:sldMasterId id="2147483669" r:id="rId18"/>
    <p:sldMasterId id="2147483670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2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.wmf"/><Relationship Id="rId3" Type="http://schemas.openxmlformats.org/officeDocument/2006/relationships/image" Target="../media/image1.wmf"/><Relationship Id="rId4" Type="http://schemas.openxmlformats.org/officeDocument/2006/relationships/slideLayout" Target="../slideLayouts/slideLayout3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4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5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ABCA2094-1AB2-4432-A4D3-D6791DCE159E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Click </a:t>
            </a: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to </a:t>
            </a: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edit </a:t>
            </a: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Maste</a:t>
            </a: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r title </a:t>
            </a: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style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" name="Grafik 7" descr="Logo Helmholtz"/>
          <p:cNvPicPr/>
          <p:nvPr/>
        </p:nvPicPr>
        <p:blipFill>
          <a:blip r:embed="rId2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ln w="0">
            <a:noFill/>
          </a:ln>
        </p:spPr>
      </p:pic>
      <p:pic>
        <p:nvPicPr>
          <p:cNvPr id="5" name="Grafik 8" descr="Logo DESY"/>
          <p:cNvPicPr/>
          <p:nvPr/>
        </p:nvPicPr>
        <p:blipFill>
          <a:blip r:embed="rId3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FB5E826C-6CC7-4BE7-A0A6-E2FE2B513426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Rechteck 4"/>
          <p:cNvSpPr/>
          <p:nvPr/>
        </p:nvSpPr>
        <p:spPr>
          <a:xfrm>
            <a:off x="395280" y="3980160"/>
            <a:ext cx="4571640" cy="37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1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Contact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Rechteck 5"/>
          <p:cNvSpPr/>
          <p:nvPr/>
        </p:nvSpPr>
        <p:spPr>
          <a:xfrm>
            <a:off x="395280" y="4516560"/>
            <a:ext cx="2700360" cy="189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2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Deutsches Elektronen-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Synchrotron DESY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www.desy.de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2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09D0A4DB-2400-4E42-9DA2-899EF09F48DB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34286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marL="432000" indent="-324000" algn="ctr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4" name="Grafik 9" descr="Logo DESY"/>
          <p:cNvPicPr/>
          <p:nvPr/>
        </p:nvPicPr>
        <p:blipFill>
          <a:blip r:embed="rId2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ln w="0">
            <a:noFill/>
          </a:ln>
        </p:spPr>
      </p:pic>
      <p:pic>
        <p:nvPicPr>
          <p:cNvPr id="75" name="Grafik 10" descr="Logo Helmholtz"/>
          <p:cNvPicPr/>
          <p:nvPr/>
        </p:nvPicPr>
        <p:blipFill>
          <a:blip r:embed="rId3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8D7EDE87-BFC4-4A76-ABA0-8AFC76A925AF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C5F5F02B-EB39-4B60-862B-FA418132AD14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en-US" sz="16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4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B30EFD98-8425-440F-AA12-DDFB7E5852B2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 idx="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6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E173D368-0D8D-4846-9175-3318896F5842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16752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ftr" idx="1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5EF26932-81E6-4B7C-902F-8351A3478910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259160" y="1406520"/>
            <a:ext cx="367308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807552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 type="ftr" idx="1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9FA999CB-8E39-4725-8D81-1A3833C7FF79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ftr" idx="1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9F5A8CDB-B2A7-4221-8396-CA37DB4C5080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Object 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Object 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ftr" idx="1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F0E6E23E-EA0E-4A8A-AD2B-9316E0FF18E2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ck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Ma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ste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r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titl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sty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PlaceHolder 7"/>
          <p:cNvSpPr>
            <a:spLocks noGrp="1"/>
          </p:cNvSpPr>
          <p:nvPr>
            <p:ph type="ftr" idx="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9887BE46-F3DE-4AED-BDA7-9B5698EA8110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edit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Master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Object 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Object 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" name="PlaceHolder 7"/>
          <p:cNvSpPr>
            <a:spLocks noGrp="1"/>
          </p:cNvSpPr>
          <p:nvPr>
            <p:ph type="ftr" idx="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9B8376BB-C342-43C3-8BEC-5E00E918FB38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edit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Maste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r title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259160" y="1449360"/>
            <a:ext cx="367308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body"/>
          </p:nvPr>
        </p:nvSpPr>
        <p:spPr>
          <a:xfrm>
            <a:off x="4259160" y="4005360"/>
            <a:ext cx="367308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7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8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" name="PlaceHolder 9"/>
          <p:cNvSpPr>
            <a:spLocks noGrp="1"/>
          </p:cNvSpPr>
          <p:nvPr>
            <p:ph type="ftr" idx="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5E3228D9-BFE3-4787-8CB4-0ED5BD78C9A7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edit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Maste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r title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1137564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0BB58013-B810-4A7D-A767-1DE85355977B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edit Master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5E3AECDA-B14A-411E-A4D4-B1010E1D1FDC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edit Master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370800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259160" y="1449360"/>
            <a:ext cx="7524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ftr" idx="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842B1B38-4EF6-4EDE-847A-367629378BB9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 defTabSz="914400">
              <a:lnSpc>
                <a:spcPct val="11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ftr" idx="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pc="-1" strike="noStrike">
                <a:solidFill>
                  <a:schemeClr val="accent1"/>
                </a:solidFill>
                <a:latin typeface="Arial"/>
              </a:rPr>
              <a:t>DESY</a:t>
            </a:r>
            <a:r>
              <a:rPr b="1" lang="de-DE" sz="1000" spc="-1" strike="noStrike">
                <a:solidFill>
                  <a:schemeClr val="accent2"/>
                </a:solidFill>
                <a:latin typeface="Arial"/>
              </a:rPr>
              <a:t>.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pc="-1" strike="noStrike">
                <a:solidFill>
                  <a:schemeClr val="dk1"/>
                </a:solidFill>
                <a:latin typeface="Arial"/>
              </a:rPr>
              <a:t>Page </a:t>
            </a:r>
            <a:fld id="{FDF90D3C-FA8E-469F-89A9-E792E044DE14}" type="slidenum">
              <a:rPr b="1" lang="en-US" sz="1000" spc="-1" strike="noStrike">
                <a:solidFill>
                  <a:schemeClr val="dk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ftr" idx="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gitlab.desy.de/ric/opendata-metadata/" TargetMode="Externa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2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20.png"/><Relationship Id="rId3" Type="http://schemas.openxmlformats.org/officeDocument/2006/relationships/image" Target="../media/image2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2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4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1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36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59.png"/><Relationship Id="rId17" Type="http://schemas.openxmlformats.org/officeDocument/2006/relationships/image" Target="../media/image62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20" Type="http://schemas.openxmlformats.org/officeDocument/2006/relationships/image" Target="../media/image63.png"/><Relationship Id="rId21" Type="http://schemas.openxmlformats.org/officeDocument/2006/relationships/image" Target="../media/image64.png"/><Relationship Id="rId22" Type="http://schemas.openxmlformats.org/officeDocument/2006/relationships/image" Target="../media/image22.png"/><Relationship Id="rId23" Type="http://schemas.openxmlformats.org/officeDocument/2006/relationships/image" Target="../media/image24.png"/><Relationship Id="rId24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gif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53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mailto:Patrick.Fuhrmann@desy.de" TargetMode="External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Bildplatzhalter 6" descr=""/>
          <p:cNvPicPr/>
          <p:nvPr/>
        </p:nvPicPr>
        <p:blipFill>
          <a:blip r:embed="rId1"/>
          <a:srcRect l="0" t="80" r="0" b="80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T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h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e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O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p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e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n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I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n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f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r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a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s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t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r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u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c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t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u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r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e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P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o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r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t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a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l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f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o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r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D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E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S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Y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a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n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d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 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H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I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F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I</a:t>
            </a:r>
            <a:r>
              <a:rPr b="1" lang="en-US" sz="6000" spc="-1" strike="noStrike">
                <a:solidFill>
                  <a:schemeClr val="lt1"/>
                </a:solidFill>
                <a:latin typeface="DesySans Office"/>
              </a:rPr>
              <a:t>S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35520" y="3670560"/>
            <a:ext cx="11369160" cy="250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800" spc="-1" strike="noStrike" u="sng">
                <a:solidFill>
                  <a:schemeClr val="dk1"/>
                </a:solidFill>
                <a:uFillTx/>
                <a:latin typeface="DesySans Office"/>
              </a:rPr>
              <a:t>Tim Wetzel</a:t>
            </a:r>
            <a:r>
              <a:rPr b="0" lang="en-US" sz="1800" spc="-1" strike="noStrike">
                <a:solidFill>
                  <a:schemeClr val="dk1"/>
                </a:solidFill>
                <a:latin typeface="DesySans Office"/>
              </a:rPr>
              <a:t>, Patrick Fuhrmann, Uwe Jandt, Paul Millar, Sophie Servan, Franz Rhee, Peter van der Reest, Regina </a:t>
            </a:r>
            <a:r>
              <a:rPr b="0" lang="en-US" sz="1800" spc="-1" strike="noStrike">
                <a:solidFill>
                  <a:schemeClr val="dk1"/>
                </a:solidFill>
                <a:latin typeface="DesySans Office"/>
              </a:rPr>
              <a:t>Hinzmann, Noel Barth, Johannes Reppin, Christian Voss, Linus Pithan, Anton Barty, ...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Arial"/>
              </a:rPr>
              <a:t>FH SciComp Workshop, 2024</a:t>
            </a:r>
            <a:endParaRPr b="0" lang="en-US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Presenter: Tim Wetzel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Slides adapted with courtesy of Patrick Fuhrmann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9601200" y="1600200"/>
            <a:ext cx="1371600" cy="13716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9408600" y="5727600"/>
            <a:ext cx="1143000" cy="6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Guiding and verifying meta data usage.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Meta-data quality verification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4" name="TextBox 5"/>
          <p:cNvSpPr/>
          <p:nvPr/>
        </p:nvSpPr>
        <p:spPr>
          <a:xfrm>
            <a:off x="341280" y="1376640"/>
            <a:ext cx="11429640" cy="48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1"/>
                </a:solidFill>
                <a:latin typeface="Calibri"/>
              </a:rPr>
              <a:t>First installment with LinkML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Metadata schema description via YAML documents setting standards that metadata has to conform to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description in terms of “classes” and “slots”, allowing inheritance and mix-ins for creating custom types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60+ different open-source tools to work with schemata for introspection, validation, format conversion, …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Calibri"/>
                <a:hlinkClick r:id="rId1"/>
              </a:rPr>
              <a:t>https://gitlab.desy.de/ric/opendata-metadata/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1"/>
                </a:solidFill>
                <a:latin typeface="Calibri"/>
              </a:rPr>
              <a:t>Starting with two public data use-cases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XAS &amp; SFX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Integration into Gitlab CI/CD pipeline for linting,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generating documentation and JSON-Schema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accent1"/>
                </a:solidFill>
                <a:latin typeface="Calibri"/>
              </a:rPr>
              <a:t>If you are interested in details: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Talk to Paul or me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5" name="Picture 8" descr=""/>
          <p:cNvPicPr/>
          <p:nvPr/>
        </p:nvPicPr>
        <p:blipFill>
          <a:blip r:embed="rId2"/>
          <a:stretch/>
        </p:blipFill>
        <p:spPr>
          <a:xfrm>
            <a:off x="5384160" y="3100320"/>
            <a:ext cx="6688080" cy="2844000"/>
          </a:xfrm>
          <a:prstGeom prst="rect">
            <a:avLst/>
          </a:prstGeom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grpSp>
        <p:nvGrpSpPr>
          <p:cNvPr id="246" name="Group 9"/>
          <p:cNvGrpSpPr/>
          <p:nvPr/>
        </p:nvGrpSpPr>
        <p:grpSpPr>
          <a:xfrm>
            <a:off x="3715920" y="1703880"/>
            <a:ext cx="4680000" cy="3069720"/>
            <a:chOff x="3715920" y="1703880"/>
            <a:chExt cx="4680000" cy="3069720"/>
          </a:xfrm>
        </p:grpSpPr>
        <p:sp>
          <p:nvSpPr>
            <p:cNvPr id="247" name="Rounded Rectangle 7"/>
            <p:cNvSpPr/>
            <p:nvPr/>
          </p:nvSpPr>
          <p:spPr>
            <a:xfrm>
              <a:off x="3715920" y="1703880"/>
              <a:ext cx="4680000" cy="3069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48" name="TextBox 3"/>
            <p:cNvSpPr/>
            <p:nvPr/>
          </p:nvSpPr>
          <p:spPr>
            <a:xfrm>
              <a:off x="3973320" y="2596320"/>
              <a:ext cx="4057560" cy="11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chemeClr val="dk1"/>
                  </a:solidFill>
                  <a:latin typeface="Arial"/>
                </a:rPr>
                <a:t>Assuming you find someone in the science community to define their meta-data.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49" name="Footer Placeholder 9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Let’s have a look at a simplied Beamline Data Management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Very simplified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ftr" idx="1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3" name="Picture 6" descr=""/>
          <p:cNvPicPr/>
          <p:nvPr/>
        </p:nvPicPr>
        <p:blipFill>
          <a:blip r:embed="rId1"/>
          <a:stretch/>
        </p:blipFill>
        <p:spPr>
          <a:xfrm>
            <a:off x="3215520" y="1637640"/>
            <a:ext cx="4968360" cy="410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DESY Photon Science Setup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419400" y="82620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The three pillars of a beam line infrastructure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6" name="TextBox 8"/>
          <p:cNvSpPr/>
          <p:nvPr/>
        </p:nvSpPr>
        <p:spPr>
          <a:xfrm>
            <a:off x="6865560" y="6380640"/>
            <a:ext cx="4114440" cy="26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i="1" lang="en-US" sz="1200" spc="-1" strike="noStrike">
                <a:solidFill>
                  <a:srgbClr val="000000"/>
                </a:solidFill>
                <a:latin typeface="DesySans Office"/>
              </a:rPr>
              <a:t>Image adapted from Anton Barty’s slide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Rounded Rectangle 9"/>
          <p:cNvSpPr/>
          <p:nvPr/>
        </p:nvSpPr>
        <p:spPr>
          <a:xfrm>
            <a:off x="3472920" y="2832120"/>
            <a:ext cx="8674560" cy="24008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58" name="Rounded Rectangle 17"/>
          <p:cNvSpPr/>
          <p:nvPr/>
        </p:nvSpPr>
        <p:spPr>
          <a:xfrm>
            <a:off x="6586200" y="3078720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007bc8"/>
              </a:gs>
            </a:gsLst>
            <a:path path="circle">
              <a:fillToRect l="50000" t="0" r="50000" b="100000"/>
            </a:path>
          </a:gradFill>
          <a:ln cap="rnd" w="0">
            <a:solidFill>
              <a:srgbClr val="009fdf"/>
            </a:solidFill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259" name="Picture 18" descr=""/>
          <p:cNvPicPr/>
          <p:nvPr/>
        </p:nvPicPr>
        <p:blipFill>
          <a:blip r:embed="rId1"/>
          <a:stretch/>
        </p:blipFill>
        <p:spPr>
          <a:xfrm>
            <a:off x="7251480" y="3166200"/>
            <a:ext cx="874800" cy="673200"/>
          </a:xfrm>
          <a:prstGeom prst="rect">
            <a:avLst/>
          </a:prstGeom>
          <a:ln w="0">
            <a:noFill/>
          </a:ln>
        </p:spPr>
      </p:pic>
      <p:sp>
        <p:nvSpPr>
          <p:cNvPr id="260" name="Rounded Rectangle 31"/>
          <p:cNvSpPr/>
          <p:nvPr/>
        </p:nvSpPr>
        <p:spPr>
          <a:xfrm>
            <a:off x="3608640" y="3078720"/>
            <a:ext cx="2520360" cy="1457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1" name="Curved Connector 42"/>
          <p:cNvCxnSpPr/>
          <p:nvPr/>
        </p:nvCxnSpPr>
        <p:spPr>
          <a:xfrm rot="10800000">
            <a:off x="8371440" y="1568520"/>
            <a:ext cx="1080" cy="3492720"/>
          </a:xfrm>
          <a:prstGeom prst="curvedConnector2">
            <a:avLst/>
          </a:prstGeom>
          <a:ln w="19080">
            <a:noFill/>
          </a:ln>
        </p:spPr>
      </p:cxnSp>
      <p:pic>
        <p:nvPicPr>
          <p:cNvPr id="262" name="Picture 59" descr=""/>
          <p:cNvPicPr/>
          <p:nvPr/>
        </p:nvPicPr>
        <p:blipFill>
          <a:blip r:embed="rId2"/>
          <a:srcRect l="0" t="0" r="6721" b="0"/>
          <a:stretch/>
        </p:blipFill>
        <p:spPr>
          <a:xfrm>
            <a:off x="3737520" y="3176640"/>
            <a:ext cx="716760" cy="799920"/>
          </a:xfrm>
          <a:prstGeom prst="rect">
            <a:avLst/>
          </a:prstGeom>
          <a:ln w="0">
            <a:noFill/>
          </a:ln>
        </p:spPr>
      </p:pic>
      <p:sp>
        <p:nvSpPr>
          <p:cNvPr id="263" name="Rounded Rectangle 60"/>
          <p:cNvSpPr/>
          <p:nvPr/>
        </p:nvSpPr>
        <p:spPr>
          <a:xfrm>
            <a:off x="9521280" y="3098880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b2b4b2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64" name="TextBox 61"/>
          <p:cNvSpPr/>
          <p:nvPr/>
        </p:nvSpPr>
        <p:spPr>
          <a:xfrm>
            <a:off x="3916080" y="3963600"/>
            <a:ext cx="1929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Synchrotron owned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Storage Spaces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TextBox 62"/>
          <p:cNvSpPr/>
          <p:nvPr/>
        </p:nvSpPr>
        <p:spPr>
          <a:xfrm>
            <a:off x="6725160" y="3891960"/>
            <a:ext cx="22672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DesySans Office"/>
              </a:rPr>
              <a:t>Access Controlled internal Catalogue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Can 63"/>
          <p:cNvSpPr/>
          <p:nvPr/>
        </p:nvSpPr>
        <p:spPr>
          <a:xfrm>
            <a:off x="4540320" y="3139200"/>
            <a:ext cx="1452600" cy="837360"/>
          </a:xfrm>
          <a:prstGeom prst="can">
            <a:avLst>
              <a:gd name="adj" fmla="val 25000"/>
            </a:avLst>
          </a:prstGeom>
          <a:solidFill>
            <a:srgbClr val="3b48cd"/>
          </a:solidFill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DE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7" name="TextBox 64"/>
          <p:cNvSpPr/>
          <p:nvPr/>
        </p:nvSpPr>
        <p:spPr>
          <a:xfrm>
            <a:off x="10124280" y="3135600"/>
            <a:ext cx="136692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Arial"/>
              </a:rPr>
              <a:t>DESY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Arial"/>
              </a:rPr>
              <a:t>HPC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Arial"/>
              </a:rPr>
              <a:t>System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Box 72"/>
          <p:cNvSpPr/>
          <p:nvPr/>
        </p:nvSpPr>
        <p:spPr>
          <a:xfrm>
            <a:off x="4631400" y="3378600"/>
            <a:ext cx="127548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Embargo’ed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Data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Box 73"/>
          <p:cNvSpPr/>
          <p:nvPr/>
        </p:nvSpPr>
        <p:spPr>
          <a:xfrm>
            <a:off x="5506560" y="4662720"/>
            <a:ext cx="4716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DesySans Office"/>
              </a:rPr>
              <a:t>Protected Network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TextBox 105"/>
          <p:cNvSpPr/>
          <p:nvPr/>
        </p:nvSpPr>
        <p:spPr>
          <a:xfrm>
            <a:off x="3750480" y="1903320"/>
            <a:ext cx="23785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Persistent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Storage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TextBox 106"/>
          <p:cNvSpPr/>
          <p:nvPr/>
        </p:nvSpPr>
        <p:spPr>
          <a:xfrm>
            <a:off x="6491160" y="1856880"/>
            <a:ext cx="23785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Meta Data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Catalogues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Box 108"/>
          <p:cNvSpPr/>
          <p:nvPr/>
        </p:nvSpPr>
        <p:spPr>
          <a:xfrm>
            <a:off x="9264240" y="2173320"/>
            <a:ext cx="23785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Computing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Picture 113" descr=""/>
          <p:cNvPicPr/>
          <p:nvPr/>
        </p:nvPicPr>
        <p:blipFill>
          <a:blip r:embed="rId3"/>
          <a:stretch/>
        </p:blipFill>
        <p:spPr>
          <a:xfrm>
            <a:off x="56520" y="2411640"/>
            <a:ext cx="3130200" cy="3130200"/>
          </a:xfrm>
          <a:prstGeom prst="rect">
            <a:avLst/>
          </a:prstGeom>
          <a:ln w="0">
            <a:noFill/>
          </a:ln>
        </p:spPr>
      </p:pic>
      <p:sp>
        <p:nvSpPr>
          <p:cNvPr id="274" name="TextBox 114"/>
          <p:cNvSpPr/>
          <p:nvPr/>
        </p:nvSpPr>
        <p:spPr>
          <a:xfrm>
            <a:off x="407880" y="1712160"/>
            <a:ext cx="23785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764"/>
                </a:solidFill>
                <a:latin typeface="DesySans Office"/>
              </a:rPr>
              <a:t>Synchrotron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TextBox 115"/>
          <p:cNvSpPr/>
          <p:nvPr/>
        </p:nvSpPr>
        <p:spPr>
          <a:xfrm>
            <a:off x="-180720" y="5575320"/>
            <a:ext cx="33674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2764"/>
                </a:solidFill>
                <a:latin typeface="DesySans Office"/>
              </a:rPr>
              <a:t>This is how chatGTP thinks a synchrotron would look like.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Down Arrow 116"/>
          <p:cNvSpPr/>
          <p:nvPr/>
        </p:nvSpPr>
        <p:spPr>
          <a:xfrm rot="16200000">
            <a:off x="2850480" y="3502440"/>
            <a:ext cx="964440" cy="10969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DE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7" name="TextBox 117"/>
          <p:cNvSpPr/>
          <p:nvPr/>
        </p:nvSpPr>
        <p:spPr>
          <a:xfrm>
            <a:off x="2911680" y="3758400"/>
            <a:ext cx="76932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dk1"/>
                </a:solidFill>
                <a:latin typeface="Arial"/>
              </a:rPr>
              <a:t>Data 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dk1"/>
                </a:solidFill>
                <a:latin typeface="Arial"/>
              </a:rPr>
              <a:t>Taking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Footer Placeholder 10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"/>
          <p:cNvGrpSpPr/>
          <p:nvPr/>
        </p:nvGrpSpPr>
        <p:grpSpPr>
          <a:xfrm>
            <a:off x="3448440" y="1479600"/>
            <a:ext cx="1545840" cy="863280"/>
            <a:chOff x="3448440" y="1479600"/>
            <a:chExt cx="1545840" cy="863280"/>
          </a:xfrm>
        </p:grpSpPr>
        <p:sp>
          <p:nvSpPr>
            <p:cNvPr id="280" name="Rounded Rectangle 1"/>
            <p:cNvSpPr/>
            <p:nvPr/>
          </p:nvSpPr>
          <p:spPr>
            <a:xfrm>
              <a:off x="3448440" y="1479600"/>
              <a:ext cx="1545840" cy="86328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7bc8"/>
                </a:gs>
              </a:gsLst>
              <a:path path="circle">
                <a:fillToRect l="50000" t="0" r="50000" b="100000"/>
              </a:path>
            </a:gradFill>
            <a:ln cap="rnd" w="0">
              <a:solidFill>
                <a:srgbClr val="009fdf"/>
              </a:solidFill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b">
              <a:noAutofit/>
            </a:bodyPr>
            <a:p>
              <a:endParaRPr b="0" lang="en-US" sz="1500" spc="-1" strike="noStrike">
                <a:solidFill>
                  <a:srgbClr val="000000"/>
                </a:solidFill>
                <a:latin typeface="DesySans Office"/>
              </a:endParaRPr>
            </a:p>
          </p:txBody>
        </p:sp>
        <p:pic>
          <p:nvPicPr>
            <p:cNvPr id="281" name="" descr=""/>
            <p:cNvPicPr/>
            <p:nvPr/>
          </p:nvPicPr>
          <p:blipFill>
            <a:blip r:embed="rId1"/>
            <a:stretch/>
          </p:blipFill>
          <p:spPr>
            <a:xfrm>
              <a:off x="3713040" y="1744200"/>
              <a:ext cx="1009440" cy="294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DESY 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Photo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n 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Open 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Scien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ce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19400" y="82620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The High Level View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4" name="TextBox 8"/>
          <p:cNvSpPr/>
          <p:nvPr/>
        </p:nvSpPr>
        <p:spPr>
          <a:xfrm>
            <a:off x="6865560" y="6380640"/>
            <a:ext cx="4114440" cy="26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i="1" lang="en-US" sz="1200" spc="-1" strike="noStrike">
                <a:solidFill>
                  <a:srgbClr val="000000"/>
                </a:solidFill>
                <a:latin typeface="DesySans Office"/>
              </a:rPr>
              <a:t>Image adapted from Anton Barty’s slide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Rounded Rectangle 9"/>
          <p:cNvSpPr/>
          <p:nvPr/>
        </p:nvSpPr>
        <p:spPr>
          <a:xfrm>
            <a:off x="229320" y="3980160"/>
            <a:ext cx="9322920" cy="24008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86" name="Rounded Rectangle 17"/>
          <p:cNvSpPr/>
          <p:nvPr/>
        </p:nvSpPr>
        <p:spPr>
          <a:xfrm>
            <a:off x="3736440" y="4226400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007bc8"/>
              </a:gs>
            </a:gsLst>
            <a:path path="circle">
              <a:fillToRect l="50000" t="0" r="50000" b="100000"/>
            </a:path>
          </a:gradFill>
          <a:ln cap="rnd" w="0">
            <a:solidFill>
              <a:srgbClr val="009fdf"/>
            </a:solidFill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287" name="Picture 18" descr=""/>
          <p:cNvPicPr/>
          <p:nvPr/>
        </p:nvPicPr>
        <p:blipFill>
          <a:blip r:embed="rId2"/>
          <a:stretch/>
        </p:blipFill>
        <p:spPr>
          <a:xfrm>
            <a:off x="4401720" y="4314240"/>
            <a:ext cx="874800" cy="673200"/>
          </a:xfrm>
          <a:prstGeom prst="rect">
            <a:avLst/>
          </a:prstGeom>
          <a:ln w="0">
            <a:noFill/>
          </a:ln>
        </p:spPr>
      </p:pic>
      <p:sp>
        <p:nvSpPr>
          <p:cNvPr id="288" name="Rounded Rectangle 31"/>
          <p:cNvSpPr/>
          <p:nvPr/>
        </p:nvSpPr>
        <p:spPr>
          <a:xfrm>
            <a:off x="759240" y="4226400"/>
            <a:ext cx="2520360" cy="1457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9" name="Curved Connector 42"/>
          <p:cNvCxnSpPr/>
          <p:nvPr/>
        </p:nvCxnSpPr>
        <p:spPr>
          <a:xfrm rot="10800000">
            <a:off x="6840360" y="2250360"/>
            <a:ext cx="1080" cy="3492720"/>
          </a:xfrm>
          <a:prstGeom prst="curvedConnector2">
            <a:avLst/>
          </a:prstGeom>
          <a:ln w="19080">
            <a:noFill/>
          </a:ln>
        </p:spPr>
      </p:cxnSp>
      <p:sp>
        <p:nvSpPr>
          <p:cNvPr id="290" name="Freeform 43"/>
          <p:cNvSpPr/>
          <p:nvPr/>
        </p:nvSpPr>
        <p:spPr>
          <a:xfrm>
            <a:off x="9632880" y="3436200"/>
            <a:ext cx="2519640" cy="2050200"/>
          </a:xfrm>
          <a:custGeom>
            <a:avLst/>
            <a:gdLst>
              <a:gd name="textAreaLeft" fmla="*/ 122760 w 2519640"/>
              <a:gd name="textAreaRight" fmla="*/ 2397240 w 2519640"/>
              <a:gd name="textAreaTop" fmla="*/ 92880 h 2050200"/>
              <a:gd name="textAreaBottom" fmla="*/ 1957320 h 2050200"/>
            </a:gdLst>
            <a:ahLst/>
            <a:rect l="textAreaLeft" t="textAreaTop" r="textAreaRight" b="textAreaBottom"/>
            <a:pathLst>
              <a:path w="21600" h="23143">
                <a:moveTo>
                  <a:pt x="3600" y="0"/>
                </a:moveTo>
                <a:arcTo wR="3600" hR="3600" stAng="16200000" swAng="-5400000"/>
                <a:lnTo>
                  <a:pt x="0" y="19543"/>
                </a:lnTo>
                <a:arcTo wR="3600" hR="3600" stAng="10800000" swAng="-5400000"/>
                <a:lnTo>
                  <a:pt x="18000" y="23143"/>
                </a:lnTo>
                <a:arcTo wR="3600" hR="3600" stAng="5400000" swAng="-5400000"/>
                <a:lnTo>
                  <a:pt x="21600" y="3600"/>
                </a:lnTo>
                <a:arcTo wR="3600" hR="3600" stAng="0" swAng="-5400000"/>
                <a:close/>
              </a:path>
            </a:pathLst>
          </a:custGeom>
          <a:gradFill rotWithShape="0">
            <a:gsLst>
              <a:gs pos="0">
                <a:srgbClr val="fbfbfb"/>
              </a:gs>
              <a:gs pos="74000">
                <a:srgbClr val="dcdddc"/>
              </a:gs>
              <a:gs pos="83000">
                <a:srgbClr val="dcdddc"/>
              </a:gs>
              <a:gs pos="100000">
                <a:srgbClr val="e8e8e8"/>
              </a:gs>
            </a:gsLst>
            <a:lin ang="5400000"/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DesySans Office"/>
              </a:rPr>
              <a:t>We try to use </a:t>
            </a:r>
            <a:r>
              <a:rPr b="0" lang="en-US" sz="1600" spc="-1" strike="noStrike">
                <a:solidFill>
                  <a:srgbClr val="009fdf"/>
                </a:solidFill>
                <a:latin typeface="DesySans Office"/>
              </a:rPr>
              <a:t>standard protocols only</a:t>
            </a:r>
            <a:r>
              <a:rPr b="0" lang="en-US" sz="1600" spc="-1" strike="noStrike">
                <a:solidFill>
                  <a:srgbClr val="000000"/>
                </a:solidFill>
                <a:latin typeface="DesySans Office"/>
              </a:rPr>
              <a:t> to allow components to be replaced by components with similar functionality.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1" name="Picture 59" descr=""/>
          <p:cNvPicPr/>
          <p:nvPr/>
        </p:nvPicPr>
        <p:blipFill>
          <a:blip r:embed="rId3"/>
          <a:srcRect l="0" t="0" r="6721" b="0"/>
          <a:stretch/>
        </p:blipFill>
        <p:spPr>
          <a:xfrm>
            <a:off x="888120" y="4324680"/>
            <a:ext cx="716760" cy="799920"/>
          </a:xfrm>
          <a:prstGeom prst="rect">
            <a:avLst/>
          </a:prstGeom>
          <a:ln w="0">
            <a:noFill/>
          </a:ln>
        </p:spPr>
      </p:pic>
      <p:sp>
        <p:nvSpPr>
          <p:cNvPr id="292" name="Rounded Rectangle 60"/>
          <p:cNvSpPr/>
          <p:nvPr/>
        </p:nvSpPr>
        <p:spPr>
          <a:xfrm>
            <a:off x="6671520" y="4246560"/>
            <a:ext cx="2520360" cy="14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b2b4b2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endParaRPr b="0" lang="en-US" sz="1500" spc="-1" strike="noStrike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293" name="TextBox 61"/>
          <p:cNvSpPr/>
          <p:nvPr/>
        </p:nvSpPr>
        <p:spPr>
          <a:xfrm>
            <a:off x="1066320" y="5111280"/>
            <a:ext cx="1929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Synchrotron owned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Storage Spaces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TextBox 62"/>
          <p:cNvSpPr/>
          <p:nvPr/>
        </p:nvSpPr>
        <p:spPr>
          <a:xfrm>
            <a:off x="3875760" y="5040000"/>
            <a:ext cx="22672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DesySans Office"/>
              </a:rPr>
              <a:t>Access Controlled internal Catalogue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Can 63"/>
          <p:cNvSpPr/>
          <p:nvPr/>
        </p:nvSpPr>
        <p:spPr>
          <a:xfrm>
            <a:off x="1690920" y="4287240"/>
            <a:ext cx="1452600" cy="837360"/>
          </a:xfrm>
          <a:prstGeom prst="can">
            <a:avLst>
              <a:gd name="adj" fmla="val 25000"/>
            </a:avLst>
          </a:prstGeom>
          <a:solidFill>
            <a:srgbClr val="3b48cd"/>
          </a:solidFill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DE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6" name="TextBox 64"/>
          <p:cNvSpPr/>
          <p:nvPr/>
        </p:nvSpPr>
        <p:spPr>
          <a:xfrm>
            <a:off x="7156440" y="4463640"/>
            <a:ext cx="16045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Arial"/>
              </a:rPr>
              <a:t>Maxwell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Arial"/>
              </a:rPr>
              <a:t>@ DESY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TextBox 72"/>
          <p:cNvSpPr/>
          <p:nvPr/>
        </p:nvSpPr>
        <p:spPr>
          <a:xfrm>
            <a:off x="1782000" y="4526280"/>
            <a:ext cx="127548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Embargo’ed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pc="-1" strike="noStrike">
                <a:solidFill>
                  <a:schemeClr val="lt1"/>
                </a:solidFill>
                <a:latin typeface="Arial"/>
              </a:rPr>
              <a:t>Data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TextBox 73"/>
          <p:cNvSpPr/>
          <p:nvPr/>
        </p:nvSpPr>
        <p:spPr>
          <a:xfrm>
            <a:off x="2657160" y="5810760"/>
            <a:ext cx="47163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DesySans Office"/>
              </a:rPr>
              <a:t>Protected Network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99" name="Group 95"/>
          <p:cNvGrpSpPr/>
          <p:nvPr/>
        </p:nvGrpSpPr>
        <p:grpSpPr>
          <a:xfrm>
            <a:off x="5846760" y="1052640"/>
            <a:ext cx="3359880" cy="1110600"/>
            <a:chOff x="5846760" y="1052640"/>
            <a:chExt cx="3359880" cy="1110600"/>
          </a:xfrm>
        </p:grpSpPr>
        <p:grpSp>
          <p:nvGrpSpPr>
            <p:cNvPr id="300" name="Group 90"/>
            <p:cNvGrpSpPr/>
            <p:nvPr/>
          </p:nvGrpSpPr>
          <p:grpSpPr>
            <a:xfrm>
              <a:off x="7405200" y="1052640"/>
              <a:ext cx="1801440" cy="818280"/>
              <a:chOff x="7405200" y="1052640"/>
              <a:chExt cx="1801440" cy="818280"/>
            </a:xfrm>
          </p:grpSpPr>
          <p:pic>
            <p:nvPicPr>
              <p:cNvPr id="301" name="Picture 53" descr=""/>
              <p:cNvPicPr/>
              <p:nvPr/>
            </p:nvPicPr>
            <p:blipFill>
              <a:blip r:embed="rId4"/>
              <a:stretch/>
            </p:blipFill>
            <p:spPr>
              <a:xfrm>
                <a:off x="7572240" y="1436760"/>
                <a:ext cx="1317240" cy="311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02" name="TextBox 54"/>
              <p:cNvSpPr/>
              <p:nvPr/>
            </p:nvSpPr>
            <p:spPr>
              <a:xfrm>
                <a:off x="7598880" y="1052640"/>
                <a:ext cx="1607760" cy="328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DesySans Office"/>
                  </a:rPr>
                  <a:t>DOI minting</a:t>
                </a: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3" name="Rounded Rectangle 52"/>
              <p:cNvSpPr/>
              <p:nvPr/>
            </p:nvSpPr>
            <p:spPr>
              <a:xfrm>
                <a:off x="7405200" y="1072080"/>
                <a:ext cx="1712160" cy="798840"/>
              </a:xfrm>
              <a:prstGeom prst="roundRect">
                <a:avLst>
                  <a:gd name="adj" fmla="val 16667"/>
                </a:avLst>
              </a:prstGeom>
              <a:noFill/>
              <a:ln cap="rnd"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04" name="Bent Arrow 89"/>
            <p:cNvSpPr/>
            <p:nvPr/>
          </p:nvSpPr>
          <p:spPr>
            <a:xfrm>
              <a:off x="5846760" y="1412640"/>
              <a:ext cx="1467720" cy="750600"/>
            </a:xfrm>
            <a:prstGeom prst="bentArrow">
              <a:avLst>
                <a:gd name="adj1" fmla="val 11779"/>
                <a:gd name="adj2" fmla="val 16803"/>
                <a:gd name="adj3" fmla="val 15164"/>
                <a:gd name="adj4" fmla="val 36373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7bc8"/>
                </a:gs>
              </a:gsLst>
              <a:path path="circle">
                <a:fillToRect l="50000" t="0" r="50000" b="100000"/>
              </a:path>
            </a:gra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</p:grpSp>
      <p:grpSp>
        <p:nvGrpSpPr>
          <p:cNvPr id="305" name="Group 96"/>
          <p:cNvGrpSpPr/>
          <p:nvPr/>
        </p:nvGrpSpPr>
        <p:grpSpPr>
          <a:xfrm>
            <a:off x="9077040" y="2080440"/>
            <a:ext cx="3028680" cy="1819440"/>
            <a:chOff x="9077040" y="2080440"/>
            <a:chExt cx="3028680" cy="1819440"/>
          </a:xfrm>
        </p:grpSpPr>
        <p:pic>
          <p:nvPicPr>
            <p:cNvPr id="306" name="Picture 19" descr=""/>
            <p:cNvPicPr/>
            <p:nvPr/>
          </p:nvPicPr>
          <p:blipFill>
            <a:blip r:embed="rId5"/>
            <a:stretch/>
          </p:blipFill>
          <p:spPr>
            <a:xfrm>
              <a:off x="9900360" y="2252160"/>
              <a:ext cx="2069280" cy="451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Right Brace 91"/>
            <p:cNvSpPr/>
            <p:nvPr/>
          </p:nvSpPr>
          <p:spPr>
            <a:xfrm>
              <a:off x="9077040" y="2080440"/>
              <a:ext cx="611640" cy="1819440"/>
            </a:xfrm>
            <a:prstGeom prst="rightBrace">
              <a:avLst>
                <a:gd name="adj1" fmla="val 10667"/>
                <a:gd name="adj2" fmla="val 28843"/>
              </a:avLst>
            </a:prstGeom>
            <a:noFill/>
            <a:ln w="28440">
              <a:solidFill>
                <a:srgbClr val="00276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08" name="TextBox 92"/>
            <p:cNvSpPr/>
            <p:nvPr/>
          </p:nvSpPr>
          <p:spPr>
            <a:xfrm>
              <a:off x="9727200" y="2688840"/>
              <a:ext cx="237852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2764"/>
                  </a:solidFill>
                  <a:latin typeface="DesySans Office"/>
                </a:rPr>
                <a:t>Helmholtz AAI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9" name="Group 97"/>
          <p:cNvGrpSpPr/>
          <p:nvPr/>
        </p:nvGrpSpPr>
        <p:grpSpPr>
          <a:xfrm>
            <a:off x="759240" y="2133000"/>
            <a:ext cx="8432640" cy="1613160"/>
            <a:chOff x="759240" y="2133000"/>
            <a:chExt cx="8432640" cy="1613160"/>
          </a:xfrm>
        </p:grpSpPr>
        <p:sp>
          <p:nvSpPr>
            <p:cNvPr id="310" name="Rounded Rectangle 78"/>
            <p:cNvSpPr/>
            <p:nvPr/>
          </p:nvSpPr>
          <p:spPr>
            <a:xfrm>
              <a:off x="6671520" y="2183760"/>
              <a:ext cx="2520360" cy="15433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b2b4b2"/>
                </a:gs>
              </a:gsLst>
              <a:path path="circle">
                <a:fillToRect l="50000" t="0" r="50000" b="100000"/>
              </a:path>
            </a:gradFill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b">
              <a:noAutofit/>
            </a:bodyPr>
            <a:p>
              <a:endParaRPr b="0" lang="en-US" sz="1500" spc="-1" strike="noStrike">
                <a:solidFill>
                  <a:srgbClr val="000000"/>
                </a:solidFill>
                <a:latin typeface="DesySans Office"/>
              </a:endParaRPr>
            </a:p>
          </p:txBody>
        </p:sp>
        <p:sp>
          <p:nvSpPr>
            <p:cNvPr id="311" name="Rounded Rectangle 74"/>
            <p:cNvSpPr/>
            <p:nvPr/>
          </p:nvSpPr>
          <p:spPr>
            <a:xfrm>
              <a:off x="3736440" y="2163600"/>
              <a:ext cx="2520360" cy="15825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7bc8"/>
                </a:gs>
              </a:gsLst>
              <a:path path="circle">
                <a:fillToRect l="50000" t="0" r="50000" b="100000"/>
              </a:path>
            </a:gradFill>
            <a:ln cap="rnd" w="0">
              <a:solidFill>
                <a:srgbClr val="009fdf"/>
              </a:solidFill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b">
              <a:noAutofit/>
            </a:bodyPr>
            <a:p>
              <a:endParaRPr b="0" lang="en-US" sz="1500" spc="-1" strike="noStrike">
                <a:solidFill>
                  <a:srgbClr val="000000"/>
                </a:solidFill>
                <a:latin typeface="DesySans Office"/>
              </a:endParaRPr>
            </a:p>
          </p:txBody>
        </p:sp>
        <p:sp>
          <p:nvSpPr>
            <p:cNvPr id="312" name="Rounded Rectangle 76"/>
            <p:cNvSpPr/>
            <p:nvPr/>
          </p:nvSpPr>
          <p:spPr>
            <a:xfrm>
              <a:off x="759240" y="2163600"/>
              <a:ext cx="2520360" cy="156348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eb6e0f"/>
                </a:gs>
              </a:gsLst>
              <a:path path="circle">
                <a:fillToRect l="50000" t="0" r="50000" b="100000"/>
              </a:path>
            </a:gradFill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b">
              <a:noAutofit/>
            </a:bodyPr>
            <a:p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313" name="Picture 77" descr=""/>
            <p:cNvPicPr/>
            <p:nvPr/>
          </p:nvPicPr>
          <p:blipFill>
            <a:blip r:embed="rId6"/>
            <a:srcRect l="0" t="0" r="6721" b="0"/>
            <a:stretch/>
          </p:blipFill>
          <p:spPr>
            <a:xfrm>
              <a:off x="888120" y="2261520"/>
              <a:ext cx="716760" cy="799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4" name="TextBox 79"/>
            <p:cNvSpPr/>
            <p:nvPr/>
          </p:nvSpPr>
          <p:spPr>
            <a:xfrm>
              <a:off x="1065240" y="3002400"/>
              <a:ext cx="2076840" cy="70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000" spc="-1" strike="noStrike">
                  <a:solidFill>
                    <a:schemeClr val="lt1"/>
                  </a:solidFill>
                  <a:latin typeface="Arial"/>
                </a:rPr>
                <a:t>Public Helmholtz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DE" sz="2000" spc="-1" strike="noStrike">
                  <a:solidFill>
                    <a:schemeClr val="lt1"/>
                  </a:solidFill>
                  <a:latin typeface="Arial"/>
                </a:rPr>
                <a:t>Spaces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5" name="TextBox 80"/>
            <p:cNvSpPr/>
            <p:nvPr/>
          </p:nvSpPr>
          <p:spPr>
            <a:xfrm>
              <a:off x="3875760" y="3141000"/>
              <a:ext cx="2267280" cy="39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chemeClr val="lt1"/>
                  </a:solidFill>
                  <a:latin typeface="DesySans Office"/>
                </a:rPr>
                <a:t>Open Catalogue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6" name="Can 81"/>
            <p:cNvSpPr/>
            <p:nvPr/>
          </p:nvSpPr>
          <p:spPr>
            <a:xfrm>
              <a:off x="1690920" y="2224080"/>
              <a:ext cx="1452600" cy="837360"/>
            </a:xfrm>
            <a:prstGeom prst="can">
              <a:avLst>
                <a:gd name="adj" fmla="val 25000"/>
              </a:avLst>
            </a:prstGeom>
            <a:solidFill>
              <a:srgbClr val="3b48cd"/>
            </a:solidFill>
            <a:ln w="93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17" name="TextBox 83"/>
            <p:cNvSpPr/>
            <p:nvPr/>
          </p:nvSpPr>
          <p:spPr>
            <a:xfrm>
              <a:off x="2041920" y="2463480"/>
              <a:ext cx="755640" cy="57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1600" spc="-1" strike="noStrike">
                  <a:solidFill>
                    <a:schemeClr val="lt1"/>
                  </a:solidFill>
                  <a:latin typeface="Arial"/>
                </a:rPr>
                <a:t>OPEN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DE" sz="1600" spc="-1" strike="noStrike">
                  <a:solidFill>
                    <a:schemeClr val="lt1"/>
                  </a:solidFill>
                  <a:latin typeface="Arial"/>
                </a:rPr>
                <a:t>DATA</a:t>
              </a: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18" name="Picture 85" descr=""/>
            <p:cNvPicPr/>
            <p:nvPr/>
          </p:nvPicPr>
          <p:blipFill>
            <a:blip r:embed="rId7"/>
            <a:stretch/>
          </p:blipFill>
          <p:spPr>
            <a:xfrm>
              <a:off x="6912000" y="3138480"/>
              <a:ext cx="402840" cy="537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9" name="Picture 25_ 1" descr="jupyter.png"/>
            <p:cNvPicPr/>
            <p:nvPr/>
          </p:nvPicPr>
          <p:blipFill>
            <a:blip r:embed="rId8"/>
            <a:stretch/>
          </p:blipFill>
          <p:spPr>
            <a:xfrm>
              <a:off x="8616240" y="3206160"/>
              <a:ext cx="396720" cy="459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20" name="Picture 87" descr=""/>
            <p:cNvPicPr/>
            <p:nvPr/>
          </p:nvPicPr>
          <p:blipFill>
            <a:blip r:embed="rId9"/>
            <a:stretch/>
          </p:blipFill>
          <p:spPr>
            <a:xfrm>
              <a:off x="7315200" y="2486520"/>
              <a:ext cx="1358640" cy="1160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1" name="TextBox 93"/>
            <p:cNvSpPr/>
            <p:nvPr/>
          </p:nvSpPr>
          <p:spPr>
            <a:xfrm>
              <a:off x="6744240" y="2133000"/>
              <a:ext cx="2378520" cy="41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100" spc="-1" strike="noStrike">
                  <a:solidFill>
                    <a:srgbClr val="002764"/>
                  </a:solidFill>
                  <a:latin typeface="DesySans Office"/>
                </a:rPr>
                <a:t>Data Exploitation</a:t>
              </a:r>
              <a:endParaRPr b="0" lang="en-US" sz="21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22" name="" descr=""/>
            <p:cNvPicPr/>
            <p:nvPr/>
          </p:nvPicPr>
          <p:blipFill>
            <a:blip r:embed="rId10"/>
            <a:stretch/>
          </p:blipFill>
          <p:spPr>
            <a:xfrm>
              <a:off x="4642560" y="2286360"/>
              <a:ext cx="808200" cy="808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23" name="TextBox 102"/>
          <p:cNvSpPr/>
          <p:nvPr/>
        </p:nvSpPr>
        <p:spPr>
          <a:xfrm>
            <a:off x="11280600" y="2781000"/>
            <a:ext cx="18432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endParaRPr b="0" lang="en-DE" sz="16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324" name="Group 104"/>
          <p:cNvGrpSpPr/>
          <p:nvPr/>
        </p:nvGrpSpPr>
        <p:grpSpPr>
          <a:xfrm>
            <a:off x="1831320" y="3429360"/>
            <a:ext cx="3300120" cy="1096920"/>
            <a:chOff x="1831320" y="3429360"/>
            <a:chExt cx="3300120" cy="1096920"/>
          </a:xfrm>
        </p:grpSpPr>
        <p:sp>
          <p:nvSpPr>
            <p:cNvPr id="325" name="Down Arrow 98"/>
            <p:cNvSpPr/>
            <p:nvPr/>
          </p:nvSpPr>
          <p:spPr>
            <a:xfrm rot="10800000">
              <a:off x="1831320" y="3429360"/>
              <a:ext cx="3300120" cy="10969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26" name="TextBox 103"/>
            <p:cNvSpPr/>
            <p:nvPr/>
          </p:nvSpPr>
          <p:spPr>
            <a:xfrm>
              <a:off x="2292120" y="3643200"/>
              <a:ext cx="237852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2764"/>
                  </a:solidFill>
                  <a:latin typeface="DesySans Office"/>
                </a:rPr>
                <a:t>Out of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2764"/>
                  </a:solidFill>
                  <a:latin typeface="DesySans Office"/>
                </a:rPr>
                <a:t>Embargo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27" name="Group 5"/>
          <p:cNvGrpSpPr/>
          <p:nvPr/>
        </p:nvGrpSpPr>
        <p:grpSpPr>
          <a:xfrm>
            <a:off x="5597280" y="140040"/>
            <a:ext cx="6523920" cy="2030400"/>
            <a:chOff x="5597280" y="140040"/>
            <a:chExt cx="6523920" cy="2030400"/>
          </a:xfrm>
        </p:grpSpPr>
        <p:grpSp>
          <p:nvGrpSpPr>
            <p:cNvPr id="328" name="Group 94"/>
            <p:cNvGrpSpPr/>
            <p:nvPr/>
          </p:nvGrpSpPr>
          <p:grpSpPr>
            <a:xfrm>
              <a:off x="5597280" y="205560"/>
              <a:ext cx="6523920" cy="1964880"/>
              <a:chOff x="5597280" y="205560"/>
              <a:chExt cx="6523920" cy="1964880"/>
            </a:xfrm>
          </p:grpSpPr>
          <p:grpSp>
            <p:nvGrpSpPr>
              <p:cNvPr id="329" name="Group 26"/>
              <p:cNvGrpSpPr/>
              <p:nvPr/>
            </p:nvGrpSpPr>
            <p:grpSpPr>
              <a:xfrm>
                <a:off x="9421560" y="205560"/>
                <a:ext cx="2699640" cy="999360"/>
                <a:chOff x="9421560" y="205560"/>
                <a:chExt cx="2699640" cy="999360"/>
              </a:xfrm>
            </p:grpSpPr>
            <p:pic>
              <p:nvPicPr>
                <p:cNvPr id="330" name="Picture 27" descr=""/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9648360" y="319680"/>
                  <a:ext cx="1468440" cy="73404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31" name="Picture 28" descr=""/>
                <p:cNvPicPr/>
                <p:nvPr/>
              </p:nvPicPr>
              <p:blipFill>
                <a:blip r:embed="rId12"/>
                <a:stretch/>
              </p:blipFill>
              <p:spPr>
                <a:xfrm>
                  <a:off x="11117160" y="319680"/>
                  <a:ext cx="685440" cy="79380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332" name="Rounded Rectangle 29"/>
                <p:cNvSpPr/>
                <p:nvPr/>
              </p:nvSpPr>
              <p:spPr>
                <a:xfrm>
                  <a:off x="9421560" y="205560"/>
                  <a:ext cx="2699640" cy="999360"/>
                </a:xfrm>
                <a:prstGeom prst="roundRect">
                  <a:avLst>
                    <a:gd name="adj" fmla="val 16667"/>
                  </a:avLst>
                </a:prstGeom>
                <a:noFill/>
                <a:ln cap="rnd" w="19080">
                  <a:solidFill>
                    <a:srgbClr val="666666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9360" rIns="99360" tIns="54360" bIns="54360" anchor="ctr">
                  <a:noAutofit/>
                </a:bodyPr>
                <a:p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33" name="Bent Arrow 88"/>
              <p:cNvSpPr/>
              <p:nvPr/>
            </p:nvSpPr>
            <p:spPr>
              <a:xfrm>
                <a:off x="5597280" y="349560"/>
                <a:ext cx="3699360" cy="1820880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007bc8"/>
                  </a:gs>
                </a:gsLst>
                <a:path path="circle">
                  <a:fillToRect l="50000" t="0" r="50000" b="100000"/>
                </a:path>
              </a:gradFill>
              <a:ln w="9360">
                <a:noFill/>
              </a:ln>
              <a:effectLst>
                <a:outerShdw dist="37674" dir="2700000" blurRad="50760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DE" sz="1600" spc="-1" strike="noStrike">
                  <a:solidFill>
                    <a:schemeClr val="dk1"/>
                  </a:solidFill>
                  <a:latin typeface="Arial"/>
                </a:endParaRPr>
              </a:p>
            </p:txBody>
          </p:sp>
        </p:grpSp>
        <p:sp>
          <p:nvSpPr>
            <p:cNvPr id="334" name="TextBox 3"/>
            <p:cNvSpPr/>
            <p:nvPr/>
          </p:nvSpPr>
          <p:spPr>
            <a:xfrm>
              <a:off x="6403680" y="140040"/>
              <a:ext cx="237852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2764"/>
                  </a:solidFill>
                  <a:latin typeface="DesySans Office"/>
                </a:rPr>
                <a:t>OAI-PMH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5" name="Footer Placeholder 11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DESY and HIFIS     | 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   Wetzel – FH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SciComp Workshop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Envisioned data 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ingestion process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337" name="Group 2"/>
          <p:cNvGrpSpPr/>
          <p:nvPr/>
        </p:nvGrpSpPr>
        <p:grpSpPr>
          <a:xfrm>
            <a:off x="7547040" y="1996920"/>
            <a:ext cx="4317840" cy="4356000"/>
            <a:chOff x="7547040" y="1996920"/>
            <a:chExt cx="4317840" cy="4356000"/>
          </a:xfrm>
        </p:grpSpPr>
        <p:sp>
          <p:nvSpPr>
            <p:cNvPr id="338" name="TextBox 10"/>
            <p:cNvSpPr/>
            <p:nvPr/>
          </p:nvSpPr>
          <p:spPr>
            <a:xfrm>
              <a:off x="7851240" y="4056480"/>
              <a:ext cx="385308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rgbClr val="008fd3"/>
                  </a:solidFill>
                  <a:latin typeface="Arial"/>
                </a:rPr>
                <a:t>Persistent Space (Frozen)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9" name="Rounded Rectangle 6"/>
            <p:cNvSpPr/>
            <p:nvPr/>
          </p:nvSpPr>
          <p:spPr>
            <a:xfrm>
              <a:off x="7547040" y="1996920"/>
              <a:ext cx="4307040" cy="4356000"/>
            </a:xfrm>
            <a:prstGeom prst="roundRect">
              <a:avLst>
                <a:gd name="adj" fmla="val 16667"/>
              </a:avLst>
            </a:prstGeom>
            <a:noFill/>
            <a:ln w="41400">
              <a:solidFill>
                <a:srgbClr val="008fd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40" name="TextBox 11"/>
            <p:cNvSpPr/>
            <p:nvPr/>
          </p:nvSpPr>
          <p:spPr>
            <a:xfrm>
              <a:off x="8698320" y="2171160"/>
              <a:ext cx="215316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2800" spc="-1" strike="noStrike">
                  <a:solidFill>
                    <a:srgbClr val="008fd3"/>
                  </a:solidFill>
                  <a:latin typeface="Arial"/>
                </a:rPr>
                <a:t>Open Data</a:t>
              </a:r>
              <a:endParaRPr b="0" lang="en-US" sz="2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41" name="TextBox 13"/>
            <p:cNvSpPr/>
            <p:nvPr/>
          </p:nvSpPr>
          <p:spPr>
            <a:xfrm>
              <a:off x="7722720" y="4424040"/>
              <a:ext cx="414216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Data is immutable and no longer removable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42" name="Vertical Scroll 23"/>
            <p:cNvSpPr/>
            <p:nvPr/>
          </p:nvSpPr>
          <p:spPr>
            <a:xfrm>
              <a:off x="7980120" y="5089320"/>
              <a:ext cx="80352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43" name="Vertical Scroll 24"/>
            <p:cNvSpPr/>
            <p:nvPr/>
          </p:nvSpPr>
          <p:spPr>
            <a:xfrm>
              <a:off x="8895240" y="5085360"/>
              <a:ext cx="80352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44" name="Vertical Scroll 25"/>
            <p:cNvSpPr/>
            <p:nvPr/>
          </p:nvSpPr>
          <p:spPr>
            <a:xfrm>
              <a:off x="9837000" y="5085360"/>
              <a:ext cx="80352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45" name="Vertical Scroll 26"/>
            <p:cNvSpPr/>
            <p:nvPr/>
          </p:nvSpPr>
          <p:spPr>
            <a:xfrm>
              <a:off x="10814040" y="5085360"/>
              <a:ext cx="80352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46" name="TextBox 29"/>
            <p:cNvSpPr/>
            <p:nvPr/>
          </p:nvSpPr>
          <p:spPr>
            <a:xfrm>
              <a:off x="9083880" y="3069000"/>
              <a:ext cx="249408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Meta Data can still be extended/modified.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47" name="" descr=""/>
            <p:cNvPicPr/>
            <p:nvPr/>
          </p:nvPicPr>
          <p:blipFill>
            <a:blip r:embed="rId1"/>
            <a:stretch/>
          </p:blipFill>
          <p:spPr>
            <a:xfrm>
              <a:off x="7844400" y="2791800"/>
              <a:ext cx="1143000" cy="1143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48" name="Group 3"/>
          <p:cNvGrpSpPr/>
          <p:nvPr/>
        </p:nvGrpSpPr>
        <p:grpSpPr>
          <a:xfrm>
            <a:off x="4832280" y="1996920"/>
            <a:ext cx="2521800" cy="4356000"/>
            <a:chOff x="4832280" y="1996920"/>
            <a:chExt cx="2521800" cy="4356000"/>
          </a:xfrm>
        </p:grpSpPr>
        <p:pic>
          <p:nvPicPr>
            <p:cNvPr id="349" name="Picture 30" descr=""/>
            <p:cNvPicPr/>
            <p:nvPr/>
          </p:nvPicPr>
          <p:blipFill>
            <a:blip r:embed="rId2"/>
            <a:stretch/>
          </p:blipFill>
          <p:spPr>
            <a:xfrm>
              <a:off x="6432840" y="5241600"/>
              <a:ext cx="828360" cy="796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0" name="TextBox 35"/>
            <p:cNvSpPr/>
            <p:nvPr/>
          </p:nvSpPr>
          <p:spPr>
            <a:xfrm>
              <a:off x="4832280" y="5306400"/>
              <a:ext cx="17802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Optional DOI minting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1" name="Rounded Rectangle 5"/>
            <p:cNvSpPr/>
            <p:nvPr/>
          </p:nvSpPr>
          <p:spPr>
            <a:xfrm>
              <a:off x="4843440" y="1996920"/>
              <a:ext cx="2510640" cy="4356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8fd3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52" name="TextBox 31"/>
            <p:cNvSpPr/>
            <p:nvPr/>
          </p:nvSpPr>
          <p:spPr>
            <a:xfrm>
              <a:off x="5052960" y="2085120"/>
              <a:ext cx="2012400" cy="94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800" spc="-1" strike="noStrike">
                  <a:solidFill>
                    <a:srgbClr val="008fd3"/>
                  </a:solidFill>
                  <a:latin typeface="Arial"/>
                </a:rPr>
                <a:t>Publishing Process</a:t>
              </a:r>
              <a:endParaRPr b="0" lang="en-US" sz="2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3" name="TextBox 32"/>
            <p:cNvSpPr/>
            <p:nvPr/>
          </p:nvSpPr>
          <p:spPr>
            <a:xfrm>
              <a:off x="4958640" y="4186080"/>
              <a:ext cx="220068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rgbClr val="f1820f"/>
                  </a:solidFill>
                  <a:latin typeface="Arial"/>
                </a:rPr>
                <a:t>Data Quality verification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54" name="TextBox 36"/>
            <p:cNvSpPr/>
            <p:nvPr/>
          </p:nvSpPr>
          <p:spPr>
            <a:xfrm>
              <a:off x="5118480" y="3228840"/>
              <a:ext cx="174384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rgbClr val="f1820f"/>
                  </a:solidFill>
                  <a:latin typeface="Arial"/>
                </a:rPr>
                <a:t>Meta Data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rgbClr val="f1820f"/>
                  </a:solidFill>
                  <a:latin typeface="Arial"/>
                </a:rPr>
                <a:t>Enrichment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55" name="Group 53"/>
          <p:cNvGrpSpPr/>
          <p:nvPr/>
        </p:nvGrpSpPr>
        <p:grpSpPr>
          <a:xfrm>
            <a:off x="2063520" y="905040"/>
            <a:ext cx="971280" cy="863640"/>
            <a:chOff x="2063520" y="905040"/>
            <a:chExt cx="971280" cy="863640"/>
          </a:xfrm>
        </p:grpSpPr>
        <p:sp>
          <p:nvSpPr>
            <p:cNvPr id="356" name="Regular Pentagon 38"/>
            <p:cNvSpPr/>
            <p:nvPr/>
          </p:nvSpPr>
          <p:spPr>
            <a:xfrm>
              <a:off x="2063520" y="905040"/>
              <a:ext cx="971280" cy="863640"/>
            </a:xfrm>
            <a:prstGeom prst="pentagon">
              <a:avLst>
                <a:gd name="hf" fmla="val 105146"/>
                <a:gd name="vf" fmla="val 11055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375e77"/>
                </a:gs>
              </a:gsLst>
              <a:path path="circle">
                <a:fillToRect l="50000" t="0" r="50000" b="100000"/>
              </a:path>
            </a:gradFill>
            <a:ln w="255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57" name="TextBox 43"/>
            <p:cNvSpPr/>
            <p:nvPr/>
          </p:nvSpPr>
          <p:spPr>
            <a:xfrm>
              <a:off x="2345040" y="1052640"/>
              <a:ext cx="4356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3600" spc="-1" strike="noStrike">
                  <a:solidFill>
                    <a:schemeClr val="lt1"/>
                  </a:solidFill>
                  <a:latin typeface="Arial"/>
                </a:rPr>
                <a:t>1</a:t>
              </a:r>
              <a:endParaRPr b="0" lang="en-US" sz="3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58" name="Group 55"/>
          <p:cNvGrpSpPr/>
          <p:nvPr/>
        </p:nvGrpSpPr>
        <p:grpSpPr>
          <a:xfrm>
            <a:off x="3339360" y="905040"/>
            <a:ext cx="3242160" cy="863640"/>
            <a:chOff x="3339360" y="905040"/>
            <a:chExt cx="3242160" cy="863640"/>
          </a:xfrm>
        </p:grpSpPr>
        <p:grpSp>
          <p:nvGrpSpPr>
            <p:cNvPr id="359" name="Group 54"/>
            <p:cNvGrpSpPr/>
            <p:nvPr/>
          </p:nvGrpSpPr>
          <p:grpSpPr>
            <a:xfrm>
              <a:off x="5610240" y="905040"/>
              <a:ext cx="971280" cy="863640"/>
              <a:chOff x="5610240" y="905040"/>
              <a:chExt cx="971280" cy="863640"/>
            </a:xfrm>
          </p:grpSpPr>
          <p:sp>
            <p:nvSpPr>
              <p:cNvPr id="360" name="Regular Pentagon 41"/>
              <p:cNvSpPr/>
              <p:nvPr/>
            </p:nvSpPr>
            <p:spPr>
              <a:xfrm>
                <a:off x="5610240" y="905040"/>
                <a:ext cx="971280" cy="863640"/>
              </a:xfrm>
              <a:prstGeom prst="pentagon">
                <a:avLst>
                  <a:gd name="hf" fmla="val 105146"/>
                  <a:gd name="vf" fmla="val 110557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375e77"/>
                  </a:gs>
                </a:gsLst>
                <a:path path="circle">
                  <a:fillToRect l="50000" t="0" r="50000" b="100000"/>
                </a:path>
              </a:gradFill>
              <a:ln w="25560">
                <a:noFill/>
              </a:ln>
              <a:effectLst>
                <a:outerShdw dist="37674" dir="2700000" blurRad="50760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DE" sz="1600" spc="-1" strike="noStrike">
                  <a:solidFill>
                    <a:schemeClr val="dk1"/>
                  </a:solidFill>
                  <a:latin typeface="Arial"/>
                </a:endParaRPr>
              </a:p>
            </p:txBody>
          </p:sp>
          <p:sp>
            <p:nvSpPr>
              <p:cNvPr id="361" name="TextBox 44"/>
              <p:cNvSpPr/>
              <p:nvPr/>
            </p:nvSpPr>
            <p:spPr>
              <a:xfrm>
                <a:off x="5910840" y="1052640"/>
                <a:ext cx="435600" cy="63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DE" sz="3600" spc="-1" strike="noStrike">
                    <a:solidFill>
                      <a:schemeClr val="lt1"/>
                    </a:solidFill>
                    <a:latin typeface="Arial"/>
                  </a:rPr>
                  <a:t>2</a:t>
                </a:r>
                <a:endParaRPr b="0" lang="en-US" sz="36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362" name="Straight Arrow Connector 47"/>
            <p:cNvCxnSpPr/>
            <p:nvPr/>
          </p:nvCxnSpPr>
          <p:spPr>
            <a:xfrm>
              <a:off x="3339360" y="1484640"/>
              <a:ext cx="2108880" cy="360"/>
            </a:xfrm>
            <a:prstGeom prst="straightConnector1">
              <a:avLst/>
            </a:prstGeom>
            <a:ln w="66600">
              <a:solidFill>
                <a:srgbClr val="898d8d"/>
              </a:solidFill>
              <a:miter/>
              <a:tailEnd len="med" type="triangle" w="med"/>
            </a:ln>
          </p:spPr>
        </p:cxnSp>
      </p:grpSp>
      <p:grpSp>
        <p:nvGrpSpPr>
          <p:cNvPr id="363" name="Group 57"/>
          <p:cNvGrpSpPr/>
          <p:nvPr/>
        </p:nvGrpSpPr>
        <p:grpSpPr>
          <a:xfrm>
            <a:off x="6880320" y="885600"/>
            <a:ext cx="3290400" cy="863640"/>
            <a:chOff x="6880320" y="885600"/>
            <a:chExt cx="3290400" cy="863640"/>
          </a:xfrm>
        </p:grpSpPr>
        <p:grpSp>
          <p:nvGrpSpPr>
            <p:cNvPr id="364" name="Group 56"/>
            <p:cNvGrpSpPr/>
            <p:nvPr/>
          </p:nvGrpSpPr>
          <p:grpSpPr>
            <a:xfrm>
              <a:off x="9199440" y="885600"/>
              <a:ext cx="971280" cy="863640"/>
              <a:chOff x="9199440" y="885600"/>
              <a:chExt cx="971280" cy="863640"/>
            </a:xfrm>
          </p:grpSpPr>
          <p:sp>
            <p:nvSpPr>
              <p:cNvPr id="365" name="Regular Pentagon 42"/>
              <p:cNvSpPr/>
              <p:nvPr/>
            </p:nvSpPr>
            <p:spPr>
              <a:xfrm>
                <a:off x="9199440" y="885600"/>
                <a:ext cx="971280" cy="863640"/>
              </a:xfrm>
              <a:prstGeom prst="pentagon">
                <a:avLst>
                  <a:gd name="hf" fmla="val 105146"/>
                  <a:gd name="vf" fmla="val 110557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375e77"/>
                  </a:gs>
                </a:gsLst>
                <a:path path="circle">
                  <a:fillToRect l="50000" t="0" r="50000" b="100000"/>
                </a:path>
              </a:gradFill>
              <a:ln w="25560">
                <a:noFill/>
              </a:ln>
              <a:effectLst>
                <a:outerShdw dist="37674" dir="2700000" blurRad="50760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DE" sz="1600" spc="-1" strike="noStrike">
                  <a:solidFill>
                    <a:schemeClr val="dk1"/>
                  </a:solidFill>
                  <a:latin typeface="Arial"/>
                </a:endParaRPr>
              </a:p>
            </p:txBody>
          </p:sp>
          <p:sp>
            <p:nvSpPr>
              <p:cNvPr id="366" name="TextBox 45"/>
              <p:cNvSpPr/>
              <p:nvPr/>
            </p:nvSpPr>
            <p:spPr>
              <a:xfrm>
                <a:off x="9497160" y="1047960"/>
                <a:ext cx="435600" cy="63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DE" sz="3600" spc="-1" strike="noStrike">
                    <a:solidFill>
                      <a:schemeClr val="lt1"/>
                    </a:solidFill>
                    <a:latin typeface="Arial"/>
                  </a:rPr>
                  <a:t>3</a:t>
                </a:r>
                <a:endParaRPr b="0" lang="en-US" sz="36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367" name="Straight Arrow Connector 48"/>
            <p:cNvCxnSpPr/>
            <p:nvPr/>
          </p:nvCxnSpPr>
          <p:spPr>
            <a:xfrm>
              <a:off x="6880320" y="1484640"/>
              <a:ext cx="2108880" cy="360"/>
            </a:xfrm>
            <a:prstGeom prst="straightConnector1">
              <a:avLst/>
            </a:prstGeom>
            <a:ln w="66600">
              <a:solidFill>
                <a:srgbClr val="898d8d"/>
              </a:solidFill>
              <a:miter/>
              <a:tailEnd len="med" type="triangle" w="med"/>
            </a:ln>
          </p:spPr>
        </p:cxnSp>
      </p:grpSp>
      <p:grpSp>
        <p:nvGrpSpPr>
          <p:cNvPr id="368" name="Group 50"/>
          <p:cNvGrpSpPr/>
          <p:nvPr/>
        </p:nvGrpSpPr>
        <p:grpSpPr>
          <a:xfrm>
            <a:off x="236880" y="1991520"/>
            <a:ext cx="4416840" cy="4356000"/>
            <a:chOff x="236880" y="1991520"/>
            <a:chExt cx="4416840" cy="4356000"/>
          </a:xfrm>
        </p:grpSpPr>
        <p:pic>
          <p:nvPicPr>
            <p:cNvPr id="369" name="Picture 4" descr="Free Json file Icon - Download in Flat Style"/>
            <p:cNvPicPr/>
            <p:nvPr/>
          </p:nvPicPr>
          <p:blipFill>
            <a:blip r:embed="rId3"/>
            <a:stretch/>
          </p:blipFill>
          <p:spPr>
            <a:xfrm>
              <a:off x="3143880" y="3674160"/>
              <a:ext cx="763920" cy="763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0" name="Vertical Scroll 15"/>
            <p:cNvSpPr/>
            <p:nvPr/>
          </p:nvSpPr>
          <p:spPr>
            <a:xfrm>
              <a:off x="602640" y="5164560"/>
              <a:ext cx="85896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1" name="Vertical Scroll 16"/>
            <p:cNvSpPr/>
            <p:nvPr/>
          </p:nvSpPr>
          <p:spPr>
            <a:xfrm>
              <a:off x="1517760" y="5160240"/>
              <a:ext cx="85896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2" name="Vertical Scroll 17"/>
            <p:cNvSpPr/>
            <p:nvPr/>
          </p:nvSpPr>
          <p:spPr>
            <a:xfrm>
              <a:off x="2459520" y="5160240"/>
              <a:ext cx="85896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3" name="Vertical Scroll 18"/>
            <p:cNvSpPr/>
            <p:nvPr/>
          </p:nvSpPr>
          <p:spPr>
            <a:xfrm>
              <a:off x="3436560" y="5160240"/>
              <a:ext cx="858960" cy="978120"/>
            </a:xfrm>
            <a:prstGeom prst="verticalScroll">
              <a:avLst>
                <a:gd name="adj" fmla="val 12500"/>
              </a:avLst>
            </a:prstGeom>
            <a:solidFill>
              <a:srgbClr val="008fd3"/>
            </a:solidFill>
            <a:ln w="12600">
              <a:solidFill>
                <a:srgbClr val="f1820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4" name="Right Brace 19"/>
            <p:cNvSpPr/>
            <p:nvPr/>
          </p:nvSpPr>
          <p:spPr>
            <a:xfrm rot="16200000">
              <a:off x="2048040" y="2837160"/>
              <a:ext cx="671040" cy="4113360"/>
            </a:xfrm>
            <a:prstGeom prst="rightBrace">
              <a:avLst>
                <a:gd name="adj1" fmla="val 8333"/>
                <a:gd name="adj2" fmla="val 77851"/>
              </a:avLst>
            </a:prstGeom>
            <a:noFill/>
            <a:ln w="34920">
              <a:solidFill>
                <a:srgbClr val="008fd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375" name="TextBox 20"/>
            <p:cNvSpPr/>
            <p:nvPr/>
          </p:nvSpPr>
          <p:spPr>
            <a:xfrm>
              <a:off x="1077840" y="4495680"/>
              <a:ext cx="23115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Meta Data Extraction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6" name="TextBox 21"/>
            <p:cNvSpPr/>
            <p:nvPr/>
          </p:nvSpPr>
          <p:spPr>
            <a:xfrm>
              <a:off x="489240" y="3492000"/>
              <a:ext cx="123264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Additional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1820f"/>
                  </a:solidFill>
                  <a:latin typeface="Arial"/>
                </a:rPr>
                <a:t>M</a:t>
              </a: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anual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rgbClr val="f1820f"/>
                  </a:solidFill>
                  <a:latin typeface="Arial"/>
                </a:rPr>
                <a:t>Meta Data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7" name="Right Arrow 22"/>
            <p:cNvSpPr/>
            <p:nvPr/>
          </p:nvSpPr>
          <p:spPr>
            <a:xfrm>
              <a:off x="2063520" y="3690720"/>
              <a:ext cx="870120" cy="654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8fd3"/>
            </a:solidFill>
            <a:ln w="1260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8" name="Rounded Rectangle 37"/>
            <p:cNvSpPr/>
            <p:nvPr/>
          </p:nvSpPr>
          <p:spPr>
            <a:xfrm>
              <a:off x="236880" y="1991520"/>
              <a:ext cx="4394520" cy="43560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8fd3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79" name="TextBox 49"/>
            <p:cNvSpPr/>
            <p:nvPr/>
          </p:nvSpPr>
          <p:spPr>
            <a:xfrm>
              <a:off x="326880" y="2256840"/>
              <a:ext cx="432684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800" spc="-1" strike="noStrike">
                  <a:solidFill>
                    <a:srgbClr val="008fd3"/>
                  </a:solidFill>
                  <a:latin typeface="Arial"/>
                </a:rPr>
                <a:t>Upload to staging space</a:t>
              </a:r>
              <a:endParaRPr b="0" lang="en-US" sz="2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80" name="Footer Placeholder 12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 |     Wetzel – FH SciComp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1" name="" descr=""/>
          <p:cNvPicPr/>
          <p:nvPr/>
        </p:nvPicPr>
        <p:blipFill>
          <a:blip r:embed="rId4"/>
          <a:stretch/>
        </p:blipFill>
        <p:spPr>
          <a:xfrm>
            <a:off x="1461600" y="804240"/>
            <a:ext cx="9122760" cy="4910760"/>
          </a:xfrm>
          <a:prstGeom prst="rect">
            <a:avLst/>
          </a:prstGeom>
          <a:ln w="12600">
            <a:solidFill>
              <a:srgbClr val="f18f1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How does this all look like ?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From high above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ftr" idx="1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5" name="Picture 5" descr=""/>
          <p:cNvPicPr/>
          <p:nvPr/>
        </p:nvPicPr>
        <p:blipFill>
          <a:blip r:embed="rId1"/>
          <a:stretch/>
        </p:blipFill>
        <p:spPr>
          <a:xfrm>
            <a:off x="2487960" y="1330920"/>
            <a:ext cx="6603480" cy="48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H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ifis-storage.desy.de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The ”drop-box” and final storage space for Open Data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ftr" idx="1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9" name="Picture 5" descr=""/>
          <p:cNvPicPr/>
          <p:nvPr/>
        </p:nvPicPr>
        <p:blipFill>
          <a:blip r:embed="rId1"/>
          <a:stretch/>
        </p:blipFill>
        <p:spPr>
          <a:xfrm>
            <a:off x="590040" y="1251360"/>
            <a:ext cx="11011680" cy="484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p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ublic-data.desy.de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91" name="Picture 5" descr=""/>
          <p:cNvPicPr/>
          <p:nvPr/>
        </p:nvPicPr>
        <p:blipFill>
          <a:blip r:embed="rId1"/>
          <a:srcRect l="0" t="9009" r="0" b="0"/>
          <a:stretch/>
        </p:blipFill>
        <p:spPr>
          <a:xfrm>
            <a:off x="124560" y="946800"/>
            <a:ext cx="11687400" cy="497556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6" descr=""/>
          <p:cNvPicPr/>
          <p:nvPr/>
        </p:nvPicPr>
        <p:blipFill>
          <a:blip r:embed="rId2"/>
          <a:stretch/>
        </p:blipFill>
        <p:spPr>
          <a:xfrm>
            <a:off x="1629000" y="3004200"/>
            <a:ext cx="5943240" cy="3525120"/>
          </a:xfrm>
          <a:prstGeom prst="rect">
            <a:avLst/>
          </a:prstGeom>
          <a:ln cap="rnd" w="18360">
            <a:solidFill>
              <a:srgbClr val="f18f1f"/>
            </a:solidFill>
            <a:round/>
          </a:ln>
        </p:spPr>
      </p:pic>
      <p:pic>
        <p:nvPicPr>
          <p:cNvPr id="393" name="Picture 7" descr=""/>
          <p:cNvPicPr/>
          <p:nvPr/>
        </p:nvPicPr>
        <p:blipFill>
          <a:blip r:embed="rId3"/>
          <a:stretch/>
        </p:blipFill>
        <p:spPr>
          <a:xfrm>
            <a:off x="7896960" y="489600"/>
            <a:ext cx="4031280" cy="4137840"/>
          </a:xfrm>
          <a:prstGeom prst="rect">
            <a:avLst/>
          </a:prstGeom>
          <a:ln cap="rnd" w="18360">
            <a:solidFill>
              <a:srgbClr val="f18f1f"/>
            </a:solidFill>
            <a:round/>
          </a:ln>
        </p:spPr>
      </p:pic>
      <p:pic>
        <p:nvPicPr>
          <p:cNvPr id="394" name="Picture 8" descr=""/>
          <p:cNvPicPr/>
          <p:nvPr/>
        </p:nvPicPr>
        <p:blipFill>
          <a:blip r:embed="rId4"/>
          <a:stretch/>
        </p:blipFill>
        <p:spPr>
          <a:xfrm>
            <a:off x="6345000" y="4231800"/>
            <a:ext cx="4114440" cy="2437200"/>
          </a:xfrm>
          <a:prstGeom prst="rect">
            <a:avLst/>
          </a:prstGeom>
          <a:ln cap="rnd" w="18360">
            <a:solidFill>
              <a:srgbClr val="f18f1f"/>
            </a:solidFill>
            <a:round/>
          </a:ln>
        </p:spPr>
      </p:pic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The meta data catalogue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6" name="Footer Placeholder 13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V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isa.desy.de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pc="-1" strike="noStrike">
                <a:solidFill>
                  <a:schemeClr val="accent2"/>
                </a:solidFill>
                <a:latin typeface="Arial"/>
              </a:rPr>
              <a:t>S</a:t>
            </a: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elect a dataset to be accessible within a virtual machine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ftr" idx="2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0" name="Picture 5" descr=""/>
          <p:cNvPicPr/>
          <p:nvPr/>
        </p:nvPicPr>
        <p:blipFill>
          <a:blip r:embed="rId1"/>
          <a:stretch/>
        </p:blipFill>
        <p:spPr>
          <a:xfrm>
            <a:off x="432720" y="1343160"/>
            <a:ext cx="7338240" cy="3285360"/>
          </a:xfrm>
          <a:prstGeom prst="rect">
            <a:avLst/>
          </a:prstGeom>
          <a:ln w="0">
            <a:noFill/>
          </a:ln>
        </p:spPr>
      </p:pic>
      <p:grpSp>
        <p:nvGrpSpPr>
          <p:cNvPr id="401" name="Group 3"/>
          <p:cNvGrpSpPr/>
          <p:nvPr/>
        </p:nvGrpSpPr>
        <p:grpSpPr>
          <a:xfrm>
            <a:off x="7858440" y="1271160"/>
            <a:ext cx="3694680" cy="3438000"/>
            <a:chOff x="7858440" y="1271160"/>
            <a:chExt cx="3694680" cy="3438000"/>
          </a:xfrm>
        </p:grpSpPr>
        <p:pic>
          <p:nvPicPr>
            <p:cNvPr id="402" name="Picture 7" descr=""/>
            <p:cNvPicPr/>
            <p:nvPr/>
          </p:nvPicPr>
          <p:blipFill>
            <a:blip r:embed="rId2"/>
            <a:stretch/>
          </p:blipFill>
          <p:spPr>
            <a:xfrm>
              <a:off x="7904880" y="1271160"/>
              <a:ext cx="3481560" cy="1723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3" name="Picture 8" descr=""/>
            <p:cNvPicPr/>
            <p:nvPr/>
          </p:nvPicPr>
          <p:blipFill>
            <a:blip r:embed="rId3"/>
            <a:stretch/>
          </p:blipFill>
          <p:spPr>
            <a:xfrm>
              <a:off x="7858440" y="2997720"/>
              <a:ext cx="3694680" cy="1711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04" name="TextBox 9"/>
          <p:cNvSpPr/>
          <p:nvPr/>
        </p:nvSpPr>
        <p:spPr>
          <a:xfrm>
            <a:off x="407880" y="4919040"/>
            <a:ext cx="1074384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DesySans Office"/>
              </a:rPr>
              <a:t>The current VISA database is populated with example datasets.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chemeClr val="accent1"/>
                </a:solidFill>
                <a:latin typeface="DesySans Office"/>
              </a:rPr>
              <a:t>Real Open Data will be integrated later in 2024 via automated data exports from </a:t>
            </a:r>
            <a:r>
              <a:rPr b="1" lang="en-US" sz="1800" spc="-1" strike="noStrike">
                <a:solidFill>
                  <a:schemeClr val="accent2"/>
                </a:solidFill>
                <a:latin typeface="DesySans Office"/>
              </a:rPr>
              <a:t>public-data.desy.de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V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isa.desy.de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chemeClr val="dk1"/>
                </a:solidFill>
                <a:latin typeface="DesySans Office"/>
                <a:ea typeface="Noto Sans CJK SC"/>
              </a:rPr>
              <a:t>Architecture Overview (Data Analysis Platform)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ftr" idx="2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CustomShape 1"/>
          <p:cNvSpPr/>
          <p:nvPr/>
        </p:nvSpPr>
        <p:spPr>
          <a:xfrm>
            <a:off x="6964920" y="4030560"/>
            <a:ext cx="896760" cy="522000"/>
          </a:xfrm>
          <a:custGeom>
            <a:avLst/>
            <a:gdLst>
              <a:gd name="textAreaLeft" fmla="*/ 0 w 896760"/>
              <a:gd name="textAreaRight" fmla="*/ 897480 w 896760"/>
              <a:gd name="textAreaTop" fmla="*/ 0 h 522000"/>
              <a:gd name="textAreaBottom" fmla="*/ 522720 h 522000"/>
            </a:gdLst>
            <a:ah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VISA-DB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" name="Picture 75" descr=""/>
          <p:cNvPicPr/>
          <p:nvPr/>
        </p:nvPicPr>
        <p:blipFill>
          <a:blip r:embed="rId1"/>
          <a:stretch/>
        </p:blipFill>
        <p:spPr>
          <a:xfrm>
            <a:off x="3687840" y="5347440"/>
            <a:ext cx="684000" cy="45432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6"/>
          <p:cNvSpPr/>
          <p:nvPr/>
        </p:nvSpPr>
        <p:spPr>
          <a:xfrm>
            <a:off x="4870080" y="5582880"/>
            <a:ext cx="1699560" cy="559440"/>
          </a:xfrm>
          <a:custGeom>
            <a:avLst/>
            <a:gdLst>
              <a:gd name="textAreaLeft" fmla="*/ 0 w 1699560"/>
              <a:gd name="textAreaRight" fmla="*/ 1700280 w 169956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VISA-Account-Service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CustomShape 7"/>
          <p:cNvSpPr/>
          <p:nvPr/>
        </p:nvSpPr>
        <p:spPr>
          <a:xfrm>
            <a:off x="1467000" y="3927600"/>
            <a:ext cx="1245240" cy="559440"/>
          </a:xfrm>
          <a:custGeom>
            <a:avLst/>
            <a:gdLst>
              <a:gd name="textAreaLeft" fmla="*/ 0 w 1245240"/>
              <a:gd name="textAreaRight" fmla="*/ 1245600 w 124524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2" name="Picture 12_8" descr="user2.png"/>
          <p:cNvPicPr/>
          <p:nvPr/>
        </p:nvPicPr>
        <p:blipFill>
          <a:blip r:embed="rId2"/>
          <a:stretch/>
        </p:blipFill>
        <p:spPr>
          <a:xfrm>
            <a:off x="202320" y="4100040"/>
            <a:ext cx="410040" cy="404280"/>
          </a:xfrm>
          <a:prstGeom prst="rect">
            <a:avLst/>
          </a:prstGeom>
          <a:ln w="0">
            <a:noFill/>
          </a:ln>
        </p:spPr>
      </p:pic>
      <p:sp>
        <p:nvSpPr>
          <p:cNvPr id="413" name="CustomShape 8"/>
          <p:cNvSpPr/>
          <p:nvPr/>
        </p:nvSpPr>
        <p:spPr>
          <a:xfrm>
            <a:off x="3026160" y="4077000"/>
            <a:ext cx="1244160" cy="415080"/>
          </a:xfrm>
          <a:custGeom>
            <a:avLst/>
            <a:gdLst>
              <a:gd name="textAreaLeft" fmla="*/ 0 w 1244160"/>
              <a:gd name="textAreaRight" fmla="*/ 1244880 w 1244160"/>
              <a:gd name="textAreaTop" fmla="*/ 0 h 415080"/>
              <a:gd name="textAreaBottom" fmla="*/ 415800 h 415080"/>
            </a:gdLst>
            <a:ahLst/>
            <a:rect l="textAreaLeft" t="textAreaTop" r="textAreaRight" b="textAreaBottom"/>
            <a:pathLst>
              <a:path w="3464" h="1161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6"/>
                </a:lnTo>
                <a:lnTo>
                  <a:pt x="0" y="967"/>
                </a:lnTo>
                <a:cubicBezTo>
                  <a:pt x="0" y="1001"/>
                  <a:pt x="9" y="1034"/>
                  <a:pt x="26" y="1063"/>
                </a:cubicBezTo>
                <a:cubicBezTo>
                  <a:pt x="43" y="1093"/>
                  <a:pt x="67" y="1117"/>
                  <a:pt x="97" y="1134"/>
                </a:cubicBezTo>
                <a:cubicBezTo>
                  <a:pt x="126" y="1151"/>
                  <a:pt x="159" y="1160"/>
                  <a:pt x="193" y="1160"/>
                </a:cubicBezTo>
                <a:lnTo>
                  <a:pt x="3269" y="1160"/>
                </a:lnTo>
                <a:lnTo>
                  <a:pt x="3270" y="1160"/>
                </a:lnTo>
                <a:cubicBezTo>
                  <a:pt x="3304" y="1160"/>
                  <a:pt x="3337" y="1151"/>
                  <a:pt x="3366" y="1134"/>
                </a:cubicBezTo>
                <a:cubicBezTo>
                  <a:pt x="3396" y="1117"/>
                  <a:pt x="3420" y="1093"/>
                  <a:pt x="3437" y="1063"/>
                </a:cubicBezTo>
                <a:cubicBezTo>
                  <a:pt x="3454" y="1034"/>
                  <a:pt x="3463" y="1001"/>
                  <a:pt x="3463" y="967"/>
                </a:cubicBezTo>
                <a:lnTo>
                  <a:pt x="3463" y="193"/>
                </a:lnTo>
                <a:lnTo>
                  <a:pt x="3463" y="193"/>
                </a:lnTo>
                <a:lnTo>
                  <a:pt x="3463" y="193"/>
                </a:lnTo>
                <a:cubicBezTo>
                  <a:pt x="3463" y="159"/>
                  <a:pt x="3454" y="126"/>
                  <a:pt x="3437" y="97"/>
                </a:cubicBezTo>
                <a:cubicBezTo>
                  <a:pt x="3420" y="67"/>
                  <a:pt x="3396" y="43"/>
                  <a:pt x="3366" y="26"/>
                </a:cubicBezTo>
                <a:cubicBezTo>
                  <a:pt x="3337" y="9"/>
                  <a:pt x="3304" y="0"/>
                  <a:pt x="3270" y="0"/>
                </a:cubicBezTo>
                <a:lnTo>
                  <a:pt x="193" y="0"/>
                </a:lnTo>
              </a:path>
            </a:pathLst>
          </a:custGeom>
          <a:solidFill>
            <a:schemeClr val="lt1"/>
          </a:solidFill>
          <a:ln cap="rnd"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CustomShape 9"/>
          <p:cNvSpPr/>
          <p:nvPr/>
        </p:nvSpPr>
        <p:spPr>
          <a:xfrm>
            <a:off x="3066120" y="4021560"/>
            <a:ext cx="1243800" cy="415080"/>
          </a:xfrm>
          <a:custGeom>
            <a:avLst/>
            <a:gdLst>
              <a:gd name="textAreaLeft" fmla="*/ 0 w 1243800"/>
              <a:gd name="textAreaRight" fmla="*/ 1244520 w 1243800"/>
              <a:gd name="textAreaTop" fmla="*/ 0 h 415080"/>
              <a:gd name="textAreaBottom" fmla="*/ 415800 h 415080"/>
            </a:gdLst>
            <a:ahLst/>
            <a:rect l="textAreaLeft" t="textAreaTop" r="textAreaRight" b="textAreaBottom"/>
            <a:pathLst>
              <a:path w="3463" h="1161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6"/>
                </a:lnTo>
                <a:lnTo>
                  <a:pt x="0" y="967"/>
                </a:lnTo>
                <a:cubicBezTo>
                  <a:pt x="0" y="1001"/>
                  <a:pt x="9" y="1034"/>
                  <a:pt x="26" y="1063"/>
                </a:cubicBezTo>
                <a:cubicBezTo>
                  <a:pt x="43" y="1093"/>
                  <a:pt x="67" y="1117"/>
                  <a:pt x="97" y="1134"/>
                </a:cubicBezTo>
                <a:cubicBezTo>
                  <a:pt x="126" y="1151"/>
                  <a:pt x="159" y="1160"/>
                  <a:pt x="193" y="1160"/>
                </a:cubicBezTo>
                <a:lnTo>
                  <a:pt x="3268" y="1160"/>
                </a:lnTo>
                <a:lnTo>
                  <a:pt x="3269" y="1160"/>
                </a:lnTo>
                <a:cubicBezTo>
                  <a:pt x="3303" y="1160"/>
                  <a:pt x="3336" y="1151"/>
                  <a:pt x="3365" y="1134"/>
                </a:cubicBezTo>
                <a:cubicBezTo>
                  <a:pt x="3395" y="1117"/>
                  <a:pt x="3419" y="1093"/>
                  <a:pt x="3436" y="1063"/>
                </a:cubicBezTo>
                <a:cubicBezTo>
                  <a:pt x="3453" y="1034"/>
                  <a:pt x="3462" y="1001"/>
                  <a:pt x="3462" y="967"/>
                </a:cubicBezTo>
                <a:lnTo>
                  <a:pt x="3461" y="193"/>
                </a:lnTo>
                <a:lnTo>
                  <a:pt x="3462" y="193"/>
                </a:lnTo>
                <a:lnTo>
                  <a:pt x="3462" y="193"/>
                </a:lnTo>
                <a:cubicBezTo>
                  <a:pt x="3462" y="159"/>
                  <a:pt x="3453" y="126"/>
                  <a:pt x="3436" y="97"/>
                </a:cubicBezTo>
                <a:cubicBezTo>
                  <a:pt x="3419" y="67"/>
                  <a:pt x="3395" y="43"/>
                  <a:pt x="3365" y="26"/>
                </a:cubicBezTo>
                <a:cubicBezTo>
                  <a:pt x="3336" y="9"/>
                  <a:pt x="3303" y="0"/>
                  <a:pt x="3269" y="0"/>
                </a:cubicBezTo>
                <a:lnTo>
                  <a:pt x="193" y="0"/>
                </a:lnTo>
              </a:path>
            </a:pathLst>
          </a:custGeom>
          <a:solidFill>
            <a:schemeClr val="lt1"/>
          </a:solidFill>
          <a:ln cap="rnd"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CustomShape 10"/>
          <p:cNvSpPr/>
          <p:nvPr/>
        </p:nvSpPr>
        <p:spPr>
          <a:xfrm>
            <a:off x="3109320" y="3980880"/>
            <a:ext cx="1243800" cy="414720"/>
          </a:xfrm>
          <a:custGeom>
            <a:avLst/>
            <a:gdLst>
              <a:gd name="textAreaLeft" fmla="*/ 0 w 1243800"/>
              <a:gd name="textAreaRight" fmla="*/ 1244520 w 1243800"/>
              <a:gd name="textAreaTop" fmla="*/ 0 h 414720"/>
              <a:gd name="textAreaBottom" fmla="*/ 415440 h 414720"/>
            </a:gdLst>
            <a:ahLst/>
            <a:rect l="textAreaLeft" t="textAreaTop" r="textAreaRight" b="textAreaBottom"/>
            <a:pathLst>
              <a:path w="3463" h="1160">
                <a:moveTo>
                  <a:pt x="193" y="0"/>
                </a:moveTo>
                <a:lnTo>
                  <a:pt x="193" y="0"/>
                </a:lnTo>
                <a:cubicBezTo>
                  <a:pt x="159" y="0"/>
                  <a:pt x="126" y="9"/>
                  <a:pt x="97" y="26"/>
                </a:cubicBezTo>
                <a:cubicBezTo>
                  <a:pt x="67" y="43"/>
                  <a:pt x="43" y="67"/>
                  <a:pt x="26" y="97"/>
                </a:cubicBezTo>
                <a:cubicBezTo>
                  <a:pt x="9" y="126"/>
                  <a:pt x="0" y="159"/>
                  <a:pt x="0" y="193"/>
                </a:cubicBezTo>
                <a:lnTo>
                  <a:pt x="0" y="965"/>
                </a:lnTo>
                <a:lnTo>
                  <a:pt x="0" y="966"/>
                </a:lnTo>
                <a:cubicBezTo>
                  <a:pt x="0" y="1000"/>
                  <a:pt x="9" y="1033"/>
                  <a:pt x="26" y="1062"/>
                </a:cubicBezTo>
                <a:cubicBezTo>
                  <a:pt x="43" y="1092"/>
                  <a:pt x="67" y="1116"/>
                  <a:pt x="97" y="1133"/>
                </a:cubicBezTo>
                <a:cubicBezTo>
                  <a:pt x="126" y="1150"/>
                  <a:pt x="159" y="1159"/>
                  <a:pt x="193" y="1159"/>
                </a:cubicBezTo>
                <a:lnTo>
                  <a:pt x="3268" y="1159"/>
                </a:lnTo>
                <a:lnTo>
                  <a:pt x="3269" y="1159"/>
                </a:lnTo>
                <a:cubicBezTo>
                  <a:pt x="3303" y="1159"/>
                  <a:pt x="3336" y="1150"/>
                  <a:pt x="3365" y="1133"/>
                </a:cubicBezTo>
                <a:cubicBezTo>
                  <a:pt x="3395" y="1116"/>
                  <a:pt x="3419" y="1092"/>
                  <a:pt x="3436" y="1062"/>
                </a:cubicBezTo>
                <a:cubicBezTo>
                  <a:pt x="3453" y="1033"/>
                  <a:pt x="3462" y="1000"/>
                  <a:pt x="3462" y="966"/>
                </a:cubicBezTo>
                <a:lnTo>
                  <a:pt x="3461" y="193"/>
                </a:lnTo>
                <a:lnTo>
                  <a:pt x="3462" y="193"/>
                </a:lnTo>
                <a:lnTo>
                  <a:pt x="3462" y="193"/>
                </a:lnTo>
                <a:cubicBezTo>
                  <a:pt x="3462" y="159"/>
                  <a:pt x="3453" y="126"/>
                  <a:pt x="3436" y="97"/>
                </a:cubicBezTo>
                <a:cubicBezTo>
                  <a:pt x="3419" y="67"/>
                  <a:pt x="3395" y="43"/>
                  <a:pt x="3365" y="26"/>
                </a:cubicBezTo>
                <a:cubicBezTo>
                  <a:pt x="3336" y="9"/>
                  <a:pt x="3303" y="0"/>
                  <a:pt x="3269" y="0"/>
                </a:cubicBezTo>
                <a:lnTo>
                  <a:pt x="193" y="0"/>
                </a:lnTo>
              </a:path>
            </a:pathLst>
          </a:custGeom>
          <a:solidFill>
            <a:schemeClr val="lt1"/>
          </a:solidFill>
          <a:ln cap="rnd" w="0">
            <a:solidFill>
              <a:srgbClr val="ff8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Nginx Ingress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CustomShape 11"/>
          <p:cNvSpPr/>
          <p:nvPr/>
        </p:nvSpPr>
        <p:spPr>
          <a:xfrm>
            <a:off x="4870440" y="4824720"/>
            <a:ext cx="1698120" cy="559440"/>
          </a:xfrm>
          <a:custGeom>
            <a:avLst/>
            <a:gdLst>
              <a:gd name="textAreaLeft" fmla="*/ 0 w 1698120"/>
              <a:gd name="textAreaRight" fmla="*/ 1698840 w 169812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507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245" y="1561"/>
                </a:lnTo>
                <a:lnTo>
                  <a:pt x="4246" y="1561"/>
                </a:lnTo>
                <a:cubicBezTo>
                  <a:pt x="4292" y="1561"/>
                  <a:pt x="4336" y="1549"/>
                  <a:pt x="4376" y="1526"/>
                </a:cubicBezTo>
                <a:cubicBezTo>
                  <a:pt x="4415" y="1503"/>
                  <a:pt x="4448" y="1470"/>
                  <a:pt x="4471" y="1431"/>
                </a:cubicBezTo>
                <a:cubicBezTo>
                  <a:pt x="4494" y="1391"/>
                  <a:pt x="4506" y="1347"/>
                  <a:pt x="4506" y="1301"/>
                </a:cubicBezTo>
                <a:lnTo>
                  <a:pt x="4506" y="260"/>
                </a:lnTo>
                <a:lnTo>
                  <a:pt x="4506" y="260"/>
                </a:lnTo>
                <a:lnTo>
                  <a:pt x="4506" y="260"/>
                </a:lnTo>
                <a:cubicBezTo>
                  <a:pt x="4506" y="214"/>
                  <a:pt x="4494" y="170"/>
                  <a:pt x="4471" y="130"/>
                </a:cubicBezTo>
                <a:cubicBezTo>
                  <a:pt x="4448" y="91"/>
                  <a:pt x="4415" y="58"/>
                  <a:pt x="4376" y="35"/>
                </a:cubicBezTo>
                <a:cubicBezTo>
                  <a:pt x="4336" y="12"/>
                  <a:pt x="4292" y="0"/>
                  <a:pt x="4246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VISA-Web-Service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Serve Frontend App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CustomShape 12"/>
          <p:cNvSpPr/>
          <p:nvPr/>
        </p:nvSpPr>
        <p:spPr>
          <a:xfrm>
            <a:off x="4870800" y="4003560"/>
            <a:ext cx="1699560" cy="559440"/>
          </a:xfrm>
          <a:custGeom>
            <a:avLst/>
            <a:gdLst>
              <a:gd name="textAreaLeft" fmla="*/ 0 w 1699560"/>
              <a:gd name="textAreaRight" fmla="*/ 1700280 w 169956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VISA-API-Service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CustomShape 13"/>
          <p:cNvSpPr/>
          <p:nvPr/>
        </p:nvSpPr>
        <p:spPr>
          <a:xfrm>
            <a:off x="3082320" y="5652000"/>
            <a:ext cx="1213200" cy="479520"/>
          </a:xfrm>
          <a:custGeom>
            <a:avLst/>
            <a:gdLst>
              <a:gd name="textAreaLeft" fmla="*/ 0 w 1213200"/>
              <a:gd name="textAreaRight" fmla="*/ 1213920 w 1213200"/>
              <a:gd name="textAreaTop" fmla="*/ 0 h 479520"/>
              <a:gd name="textAreaBottom" fmla="*/ 480240 h 479520"/>
            </a:gdLst>
            <a:ahLst/>
            <a:rect l="textAreaLeft" t="textAreaTop" r="textAreaRight" b="textAreaBottom"/>
            <a:pathLst>
              <a:path w="3378" h="1340">
                <a:moveTo>
                  <a:pt x="223" y="0"/>
                </a:moveTo>
                <a:lnTo>
                  <a:pt x="223" y="0"/>
                </a:lnTo>
                <a:cubicBezTo>
                  <a:pt x="184" y="0"/>
                  <a:pt x="146" y="10"/>
                  <a:pt x="112" y="30"/>
                </a:cubicBezTo>
                <a:cubicBezTo>
                  <a:pt x="78" y="49"/>
                  <a:pt x="49" y="78"/>
                  <a:pt x="30" y="112"/>
                </a:cubicBezTo>
                <a:cubicBezTo>
                  <a:pt x="10" y="146"/>
                  <a:pt x="0" y="184"/>
                  <a:pt x="0" y="223"/>
                </a:cubicBezTo>
                <a:lnTo>
                  <a:pt x="0" y="1115"/>
                </a:lnTo>
                <a:lnTo>
                  <a:pt x="0" y="1116"/>
                </a:lnTo>
                <a:cubicBezTo>
                  <a:pt x="0" y="1155"/>
                  <a:pt x="10" y="1193"/>
                  <a:pt x="30" y="1227"/>
                </a:cubicBezTo>
                <a:cubicBezTo>
                  <a:pt x="49" y="1261"/>
                  <a:pt x="78" y="1290"/>
                  <a:pt x="112" y="1309"/>
                </a:cubicBezTo>
                <a:cubicBezTo>
                  <a:pt x="146" y="1329"/>
                  <a:pt x="184" y="1339"/>
                  <a:pt x="223" y="1339"/>
                </a:cubicBezTo>
                <a:lnTo>
                  <a:pt x="3153" y="1339"/>
                </a:lnTo>
                <a:lnTo>
                  <a:pt x="3154" y="1339"/>
                </a:lnTo>
                <a:cubicBezTo>
                  <a:pt x="3193" y="1339"/>
                  <a:pt x="3231" y="1329"/>
                  <a:pt x="3265" y="1309"/>
                </a:cubicBezTo>
                <a:cubicBezTo>
                  <a:pt x="3299" y="1290"/>
                  <a:pt x="3328" y="1261"/>
                  <a:pt x="3347" y="1227"/>
                </a:cubicBezTo>
                <a:cubicBezTo>
                  <a:pt x="3367" y="1193"/>
                  <a:pt x="3377" y="1155"/>
                  <a:pt x="3377" y="1116"/>
                </a:cubicBezTo>
                <a:lnTo>
                  <a:pt x="3377" y="223"/>
                </a:lnTo>
                <a:lnTo>
                  <a:pt x="3377" y="223"/>
                </a:lnTo>
                <a:lnTo>
                  <a:pt x="3377" y="223"/>
                </a:lnTo>
                <a:cubicBezTo>
                  <a:pt x="3377" y="184"/>
                  <a:pt x="3367" y="146"/>
                  <a:pt x="3347" y="112"/>
                </a:cubicBezTo>
                <a:cubicBezTo>
                  <a:pt x="3328" y="78"/>
                  <a:pt x="3299" y="49"/>
                  <a:pt x="3265" y="30"/>
                </a:cubicBezTo>
                <a:cubicBezTo>
                  <a:pt x="3231" y="10"/>
                  <a:pt x="3193" y="0"/>
                  <a:pt x="3154" y="0"/>
                </a:cubicBezTo>
                <a:lnTo>
                  <a:pt x="223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Keycloak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CustomShape 14"/>
          <p:cNvSpPr/>
          <p:nvPr/>
        </p:nvSpPr>
        <p:spPr>
          <a:xfrm>
            <a:off x="6924960" y="5060880"/>
            <a:ext cx="936720" cy="559440"/>
          </a:xfrm>
          <a:custGeom>
            <a:avLst/>
            <a:gdLst>
              <a:gd name="textAreaLeft" fmla="*/ 0 w 936720"/>
              <a:gd name="textAreaRight" fmla="*/ 937440 w 93672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ETL</a:t>
            </a:r>
            <a:r>
              <a:rPr b="0" lang="en-US" sz="14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Cronjob</a:t>
            </a:r>
            <a:endParaRPr b="0" lang="en-US" sz="1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CustomShape 15"/>
          <p:cNvSpPr/>
          <p:nvPr/>
        </p:nvSpPr>
        <p:spPr>
          <a:xfrm>
            <a:off x="4871160" y="3308760"/>
            <a:ext cx="1699560" cy="559440"/>
          </a:xfrm>
          <a:custGeom>
            <a:avLst/>
            <a:gdLst>
              <a:gd name="textAreaLeft" fmla="*/ 0 w 1699560"/>
              <a:gd name="textAreaRight" fmla="*/ 1700280 w 169956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VISA-Jupyter-Proxy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" name="Picture 12_9" descr="user2.png"/>
          <p:cNvPicPr/>
          <p:nvPr/>
        </p:nvPicPr>
        <p:blipFill>
          <a:blip r:embed="rId3"/>
          <a:stretch/>
        </p:blipFill>
        <p:spPr>
          <a:xfrm>
            <a:off x="202320" y="4542480"/>
            <a:ext cx="410040" cy="40428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12_10" descr="user2.png"/>
          <p:cNvPicPr/>
          <p:nvPr/>
        </p:nvPicPr>
        <p:blipFill>
          <a:blip r:embed="rId4"/>
          <a:stretch/>
        </p:blipFill>
        <p:spPr>
          <a:xfrm>
            <a:off x="202320" y="3657600"/>
            <a:ext cx="410040" cy="404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11_8" descr="cloud_large_thin_outline.png"/>
          <p:cNvPicPr/>
          <p:nvPr/>
        </p:nvPicPr>
        <p:blipFill>
          <a:blip r:embed="rId5"/>
          <a:stretch/>
        </p:blipFill>
        <p:spPr>
          <a:xfrm>
            <a:off x="3348360" y="999000"/>
            <a:ext cx="2670120" cy="187956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8_38" descr=""/>
          <p:cNvPicPr/>
          <p:nvPr/>
        </p:nvPicPr>
        <p:blipFill>
          <a:blip r:embed="rId6"/>
          <a:stretch/>
        </p:blipFill>
        <p:spPr>
          <a:xfrm>
            <a:off x="4310280" y="1892520"/>
            <a:ext cx="592920" cy="583560"/>
          </a:xfrm>
          <a:prstGeom prst="rect">
            <a:avLst/>
          </a:prstGeom>
          <a:ln w="0">
            <a:noFill/>
          </a:ln>
        </p:spPr>
      </p:pic>
      <p:sp>
        <p:nvSpPr>
          <p:cNvPr id="425" name="CustomShape 16"/>
          <p:cNvSpPr/>
          <p:nvPr/>
        </p:nvSpPr>
        <p:spPr>
          <a:xfrm>
            <a:off x="6568920" y="1855440"/>
            <a:ext cx="1461240" cy="832680"/>
          </a:xfrm>
          <a:custGeom>
            <a:avLst/>
            <a:gdLst>
              <a:gd name="textAreaLeft" fmla="*/ 0 w 1461240"/>
              <a:gd name="textAreaRight" fmla="*/ 1461960 w 1461240"/>
              <a:gd name="textAreaTop" fmla="*/ 0 h 832680"/>
              <a:gd name="textAreaBottom" fmla="*/ 833400 h 832680"/>
            </a:gdLst>
            <a:ah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300" spc="-1" strike="noStrike">
              <a:solidFill>
                <a:srgbClr val="000000"/>
              </a:solidFill>
              <a:latin typeface="DesySans Office"/>
            </a:endParaRPr>
          </a:p>
        </p:txBody>
      </p:sp>
      <p:sp>
        <p:nvSpPr>
          <p:cNvPr id="426" name="CustomShape 17"/>
          <p:cNvSpPr/>
          <p:nvPr/>
        </p:nvSpPr>
        <p:spPr>
          <a:xfrm>
            <a:off x="2834640" y="3116160"/>
            <a:ext cx="5804640" cy="3198240"/>
          </a:xfrm>
          <a:prstGeom prst="rect">
            <a:avLst/>
          </a:prstGeom>
          <a:noFill/>
          <a:ln cap="rnd" w="2916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CustomShape 18"/>
          <p:cNvSpPr/>
          <p:nvPr/>
        </p:nvSpPr>
        <p:spPr>
          <a:xfrm>
            <a:off x="7387560" y="3693600"/>
            <a:ext cx="360" cy="360"/>
          </a:xfrm>
          <a:custGeom>
            <a:avLst/>
            <a:gdLst>
              <a:gd name="textAreaLeft" fmla="*/ 0 w 360"/>
              <a:gd name="textAreaRight" fmla="*/ 1440 w 36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rnd"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280" bIns="-4428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8" name="Picture 96" descr=""/>
          <p:cNvPicPr/>
          <p:nvPr/>
        </p:nvPicPr>
        <p:blipFill>
          <a:blip r:embed="rId7"/>
          <a:stretch/>
        </p:blipFill>
        <p:spPr>
          <a:xfrm>
            <a:off x="4200120" y="1581480"/>
            <a:ext cx="1210320" cy="25632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5_0" descr="jupyter.png"/>
          <p:cNvPicPr/>
          <p:nvPr/>
        </p:nvPicPr>
        <p:blipFill>
          <a:blip r:embed="rId8"/>
          <a:stretch/>
        </p:blipFill>
        <p:spPr>
          <a:xfrm>
            <a:off x="3870360" y="2337480"/>
            <a:ext cx="281160" cy="32580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9" descr="guacamole.png"/>
          <p:cNvPicPr/>
          <p:nvPr/>
        </p:nvPicPr>
        <p:blipFill>
          <a:blip r:embed="rId9"/>
          <a:stretch/>
        </p:blipFill>
        <p:spPr>
          <a:xfrm>
            <a:off x="3822840" y="2032920"/>
            <a:ext cx="363600" cy="30420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100" descr=""/>
          <p:cNvPicPr/>
          <p:nvPr/>
        </p:nvPicPr>
        <p:blipFill>
          <a:blip r:embed="rId10"/>
          <a:stretch/>
        </p:blipFill>
        <p:spPr>
          <a:xfrm>
            <a:off x="7936200" y="4183200"/>
            <a:ext cx="637920" cy="27792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101" descr=""/>
          <p:cNvPicPr/>
          <p:nvPr/>
        </p:nvPicPr>
        <p:blipFill>
          <a:blip r:embed="rId11"/>
          <a:stretch/>
        </p:blipFill>
        <p:spPr>
          <a:xfrm>
            <a:off x="3200400" y="4122000"/>
            <a:ext cx="1032480" cy="190080"/>
          </a:xfrm>
          <a:prstGeom prst="rect">
            <a:avLst/>
          </a:prstGeom>
          <a:ln w="0">
            <a:noFill/>
          </a:ln>
        </p:spPr>
      </p:pic>
      <p:sp>
        <p:nvSpPr>
          <p:cNvPr id="433" name="CustomShape 19"/>
          <p:cNvSpPr/>
          <p:nvPr/>
        </p:nvSpPr>
        <p:spPr>
          <a:xfrm>
            <a:off x="6054480" y="2038320"/>
            <a:ext cx="546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NFS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CustomShape 20"/>
          <p:cNvSpPr/>
          <p:nvPr/>
        </p:nvSpPr>
        <p:spPr>
          <a:xfrm rot="5400000">
            <a:off x="3082320" y="4948200"/>
            <a:ext cx="10540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OIDC, X.509</a:t>
            </a:r>
            <a:endParaRPr b="0" lang="en-US" sz="1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CustomShape 21"/>
          <p:cNvSpPr/>
          <p:nvPr/>
        </p:nvSpPr>
        <p:spPr>
          <a:xfrm>
            <a:off x="8686800" y="1653120"/>
            <a:ext cx="2979360" cy="392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CustomShape 22"/>
          <p:cNvSpPr/>
          <p:nvPr/>
        </p:nvSpPr>
        <p:spPr>
          <a:xfrm>
            <a:off x="4754880" y="3207600"/>
            <a:ext cx="1918440" cy="3015720"/>
          </a:xfrm>
          <a:prstGeom prst="rect">
            <a:avLst/>
          </a:prstGeom>
          <a:noFill/>
          <a:ln cap="rnd" w="19080">
            <a:solidFill>
              <a:srgbClr val="666666"/>
            </a:solidFill>
            <a:custDash>
              <a:ds d="98000" sp="28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CustomShape 23"/>
          <p:cNvSpPr/>
          <p:nvPr/>
        </p:nvSpPr>
        <p:spPr>
          <a:xfrm>
            <a:off x="9425880" y="4952520"/>
            <a:ext cx="1705680" cy="861840"/>
          </a:xfrm>
          <a:custGeom>
            <a:avLst/>
            <a:gdLst>
              <a:gd name="textAreaLeft" fmla="*/ 0 w 1705680"/>
              <a:gd name="textAreaRight" fmla="*/ 1706400 w 1705680"/>
              <a:gd name="textAreaTop" fmla="*/ 0 h 861840"/>
              <a:gd name="textAreaBottom" fmla="*/ 862560 h 861840"/>
            </a:gdLst>
            <a:ahLst/>
            <a:rect l="textAreaLeft" t="textAreaTop" r="textAreaRight" b="textAreaBottom"/>
            <a:pathLst>
              <a:path w="2610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2348" y="1561"/>
                </a:lnTo>
                <a:lnTo>
                  <a:pt x="2349" y="1561"/>
                </a:lnTo>
                <a:cubicBezTo>
                  <a:pt x="2395" y="1561"/>
                  <a:pt x="2439" y="1549"/>
                  <a:pt x="2479" y="1526"/>
                </a:cubicBezTo>
                <a:cubicBezTo>
                  <a:pt x="2518" y="1503"/>
                  <a:pt x="2551" y="1470"/>
                  <a:pt x="2574" y="1431"/>
                </a:cubicBezTo>
                <a:cubicBezTo>
                  <a:pt x="2597" y="1391"/>
                  <a:pt x="2609" y="1347"/>
                  <a:pt x="2609" y="1301"/>
                </a:cubicBezTo>
                <a:lnTo>
                  <a:pt x="2608" y="260"/>
                </a:lnTo>
                <a:lnTo>
                  <a:pt x="2609" y="260"/>
                </a:lnTo>
                <a:lnTo>
                  <a:pt x="2609" y="260"/>
                </a:lnTo>
                <a:cubicBezTo>
                  <a:pt x="2609" y="214"/>
                  <a:pt x="2597" y="170"/>
                  <a:pt x="2574" y="130"/>
                </a:cubicBezTo>
                <a:cubicBezTo>
                  <a:pt x="2551" y="91"/>
                  <a:pt x="2518" y="58"/>
                  <a:pt x="2479" y="35"/>
                </a:cubicBezTo>
                <a:cubicBezTo>
                  <a:pt x="2439" y="12"/>
                  <a:pt x="2395" y="0"/>
                  <a:pt x="2349" y="0"/>
                </a:cubicBezTo>
                <a:lnTo>
                  <a:pt x="26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007bc8"/>
              </a:gs>
            </a:gsLst>
            <a:path path="circle">
              <a:fillToRect l="50000" t="0" r="50000" b="100000"/>
            </a:path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300" spc="-1" strike="noStrike">
              <a:solidFill>
                <a:srgbClr val="000000"/>
              </a:solidFill>
              <a:latin typeface="DesySans Office"/>
            </a:endParaRPr>
          </a:p>
        </p:txBody>
      </p:sp>
      <p:pic>
        <p:nvPicPr>
          <p:cNvPr id="438" name="Picture 107" descr=""/>
          <p:cNvPicPr/>
          <p:nvPr/>
        </p:nvPicPr>
        <p:blipFill>
          <a:blip r:embed="rId12"/>
          <a:stretch/>
        </p:blipFill>
        <p:spPr>
          <a:xfrm>
            <a:off x="10088280" y="5042520"/>
            <a:ext cx="443160" cy="443160"/>
          </a:xfrm>
          <a:prstGeom prst="rect">
            <a:avLst/>
          </a:prstGeom>
          <a:ln w="0">
            <a:noFill/>
          </a:ln>
        </p:spPr>
      </p:pic>
      <p:grpSp>
        <p:nvGrpSpPr>
          <p:cNvPr id="439" name="Group 24"/>
          <p:cNvGrpSpPr/>
          <p:nvPr/>
        </p:nvGrpSpPr>
        <p:grpSpPr>
          <a:xfrm>
            <a:off x="6840720" y="3292560"/>
            <a:ext cx="1588320" cy="482040"/>
            <a:chOff x="6840720" y="3292560"/>
            <a:chExt cx="1588320" cy="482040"/>
          </a:xfrm>
        </p:grpSpPr>
        <p:pic>
          <p:nvPicPr>
            <p:cNvPr id="440" name="Picture 109" descr=""/>
            <p:cNvPicPr/>
            <p:nvPr/>
          </p:nvPicPr>
          <p:blipFill>
            <a:blip r:embed="rId13"/>
            <a:stretch/>
          </p:blipFill>
          <p:spPr>
            <a:xfrm>
              <a:off x="6840720" y="3292560"/>
              <a:ext cx="577800" cy="482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1" name="Picture 110" descr=""/>
            <p:cNvPicPr/>
            <p:nvPr/>
          </p:nvPicPr>
          <p:blipFill>
            <a:blip r:embed="rId14"/>
            <a:stretch/>
          </p:blipFill>
          <p:spPr>
            <a:xfrm>
              <a:off x="7391520" y="3325320"/>
              <a:ext cx="340920" cy="394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2" name="Picture 111" descr=""/>
            <p:cNvPicPr/>
            <p:nvPr/>
          </p:nvPicPr>
          <p:blipFill>
            <a:blip r:embed="rId15"/>
            <a:stretch/>
          </p:blipFill>
          <p:spPr>
            <a:xfrm>
              <a:off x="7794000" y="3364200"/>
              <a:ext cx="635040" cy="3258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3" name="Group 25"/>
          <p:cNvGrpSpPr/>
          <p:nvPr/>
        </p:nvGrpSpPr>
        <p:grpSpPr>
          <a:xfrm>
            <a:off x="8215200" y="461520"/>
            <a:ext cx="3538440" cy="3869640"/>
            <a:chOff x="8215200" y="461520"/>
            <a:chExt cx="3538440" cy="3869640"/>
          </a:xfrm>
        </p:grpSpPr>
        <p:pic>
          <p:nvPicPr>
            <p:cNvPr id="444" name="Picture 113" descr=""/>
            <p:cNvPicPr/>
            <p:nvPr/>
          </p:nvPicPr>
          <p:blipFill>
            <a:blip r:embed="rId16"/>
            <a:stretch/>
          </p:blipFill>
          <p:spPr>
            <a:xfrm>
              <a:off x="9419040" y="3549600"/>
              <a:ext cx="966600" cy="78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5" name="Picture 114" descr=""/>
            <p:cNvPicPr/>
            <p:nvPr/>
          </p:nvPicPr>
          <p:blipFill>
            <a:blip r:embed="rId17"/>
            <a:stretch/>
          </p:blipFill>
          <p:spPr>
            <a:xfrm>
              <a:off x="8311680" y="644400"/>
              <a:ext cx="1727280" cy="73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6" name="Picture 115" descr=""/>
            <p:cNvPicPr/>
            <p:nvPr/>
          </p:nvPicPr>
          <p:blipFill>
            <a:blip r:embed="rId18"/>
            <a:stretch/>
          </p:blipFill>
          <p:spPr>
            <a:xfrm>
              <a:off x="10007640" y="680400"/>
              <a:ext cx="599400" cy="672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7" name="Line 26"/>
            <p:cNvSpPr/>
            <p:nvPr/>
          </p:nvSpPr>
          <p:spPr>
            <a:xfrm>
              <a:off x="9939600" y="1698120"/>
              <a:ext cx="360" cy="509760"/>
            </a:xfrm>
            <a:prstGeom prst="line">
              <a:avLst/>
            </a:prstGeom>
            <a:ln cap="rnd" w="0"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48" name="Picture 117" descr=""/>
            <p:cNvPicPr/>
            <p:nvPr/>
          </p:nvPicPr>
          <p:blipFill>
            <a:blip r:embed="rId19"/>
            <a:stretch/>
          </p:blipFill>
          <p:spPr>
            <a:xfrm>
              <a:off x="9325800" y="2381760"/>
              <a:ext cx="1195200" cy="614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9" name="Line 27"/>
            <p:cNvSpPr/>
            <p:nvPr/>
          </p:nvSpPr>
          <p:spPr>
            <a:xfrm>
              <a:off x="9898920" y="3012840"/>
              <a:ext cx="360" cy="509760"/>
            </a:xfrm>
            <a:prstGeom prst="line">
              <a:avLst/>
            </a:prstGeom>
            <a:ln cap="rnd" w="0"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0" name="CustomShape 28"/>
            <p:cNvSpPr/>
            <p:nvPr/>
          </p:nvSpPr>
          <p:spPr>
            <a:xfrm>
              <a:off x="8215200" y="461520"/>
              <a:ext cx="3455280" cy="1058400"/>
            </a:xfrm>
            <a:prstGeom prst="ellipse">
              <a:avLst/>
            </a:prstGeom>
            <a:noFill/>
            <a:ln cap="rnd"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51" name="Picture 120" descr=""/>
            <p:cNvPicPr/>
            <p:nvPr/>
          </p:nvPicPr>
          <p:blipFill>
            <a:blip r:embed="rId20"/>
            <a:stretch/>
          </p:blipFill>
          <p:spPr>
            <a:xfrm>
              <a:off x="10806840" y="719280"/>
              <a:ext cx="518400" cy="551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2" name="CustomShape 29"/>
            <p:cNvSpPr/>
            <p:nvPr/>
          </p:nvSpPr>
          <p:spPr>
            <a:xfrm>
              <a:off x="10116000" y="1558800"/>
              <a:ext cx="1619280" cy="82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457200">
                <a:lnSpc>
                  <a:spcPct val="100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Sources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  <a:p>
              <a:pPr marL="216000" indent="-214560" defTabSz="4572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Git repositories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  <a:p>
              <a:pPr marL="216000" indent="-214560" defTabSz="4572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Helm Charts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  <a:p>
              <a:pPr marL="216000" indent="-214560" defTabSz="4572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Sealed Secrets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3" name="CustomShape 30"/>
            <p:cNvSpPr/>
            <p:nvPr/>
          </p:nvSpPr>
          <p:spPr>
            <a:xfrm>
              <a:off x="10278720" y="2910240"/>
              <a:ext cx="1474920" cy="64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457200">
                <a:lnSpc>
                  <a:spcPct val="100000"/>
                </a:lnSpc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Targets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  <a:p>
              <a:pPr marL="216000" indent="-214560" defTabSz="4572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Clusters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  <a:p>
              <a:pPr marL="216000" indent="-214560" defTabSz="45720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300" spc="-1" strike="noStrike">
                  <a:solidFill>
                    <a:srgbClr val="000000"/>
                  </a:solidFill>
                  <a:latin typeface="DesySans Office"/>
                  <a:ea typeface="DejaVu Sans"/>
                </a:rPr>
                <a:t>Namespaces</a:t>
              </a:r>
              <a:endParaRPr b="0" lang="en-US" sz="13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454" name="Picture 123" descr=""/>
          <p:cNvPicPr/>
          <p:nvPr/>
        </p:nvPicPr>
        <p:blipFill>
          <a:blip r:embed="rId21"/>
          <a:stretch/>
        </p:blipFill>
        <p:spPr>
          <a:xfrm>
            <a:off x="7233840" y="5702040"/>
            <a:ext cx="359280" cy="393840"/>
          </a:xfrm>
          <a:prstGeom prst="rect">
            <a:avLst/>
          </a:prstGeom>
          <a:ln w="0">
            <a:noFill/>
          </a:ln>
        </p:spPr>
      </p:pic>
      <p:cxnSp>
        <p:nvCxnSpPr>
          <p:cNvPr id="455" name="Line 31"/>
          <p:cNvCxnSpPr>
            <a:endCxn id="420" idx="3"/>
          </p:cNvCxnSpPr>
          <p:nvPr/>
        </p:nvCxnSpPr>
        <p:spPr>
          <a:xfrm flipH="1" flipV="1">
            <a:off x="6570720" y="3588480"/>
            <a:ext cx="198720" cy="68076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56" name="Line 32"/>
          <p:cNvCxnSpPr>
            <a:endCxn id="410" idx="3"/>
          </p:cNvCxnSpPr>
          <p:nvPr/>
        </p:nvCxnSpPr>
        <p:spPr>
          <a:xfrm flipH="1">
            <a:off x="6569640" y="4268160"/>
            <a:ext cx="199800" cy="159480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57" name="Line 33"/>
          <p:cNvCxnSpPr>
            <a:stCxn id="420" idx="0"/>
          </p:cNvCxnSpPr>
          <p:nvPr/>
        </p:nvCxnSpPr>
        <p:spPr>
          <a:xfrm flipH="1" flipV="1">
            <a:off x="4724640" y="2431800"/>
            <a:ext cx="996480" cy="87732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58" name="Line 34"/>
          <p:cNvCxnSpPr>
            <a:stCxn id="415" idx="0"/>
          </p:cNvCxnSpPr>
          <p:nvPr/>
        </p:nvCxnSpPr>
        <p:spPr>
          <a:xfrm flipV="1">
            <a:off x="3731040" y="2396520"/>
            <a:ext cx="760680" cy="158472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59" name="Line 35"/>
          <p:cNvCxnSpPr>
            <a:stCxn id="415" idx="2"/>
            <a:endCxn id="418" idx="0"/>
          </p:cNvCxnSpPr>
          <p:nvPr/>
        </p:nvCxnSpPr>
        <p:spPr>
          <a:xfrm flipH="1">
            <a:off x="3688920" y="4395600"/>
            <a:ext cx="42480" cy="125676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0" name="Line 36"/>
          <p:cNvCxnSpPr>
            <a:stCxn id="410" idx="1"/>
            <a:endCxn id="418" idx="3"/>
          </p:cNvCxnSpPr>
          <p:nvPr/>
        </p:nvCxnSpPr>
        <p:spPr>
          <a:xfrm flipH="1">
            <a:off x="4295520" y="5862600"/>
            <a:ext cx="574920" cy="2952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1" name="Line 37"/>
          <p:cNvCxnSpPr>
            <a:stCxn id="415" idx="3"/>
            <a:endCxn id="420" idx="1"/>
          </p:cNvCxnSpPr>
          <p:nvPr/>
        </p:nvCxnSpPr>
        <p:spPr>
          <a:xfrm flipV="1">
            <a:off x="4353120" y="3588480"/>
            <a:ext cx="518400" cy="60012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2" name="Line 38"/>
          <p:cNvCxnSpPr>
            <a:stCxn id="415" idx="3"/>
            <a:endCxn id="417" idx="1"/>
          </p:cNvCxnSpPr>
          <p:nvPr/>
        </p:nvCxnSpPr>
        <p:spPr>
          <a:xfrm>
            <a:off x="4353120" y="4188240"/>
            <a:ext cx="518040" cy="9540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3" name="Line 39"/>
          <p:cNvCxnSpPr>
            <a:stCxn id="415" idx="3"/>
            <a:endCxn id="416" idx="1"/>
          </p:cNvCxnSpPr>
          <p:nvPr/>
        </p:nvCxnSpPr>
        <p:spPr>
          <a:xfrm>
            <a:off x="4353120" y="4188240"/>
            <a:ext cx="517680" cy="91656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4" name="Line 41"/>
          <p:cNvCxnSpPr/>
          <p:nvPr/>
        </p:nvCxnSpPr>
        <p:spPr>
          <a:xfrm flipH="1">
            <a:off x="7872480" y="5384520"/>
            <a:ext cx="1543680" cy="36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5" name="Line 42"/>
          <p:cNvCxnSpPr>
            <a:stCxn id="411" idx="3"/>
            <a:endCxn id="415" idx="1"/>
          </p:cNvCxnSpPr>
          <p:nvPr/>
        </p:nvCxnSpPr>
        <p:spPr>
          <a:xfrm flipV="1">
            <a:off x="2712240" y="4188240"/>
            <a:ext cx="397440" cy="1944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6" name="Line 43"/>
          <p:cNvCxnSpPr>
            <a:stCxn id="422" idx="3"/>
          </p:cNvCxnSpPr>
          <p:nvPr/>
        </p:nvCxnSpPr>
        <p:spPr>
          <a:xfrm>
            <a:off x="612360" y="3859560"/>
            <a:ext cx="855000" cy="171360"/>
          </a:xfrm>
          <a:prstGeom prst="straightConnector1">
            <a:avLst/>
          </a:prstGeom>
          <a:ln cap="rnd" w="1260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7" name="Line 44"/>
          <p:cNvCxnSpPr>
            <a:stCxn id="412" idx="3"/>
          </p:cNvCxnSpPr>
          <p:nvPr/>
        </p:nvCxnSpPr>
        <p:spPr>
          <a:xfrm flipV="1">
            <a:off x="612360" y="4241880"/>
            <a:ext cx="752040" cy="60480"/>
          </a:xfrm>
          <a:prstGeom prst="straightConnector1">
            <a:avLst/>
          </a:prstGeom>
          <a:ln cap="rnd" w="1260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8" name="Line 45"/>
          <p:cNvCxnSpPr>
            <a:stCxn id="421" idx="3"/>
          </p:cNvCxnSpPr>
          <p:nvPr/>
        </p:nvCxnSpPr>
        <p:spPr>
          <a:xfrm flipV="1">
            <a:off x="612360" y="4568400"/>
            <a:ext cx="659520" cy="176400"/>
          </a:xfrm>
          <a:prstGeom prst="straightConnector1">
            <a:avLst/>
          </a:prstGeom>
          <a:ln cap="rnd" w="1260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69" name="Line 46"/>
          <p:cNvCxnSpPr>
            <a:stCxn id="417" idx="3"/>
            <a:endCxn id="408" idx="1"/>
          </p:cNvCxnSpPr>
          <p:nvPr/>
        </p:nvCxnSpPr>
        <p:spPr>
          <a:xfrm>
            <a:off x="6570360" y="4283280"/>
            <a:ext cx="394920" cy="864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70" name="Line 47"/>
          <p:cNvCxnSpPr>
            <a:stCxn id="425" idx="1"/>
            <a:endCxn id="424" idx="3"/>
          </p:cNvCxnSpPr>
          <p:nvPr/>
        </p:nvCxnSpPr>
        <p:spPr>
          <a:xfrm flipH="1" flipV="1">
            <a:off x="4903200" y="2184120"/>
            <a:ext cx="1666080" cy="87840"/>
          </a:xfrm>
          <a:prstGeom prst="straightConnector1">
            <a:avLst/>
          </a:prstGeom>
          <a:ln cap="rnd" w="25560">
            <a:solidFill>
              <a:srgbClr val="b0530b"/>
            </a:solidFill>
            <a:round/>
            <a:tailEnd len="med" type="triangle" w="med"/>
          </a:ln>
        </p:spPr>
      </p:cxnSp>
      <p:pic>
        <p:nvPicPr>
          <p:cNvPr id="471" name="Picture 144" descr=""/>
          <p:cNvPicPr/>
          <p:nvPr/>
        </p:nvPicPr>
        <p:blipFill>
          <a:blip r:embed="rId22"/>
          <a:srcRect l="0" t="0" r="6721" b="0"/>
          <a:stretch/>
        </p:blipFill>
        <p:spPr>
          <a:xfrm>
            <a:off x="6617520" y="1977480"/>
            <a:ext cx="505080" cy="563760"/>
          </a:xfrm>
          <a:prstGeom prst="rect">
            <a:avLst/>
          </a:prstGeom>
          <a:ln w="0">
            <a:noFill/>
          </a:ln>
        </p:spPr>
      </p:pic>
      <p:sp>
        <p:nvSpPr>
          <p:cNvPr id="472" name="Can 145"/>
          <p:cNvSpPr/>
          <p:nvPr/>
        </p:nvSpPr>
        <p:spPr>
          <a:xfrm>
            <a:off x="7142040" y="2003040"/>
            <a:ext cx="771120" cy="583560"/>
          </a:xfrm>
          <a:prstGeom prst="can">
            <a:avLst>
              <a:gd name="adj" fmla="val 25000"/>
            </a:avLst>
          </a:prstGeom>
          <a:solidFill>
            <a:srgbClr val="3b48cd"/>
          </a:solidFill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DE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73" name="CustomShape 19"/>
          <p:cNvSpPr/>
          <p:nvPr/>
        </p:nvSpPr>
        <p:spPr>
          <a:xfrm>
            <a:off x="7286040" y="2196360"/>
            <a:ext cx="546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200" spc="-1" strike="noStrike">
                <a:solidFill>
                  <a:schemeClr val="lt1"/>
                </a:solidFill>
                <a:latin typeface="DesySans Office"/>
                <a:ea typeface="DejaVu Sans"/>
              </a:rPr>
              <a:t>Data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74" name="Line 41"/>
          <p:cNvCxnSpPr/>
          <p:nvPr/>
        </p:nvCxnSpPr>
        <p:spPr>
          <a:xfrm flipV="1">
            <a:off x="7387560" y="4552920"/>
            <a:ext cx="360" cy="51768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sp>
        <p:nvSpPr>
          <p:cNvPr id="475" name="CustomShape 7"/>
          <p:cNvSpPr/>
          <p:nvPr/>
        </p:nvSpPr>
        <p:spPr>
          <a:xfrm>
            <a:off x="1369440" y="4122000"/>
            <a:ext cx="1245240" cy="559440"/>
          </a:xfrm>
          <a:custGeom>
            <a:avLst/>
            <a:gdLst>
              <a:gd name="textAreaLeft" fmla="*/ 0 w 1245240"/>
              <a:gd name="textAreaRight" fmla="*/ 1245600 w 124524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CustomShape 7"/>
          <p:cNvSpPr/>
          <p:nvPr/>
        </p:nvSpPr>
        <p:spPr>
          <a:xfrm>
            <a:off x="1271880" y="4316040"/>
            <a:ext cx="1245240" cy="559440"/>
          </a:xfrm>
          <a:custGeom>
            <a:avLst/>
            <a:gdLst>
              <a:gd name="textAreaLeft" fmla="*/ 0 w 1245240"/>
              <a:gd name="textAreaRight" fmla="*/ 1245600 w 1245240"/>
              <a:gd name="textAreaTop" fmla="*/ 0 h 559440"/>
              <a:gd name="textAreaBottom" fmla="*/ 560160 h 559440"/>
            </a:gdLst>
            <a:ahLst/>
            <a:rect l="textAreaLeft" t="textAreaTop" r="textAreaRight" b="textAreaBottom"/>
            <a:pathLst>
              <a:path w="4729" h="1562">
                <a:moveTo>
                  <a:pt x="260" y="0"/>
                </a:moveTo>
                <a:lnTo>
                  <a:pt x="260" y="0"/>
                </a:lnTo>
                <a:cubicBezTo>
                  <a:pt x="214" y="0"/>
                  <a:pt x="170" y="12"/>
                  <a:pt x="130" y="35"/>
                </a:cubicBezTo>
                <a:cubicBezTo>
                  <a:pt x="91" y="58"/>
                  <a:pt x="58" y="91"/>
                  <a:pt x="35" y="130"/>
                </a:cubicBezTo>
                <a:cubicBezTo>
                  <a:pt x="12" y="170"/>
                  <a:pt x="0" y="214"/>
                  <a:pt x="0" y="260"/>
                </a:cubicBezTo>
                <a:lnTo>
                  <a:pt x="0" y="1300"/>
                </a:lnTo>
                <a:lnTo>
                  <a:pt x="0" y="1301"/>
                </a:lnTo>
                <a:cubicBezTo>
                  <a:pt x="0" y="1347"/>
                  <a:pt x="12" y="1391"/>
                  <a:pt x="35" y="1431"/>
                </a:cubicBezTo>
                <a:cubicBezTo>
                  <a:pt x="58" y="1470"/>
                  <a:pt x="91" y="1503"/>
                  <a:pt x="130" y="1526"/>
                </a:cubicBezTo>
                <a:cubicBezTo>
                  <a:pt x="170" y="1549"/>
                  <a:pt x="214" y="1561"/>
                  <a:pt x="260" y="1561"/>
                </a:cubicBezTo>
                <a:lnTo>
                  <a:pt x="4467" y="1561"/>
                </a:lnTo>
                <a:lnTo>
                  <a:pt x="4468" y="1561"/>
                </a:lnTo>
                <a:cubicBezTo>
                  <a:pt x="4514" y="1561"/>
                  <a:pt x="4558" y="1549"/>
                  <a:pt x="4598" y="1526"/>
                </a:cubicBezTo>
                <a:cubicBezTo>
                  <a:pt x="4637" y="1503"/>
                  <a:pt x="4670" y="1470"/>
                  <a:pt x="4693" y="1431"/>
                </a:cubicBezTo>
                <a:cubicBezTo>
                  <a:pt x="4716" y="1391"/>
                  <a:pt x="4728" y="1347"/>
                  <a:pt x="4728" y="1301"/>
                </a:cubicBezTo>
                <a:lnTo>
                  <a:pt x="4728" y="260"/>
                </a:lnTo>
                <a:lnTo>
                  <a:pt x="4728" y="260"/>
                </a:lnTo>
                <a:lnTo>
                  <a:pt x="4728" y="260"/>
                </a:lnTo>
                <a:cubicBezTo>
                  <a:pt x="4728" y="214"/>
                  <a:pt x="4716" y="170"/>
                  <a:pt x="4693" y="130"/>
                </a:cubicBezTo>
                <a:cubicBezTo>
                  <a:pt x="4670" y="91"/>
                  <a:pt x="4637" y="58"/>
                  <a:pt x="4598" y="35"/>
                </a:cubicBezTo>
                <a:cubicBezTo>
                  <a:pt x="4558" y="12"/>
                  <a:pt x="4514" y="0"/>
                  <a:pt x="4468" y="0"/>
                </a:cubicBezTo>
                <a:lnTo>
                  <a:pt x="260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VISA Frontend</a:t>
            </a:r>
            <a:endParaRPr b="0" lang="en-US" sz="1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CustomShape 19"/>
          <p:cNvSpPr/>
          <p:nvPr/>
        </p:nvSpPr>
        <p:spPr>
          <a:xfrm>
            <a:off x="9541080" y="5513400"/>
            <a:ext cx="1590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200" spc="-1" strike="noStrike">
                <a:solidFill>
                  <a:schemeClr val="lt1"/>
                </a:solidFill>
                <a:latin typeface="DesySans Office"/>
                <a:ea typeface="DejaVu Sans"/>
              </a:rPr>
              <a:t>Meta Data Catalogue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8" name="Picture 2" descr="VISA"/>
          <p:cNvPicPr/>
          <p:nvPr/>
        </p:nvPicPr>
        <p:blipFill>
          <a:blip r:embed="rId23"/>
          <a:stretch/>
        </p:blipFill>
        <p:spPr>
          <a:xfrm>
            <a:off x="333000" y="1140840"/>
            <a:ext cx="1413720" cy="141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2" descr=""/>
          <p:cNvPicPr/>
          <p:nvPr/>
        </p:nvPicPr>
        <p:blipFill>
          <a:blip r:embed="rId1"/>
          <a:stretch/>
        </p:blipFill>
        <p:spPr>
          <a:xfrm>
            <a:off x="7976160" y="1564200"/>
            <a:ext cx="4000320" cy="1677960"/>
          </a:xfrm>
          <a:prstGeom prst="rect">
            <a:avLst/>
          </a:prstGeom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The National Light Sources in Europe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For the Chinese one see : </a:t>
            </a:r>
            <a:r>
              <a:rPr b="0" lang="en-GB" sz="1800" spc="-1" strike="noStrike">
                <a:solidFill>
                  <a:schemeClr val="dk1"/>
                </a:solidFill>
                <a:latin typeface="Roboto"/>
              </a:rPr>
              <a:t>Qingbao Hu: Design and implementation of HEPS Scientific Computing System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ftr" idx="1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3" name="Picture 24" descr=""/>
          <p:cNvPicPr/>
          <p:nvPr/>
        </p:nvPicPr>
        <p:blipFill>
          <a:blip r:embed="rId2"/>
          <a:stretch/>
        </p:blipFill>
        <p:spPr>
          <a:xfrm>
            <a:off x="4558320" y="3654720"/>
            <a:ext cx="3417480" cy="2277720"/>
          </a:xfrm>
          <a:prstGeom prst="rect">
            <a:avLst/>
          </a:prstGeom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pic>
        <p:nvPicPr>
          <p:cNvPr id="134" name="Picture 25" descr=""/>
          <p:cNvPicPr/>
          <p:nvPr/>
        </p:nvPicPr>
        <p:blipFill>
          <a:blip r:embed="rId3"/>
          <a:stretch/>
        </p:blipFill>
        <p:spPr>
          <a:xfrm>
            <a:off x="4544640" y="1281960"/>
            <a:ext cx="3998520" cy="2196720"/>
          </a:xfrm>
          <a:prstGeom prst="rect">
            <a:avLst/>
          </a:prstGeom>
          <a:ln w="0">
            <a:noFill/>
          </a:ln>
          <a:effectLst>
            <a:glow rad="63360">
              <a:srgbClr val="ffffff">
                <a:alpha val="40000"/>
              </a:srgbClr>
            </a:glow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sp>
        <p:nvSpPr>
          <p:cNvPr id="135" name="TextBox 34"/>
          <p:cNvSpPr/>
          <p:nvPr/>
        </p:nvSpPr>
        <p:spPr>
          <a:xfrm>
            <a:off x="7319160" y="1541520"/>
            <a:ext cx="9234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Soleil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Picture 26" descr=""/>
          <p:cNvPicPr/>
          <p:nvPr/>
        </p:nvPicPr>
        <p:blipFill>
          <a:blip r:embed="rId4"/>
          <a:stretch/>
        </p:blipFill>
        <p:spPr>
          <a:xfrm>
            <a:off x="8570520" y="3751920"/>
            <a:ext cx="3638520" cy="2043360"/>
          </a:xfrm>
          <a:prstGeom prst="rect">
            <a:avLst/>
          </a:prstGeom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pic>
        <p:nvPicPr>
          <p:cNvPr id="137" name="Picture 31" descr=""/>
          <p:cNvPicPr/>
          <p:nvPr/>
        </p:nvPicPr>
        <p:blipFill>
          <a:blip r:embed="rId5"/>
          <a:stretch/>
        </p:blipFill>
        <p:spPr>
          <a:xfrm>
            <a:off x="383760" y="1321920"/>
            <a:ext cx="3965400" cy="4946400"/>
          </a:xfrm>
          <a:prstGeom prst="rect">
            <a:avLst/>
          </a:prstGeom>
          <a:ln w="0">
            <a:noFill/>
          </a:ln>
        </p:spPr>
      </p:pic>
      <p:sp>
        <p:nvSpPr>
          <p:cNvPr id="138" name="TextBox 37"/>
          <p:cNvSpPr/>
          <p:nvPr/>
        </p:nvSpPr>
        <p:spPr>
          <a:xfrm>
            <a:off x="8766720" y="5303520"/>
            <a:ext cx="9583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ALBA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Box 38"/>
          <p:cNvSpPr/>
          <p:nvPr/>
        </p:nvSpPr>
        <p:spPr>
          <a:xfrm>
            <a:off x="4828320" y="5258520"/>
            <a:ext cx="1398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Diamond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TextBox 39"/>
          <p:cNvSpPr/>
          <p:nvPr/>
        </p:nvSpPr>
        <p:spPr>
          <a:xfrm>
            <a:off x="10357200" y="1729440"/>
            <a:ext cx="12142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MAX IV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" name="Picture 32" descr=""/>
          <p:cNvPicPr/>
          <p:nvPr/>
        </p:nvPicPr>
        <p:blipFill>
          <a:blip r:embed="rId6"/>
          <a:stretch/>
        </p:blipFill>
        <p:spPr>
          <a:xfrm>
            <a:off x="4726080" y="2610000"/>
            <a:ext cx="4721040" cy="1765080"/>
          </a:xfrm>
          <a:prstGeom prst="rect">
            <a:avLst/>
          </a:prstGeom>
          <a:ln w="41400">
            <a:solidFill>
              <a:srgbClr val="ffffff"/>
            </a:solidFill>
            <a:round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sp>
        <p:nvSpPr>
          <p:cNvPr id="142" name="TextBox 40"/>
          <p:cNvSpPr/>
          <p:nvPr/>
        </p:nvSpPr>
        <p:spPr>
          <a:xfrm>
            <a:off x="8000280" y="2568960"/>
            <a:ext cx="15192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PETRA III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V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isa.desy.de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chemeClr val="dk1"/>
                </a:solidFill>
                <a:latin typeface="DesySans Office"/>
                <a:ea typeface="Noto Sans CJK SC"/>
              </a:rPr>
              <a:t>Analysis software provisioning via Apptainer images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ftr" idx="2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CustomShape 31"/>
          <p:cNvSpPr/>
          <p:nvPr/>
        </p:nvSpPr>
        <p:spPr>
          <a:xfrm>
            <a:off x="623880" y="1657080"/>
            <a:ext cx="2159280" cy="3959280"/>
          </a:xfrm>
          <a:custGeom>
            <a:avLst/>
            <a:gdLst>
              <a:gd name="textAreaLeft" fmla="*/ 0 w 2159280"/>
              <a:gd name="textAreaRight" fmla="*/ 2160000 w 2159280"/>
              <a:gd name="textAreaTop" fmla="*/ 0 h 3959280"/>
              <a:gd name="textAreaBottom" fmla="*/ 3960000 h 3959280"/>
            </a:gdLst>
            <a:ahLst/>
            <a:rect l="textAreaLeft" t="textAreaTop" r="textAreaRight" b="textAreaBottom"/>
            <a:pathLst>
              <a:path w="6002" h="11002">
                <a:moveTo>
                  <a:pt x="1000" y="0"/>
                </a:moveTo>
                <a:lnTo>
                  <a:pt x="1000" y="0"/>
                </a:lnTo>
                <a:cubicBezTo>
                  <a:pt x="825" y="0"/>
                  <a:pt x="652" y="46"/>
                  <a:pt x="500" y="134"/>
                </a:cubicBezTo>
                <a:cubicBezTo>
                  <a:pt x="348" y="222"/>
                  <a:pt x="222" y="348"/>
                  <a:pt x="134" y="500"/>
                </a:cubicBezTo>
                <a:cubicBezTo>
                  <a:pt x="46" y="652"/>
                  <a:pt x="0" y="825"/>
                  <a:pt x="0" y="1000"/>
                </a:cubicBezTo>
                <a:lnTo>
                  <a:pt x="0" y="10000"/>
                </a:lnTo>
                <a:lnTo>
                  <a:pt x="0" y="10001"/>
                </a:lnTo>
                <a:cubicBezTo>
                  <a:pt x="0" y="10176"/>
                  <a:pt x="46" y="10349"/>
                  <a:pt x="134" y="10501"/>
                </a:cubicBezTo>
                <a:cubicBezTo>
                  <a:pt x="222" y="10653"/>
                  <a:pt x="348" y="10779"/>
                  <a:pt x="500" y="10867"/>
                </a:cubicBezTo>
                <a:cubicBezTo>
                  <a:pt x="652" y="10955"/>
                  <a:pt x="825" y="11001"/>
                  <a:pt x="1000" y="11001"/>
                </a:cubicBezTo>
                <a:lnTo>
                  <a:pt x="5000" y="11001"/>
                </a:lnTo>
                <a:lnTo>
                  <a:pt x="5001" y="11001"/>
                </a:lnTo>
                <a:cubicBezTo>
                  <a:pt x="5176" y="11001"/>
                  <a:pt x="5349" y="10955"/>
                  <a:pt x="5501" y="10867"/>
                </a:cubicBezTo>
                <a:cubicBezTo>
                  <a:pt x="5653" y="10779"/>
                  <a:pt x="5779" y="10653"/>
                  <a:pt x="5867" y="10501"/>
                </a:cubicBezTo>
                <a:cubicBezTo>
                  <a:pt x="5955" y="10349"/>
                  <a:pt x="6001" y="10176"/>
                  <a:pt x="6001" y="10001"/>
                </a:cubicBezTo>
                <a:lnTo>
                  <a:pt x="6001" y="1000"/>
                </a:lnTo>
                <a:lnTo>
                  <a:pt x="6001" y="1000"/>
                </a:lnTo>
                <a:lnTo>
                  <a:pt x="6001" y="1000"/>
                </a:lnTo>
                <a:cubicBezTo>
                  <a:pt x="6001" y="825"/>
                  <a:pt x="5955" y="652"/>
                  <a:pt x="5867" y="500"/>
                </a:cubicBezTo>
                <a:cubicBezTo>
                  <a:pt x="5779" y="348"/>
                  <a:pt x="5653" y="222"/>
                  <a:pt x="5501" y="134"/>
                </a:cubicBezTo>
                <a:cubicBezTo>
                  <a:pt x="5349" y="46"/>
                  <a:pt x="5176" y="0"/>
                  <a:pt x="5001" y="0"/>
                </a:cubicBezTo>
                <a:lnTo>
                  <a:pt x="1000" y="0"/>
                </a:lnTo>
              </a:path>
            </a:pathLst>
          </a:custGeom>
          <a:solidFill>
            <a:schemeClr val="lt1"/>
          </a:solidFill>
          <a:ln cap="rnd" w="0">
            <a:solidFill>
              <a:srgbClr val="000000"/>
            </a:solidFill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3" name="Group 4"/>
          <p:cNvGrpSpPr/>
          <p:nvPr/>
        </p:nvGrpSpPr>
        <p:grpSpPr>
          <a:xfrm>
            <a:off x="659880" y="1585080"/>
            <a:ext cx="1727280" cy="735840"/>
            <a:chOff x="659880" y="1585080"/>
            <a:chExt cx="1727280" cy="735840"/>
          </a:xfrm>
        </p:grpSpPr>
        <p:pic>
          <p:nvPicPr>
            <p:cNvPr id="484" name="Picture 7" descr=""/>
            <p:cNvPicPr/>
            <p:nvPr/>
          </p:nvPicPr>
          <p:blipFill>
            <a:blip r:embed="rId1"/>
            <a:stretch/>
          </p:blipFill>
          <p:spPr>
            <a:xfrm>
              <a:off x="659880" y="1585080"/>
              <a:ext cx="1727280" cy="735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5" name="CustomShape 32"/>
          <p:cNvSpPr/>
          <p:nvPr/>
        </p:nvSpPr>
        <p:spPr>
          <a:xfrm>
            <a:off x="909720" y="2377080"/>
            <a:ext cx="1441440" cy="742680"/>
          </a:xfrm>
          <a:custGeom>
            <a:avLst/>
            <a:gdLst>
              <a:gd name="textAreaLeft" fmla="*/ 0 w 1441440"/>
              <a:gd name="textAreaRight" fmla="*/ 1442160 w 1441440"/>
              <a:gd name="textAreaTop" fmla="*/ 0 h 742680"/>
              <a:gd name="textAreaBottom" fmla="*/ 743400 h 742680"/>
            </a:gdLst>
            <a:ah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Image 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definition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CustomShape 33"/>
          <p:cNvSpPr/>
          <p:nvPr/>
        </p:nvSpPr>
        <p:spPr>
          <a:xfrm>
            <a:off x="909720" y="4680360"/>
            <a:ext cx="1441440" cy="742680"/>
          </a:xfrm>
          <a:custGeom>
            <a:avLst/>
            <a:gdLst>
              <a:gd name="textAreaLeft" fmla="*/ 0 w 1441440"/>
              <a:gd name="textAreaRight" fmla="*/ 1442160 w 1441440"/>
              <a:gd name="textAreaTop" fmla="*/ 0 h 742680"/>
              <a:gd name="textAreaBottom" fmla="*/ 743400 h 742680"/>
            </a:gdLst>
            <a:ah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Application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Menu config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87" name="Line 1"/>
          <p:cNvCxnSpPr>
            <a:stCxn id="485" idx="2"/>
          </p:cNvCxnSpPr>
          <p:nvPr/>
        </p:nvCxnSpPr>
        <p:spPr>
          <a:xfrm>
            <a:off x="1630440" y="3119760"/>
            <a:ext cx="1440" cy="40968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grpSp>
        <p:nvGrpSpPr>
          <p:cNvPr id="488" name="Group 8"/>
          <p:cNvGrpSpPr/>
          <p:nvPr/>
        </p:nvGrpSpPr>
        <p:grpSpPr>
          <a:xfrm>
            <a:off x="4727880" y="2763360"/>
            <a:ext cx="1360080" cy="1269000"/>
            <a:chOff x="4727880" y="2763360"/>
            <a:chExt cx="1360080" cy="1269000"/>
          </a:xfrm>
        </p:grpSpPr>
        <p:pic>
          <p:nvPicPr>
            <p:cNvPr id="489" name="Picture 28_11" descr=""/>
            <p:cNvPicPr/>
            <p:nvPr/>
          </p:nvPicPr>
          <p:blipFill>
            <a:blip r:embed="rId2"/>
            <a:stretch/>
          </p:blipFill>
          <p:spPr>
            <a:xfrm>
              <a:off x="4727880" y="2977920"/>
              <a:ext cx="1144080" cy="105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0" name="Picture 13" descr=""/>
            <p:cNvPicPr/>
            <p:nvPr/>
          </p:nvPicPr>
          <p:blipFill>
            <a:blip r:embed="rId3"/>
            <a:stretch/>
          </p:blipFill>
          <p:spPr>
            <a:xfrm>
              <a:off x="5152680" y="2763360"/>
              <a:ext cx="935280" cy="28584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491" name="Line 9"/>
          <p:cNvCxnSpPr>
            <a:endCxn id="489" idx="1"/>
          </p:cNvCxnSpPr>
          <p:nvPr/>
        </p:nvCxnSpPr>
        <p:spPr>
          <a:xfrm flipV="1">
            <a:off x="2351880" y="3504960"/>
            <a:ext cx="2376360" cy="39600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cxnSp>
        <p:nvCxnSpPr>
          <p:cNvPr id="492" name="Line 10"/>
          <p:cNvCxnSpPr>
            <a:stCxn id="486" idx="3"/>
          </p:cNvCxnSpPr>
          <p:nvPr/>
        </p:nvCxnSpPr>
        <p:spPr>
          <a:xfrm flipV="1">
            <a:off x="2351160" y="3900600"/>
            <a:ext cx="3097080" cy="1151280"/>
          </a:xfrm>
          <a:prstGeom prst="straightConnector1">
            <a:avLst/>
          </a:prstGeom>
          <a:ln cap="rnd" w="25560">
            <a:solidFill>
              <a:srgbClr val="3465a4"/>
            </a:solidFill>
            <a:round/>
            <a:tailEnd len="med" type="triangle" w="med"/>
          </a:ln>
        </p:spPr>
      </p:cxnSp>
      <p:sp>
        <p:nvSpPr>
          <p:cNvPr id="493" name="CustomShape 34"/>
          <p:cNvSpPr/>
          <p:nvPr/>
        </p:nvSpPr>
        <p:spPr>
          <a:xfrm>
            <a:off x="909720" y="3528720"/>
            <a:ext cx="1441440" cy="742680"/>
          </a:xfrm>
          <a:custGeom>
            <a:avLst/>
            <a:gdLst>
              <a:gd name="textAreaLeft" fmla="*/ 0 w 1441440"/>
              <a:gd name="textAreaRight" fmla="*/ 1442160 w 1441440"/>
              <a:gd name="textAreaTop" fmla="*/ 0 h 742680"/>
              <a:gd name="textAreaBottom" fmla="*/ 743400 h 742680"/>
            </a:gdLst>
            <a:ahLst/>
            <a:rect l="textAreaLeft" t="textAreaTop" r="textAreaRight" b="textAreaBottom"/>
            <a:pathLst>
              <a:path w="2499" h="1458">
                <a:moveTo>
                  <a:pt x="242" y="0"/>
                </a:moveTo>
                <a:lnTo>
                  <a:pt x="243" y="0"/>
                </a:lnTo>
                <a:cubicBezTo>
                  <a:pt x="200" y="0"/>
                  <a:pt x="158" y="11"/>
                  <a:pt x="121" y="33"/>
                </a:cubicBezTo>
                <a:cubicBezTo>
                  <a:pt x="85" y="54"/>
                  <a:pt x="54" y="85"/>
                  <a:pt x="33" y="121"/>
                </a:cubicBezTo>
                <a:cubicBezTo>
                  <a:pt x="11" y="158"/>
                  <a:pt x="0" y="200"/>
                  <a:pt x="0" y="243"/>
                </a:cubicBezTo>
                <a:lnTo>
                  <a:pt x="0" y="1214"/>
                </a:lnTo>
                <a:lnTo>
                  <a:pt x="0" y="1214"/>
                </a:lnTo>
                <a:cubicBezTo>
                  <a:pt x="0" y="1257"/>
                  <a:pt x="11" y="1299"/>
                  <a:pt x="33" y="1336"/>
                </a:cubicBezTo>
                <a:cubicBezTo>
                  <a:pt x="54" y="1372"/>
                  <a:pt x="85" y="1403"/>
                  <a:pt x="121" y="1424"/>
                </a:cubicBezTo>
                <a:cubicBezTo>
                  <a:pt x="158" y="1446"/>
                  <a:pt x="200" y="1457"/>
                  <a:pt x="243" y="1457"/>
                </a:cubicBezTo>
                <a:lnTo>
                  <a:pt x="2255" y="1457"/>
                </a:lnTo>
                <a:lnTo>
                  <a:pt x="2255" y="1457"/>
                </a:lnTo>
                <a:cubicBezTo>
                  <a:pt x="2298" y="1457"/>
                  <a:pt x="2340" y="1446"/>
                  <a:pt x="2377" y="1424"/>
                </a:cubicBezTo>
                <a:cubicBezTo>
                  <a:pt x="2413" y="1403"/>
                  <a:pt x="2444" y="1372"/>
                  <a:pt x="2465" y="1336"/>
                </a:cubicBezTo>
                <a:cubicBezTo>
                  <a:pt x="2487" y="1299"/>
                  <a:pt x="2498" y="1257"/>
                  <a:pt x="2498" y="1214"/>
                </a:cubicBezTo>
                <a:lnTo>
                  <a:pt x="2498" y="242"/>
                </a:lnTo>
                <a:lnTo>
                  <a:pt x="2498" y="243"/>
                </a:lnTo>
                <a:lnTo>
                  <a:pt x="2498" y="243"/>
                </a:lnTo>
                <a:cubicBezTo>
                  <a:pt x="2498" y="200"/>
                  <a:pt x="2487" y="158"/>
                  <a:pt x="2465" y="121"/>
                </a:cubicBezTo>
                <a:cubicBezTo>
                  <a:pt x="2444" y="85"/>
                  <a:pt x="2413" y="54"/>
                  <a:pt x="2377" y="33"/>
                </a:cubicBezTo>
                <a:cubicBezTo>
                  <a:pt x="2340" y="11"/>
                  <a:pt x="2298" y="0"/>
                  <a:pt x="2255" y="0"/>
                </a:cubicBezTo>
                <a:lnTo>
                  <a:pt x="242" y="0"/>
                </a:lnTo>
              </a:path>
            </a:pathLst>
          </a:custGeom>
          <a:solidFill>
            <a:srgbClr val="dddddd"/>
          </a:solidFill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Container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Registry</a:t>
            </a:r>
            <a:endParaRPr b="0" lang="en-US" sz="1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TextShape 12"/>
          <p:cNvSpPr/>
          <p:nvPr/>
        </p:nvSpPr>
        <p:spPr>
          <a:xfrm>
            <a:off x="1017720" y="3156480"/>
            <a:ext cx="863280" cy="43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DesySans Office"/>
              </a:rPr>
              <a:t>CI/CD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TextShape 13"/>
          <p:cNvSpPr/>
          <p:nvPr/>
        </p:nvSpPr>
        <p:spPr>
          <a:xfrm>
            <a:off x="3007080" y="3294000"/>
            <a:ext cx="133344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DesySans Office"/>
              </a:rPr>
              <a:t>apptainer pull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TextShape 14"/>
          <p:cNvSpPr/>
          <p:nvPr/>
        </p:nvSpPr>
        <p:spPr>
          <a:xfrm>
            <a:off x="3793320" y="4621680"/>
            <a:ext cx="133344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DesySans Office"/>
              </a:rPr>
              <a:t>git pull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TextShape 15"/>
          <p:cNvSpPr/>
          <p:nvPr/>
        </p:nvSpPr>
        <p:spPr>
          <a:xfrm>
            <a:off x="6527880" y="1873080"/>
            <a:ext cx="5039280" cy="341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Software in Apptainer images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432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Many applications already available as Apptainer image from HPC workflows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Built from .def file in CI/CD pipeline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Image publicly available in Gitlab registry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Pulled on application startup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Application menu entries defined separately in git repository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Seamless integration into the OS applications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Menu entries updated from menu config by cronjob pulls the repository regularly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16000" indent="-216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esySans Office"/>
              </a:rPr>
              <a:t>Seamless updates to the menu by admins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V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isa.desy.de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Example: </a:t>
            </a:r>
            <a:r>
              <a:rPr b="1" lang="en-US" sz="1800" spc="-1" strike="noStrike">
                <a:solidFill>
                  <a:schemeClr val="dk1"/>
                </a:solidFill>
                <a:latin typeface="DesySans Office"/>
                <a:ea typeface="Noto Sans CJK SC"/>
              </a:rPr>
              <a:t>Work via remote desktop connection with graphical interfaces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0" name="TextBox 5"/>
          <p:cNvSpPr/>
          <p:nvPr/>
        </p:nvSpPr>
        <p:spPr>
          <a:xfrm>
            <a:off x="180720" y="1740240"/>
            <a:ext cx="3885840" cy="96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DesySans Office"/>
                <a:ea typeface="DejaVu Sans"/>
              </a:rPr>
              <a:t>Using CrystFEL Docker Images to run Singularity Container and work with Crystfel 10 Graphical Interface.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1" name="Picture 6" descr=""/>
          <p:cNvPicPr/>
          <p:nvPr/>
        </p:nvPicPr>
        <p:blipFill>
          <a:blip r:embed="rId1"/>
          <a:stretch/>
        </p:blipFill>
        <p:spPr>
          <a:xfrm>
            <a:off x="4044960" y="1196640"/>
            <a:ext cx="7944840" cy="4752000"/>
          </a:xfrm>
          <a:prstGeom prst="rect">
            <a:avLst/>
          </a:prstGeom>
          <a:ln w="0">
            <a:noFill/>
          </a:ln>
        </p:spPr>
      </p:pic>
      <p:sp>
        <p:nvSpPr>
          <p:cNvPr id="502" name="TextBox 7"/>
          <p:cNvSpPr/>
          <p:nvPr/>
        </p:nvSpPr>
        <p:spPr>
          <a:xfrm>
            <a:off x="201960" y="5173920"/>
            <a:ext cx="3885840" cy="105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900" spc="-1" strike="noStrike">
                <a:solidFill>
                  <a:schemeClr val="accent2"/>
                </a:solidFill>
                <a:latin typeface="Verdana"/>
              </a:rPr>
              <a:t>CrystFEL</a:t>
            </a:r>
            <a:r>
              <a:rPr b="0" lang="en-GB" sz="900" spc="-1" strike="noStrike">
                <a:solidFill>
                  <a:srgbClr val="000000"/>
                </a:solidFill>
                <a:latin typeface="Verdana"/>
              </a:rPr>
              <a:t> is a suite of programs for processing diffraction data acquired "serially" in a "snapshot" manner, such as when using the technique of </a:t>
            </a:r>
            <a:r>
              <a:rPr b="1" lang="en-GB" sz="900" spc="-1" strike="noStrike">
                <a:solidFill>
                  <a:srgbClr val="000000"/>
                </a:solidFill>
                <a:latin typeface="Verdana"/>
              </a:rPr>
              <a:t>Serial Femtosecond Crystallography (SFX)</a:t>
            </a:r>
            <a:r>
              <a:rPr b="0" lang="en-GB" sz="900" spc="-1" strike="noStrike">
                <a:solidFill>
                  <a:srgbClr val="000000"/>
                </a:solidFill>
                <a:latin typeface="Verdana"/>
              </a:rPr>
              <a:t> with a free-electron laser source. CrystFEL comprises programs for indexing and integrating diffraction patterns, scaling and merging intensities, simulating patterns, calculating figures of merit for the data and visualising the results. </a:t>
            </a:r>
            <a:endParaRPr b="0" lang="en-US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Footer Placeholder 14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6000" spc="-1" strike="noStrike">
                <a:solidFill>
                  <a:schemeClr val="accent1"/>
                </a:solidFill>
                <a:latin typeface="Arial"/>
              </a:rPr>
              <a:t>Thank you</a:t>
            </a:r>
            <a:endParaRPr b="0" lang="en-US" sz="6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/>
          </p:nvPr>
        </p:nvSpPr>
        <p:spPr>
          <a:xfrm>
            <a:off x="3600000" y="4516560"/>
            <a:ext cx="5592240" cy="189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Fuhrmann Patrick, Wetzel Tim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DESY IT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pc="-1" strike="noStrike" u="sng">
                <a:solidFill>
                  <a:schemeClr val="dk1"/>
                </a:solidFill>
                <a:uFillTx/>
                <a:latin typeface="Arial"/>
                <a:hlinkClick r:id="rId1"/>
              </a:rPr>
              <a:t>Patrick.Fuhrmann@desy.de</a:t>
            </a: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, Tim.Wetzel@desy.de 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2"/>
          <p:cNvSpPr/>
          <p:nvPr/>
        </p:nvSpPr>
        <p:spPr>
          <a:xfrm>
            <a:off x="6112080" y="4572720"/>
            <a:ext cx="32810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DE" sz="3600" spc="-1" strike="noStrike">
                <a:solidFill>
                  <a:schemeClr val="accent2"/>
                </a:solidFill>
                <a:latin typeface="Arial"/>
              </a:rPr>
              <a:t>So far so good.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The data situation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5" name="TextBox 1"/>
          <p:cNvSpPr/>
          <p:nvPr/>
        </p:nvSpPr>
        <p:spPr>
          <a:xfrm>
            <a:off x="4914000" y="349560"/>
            <a:ext cx="7351560" cy="32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Light sources are huge infrastructures, providing extremely brilliant light, used with more than 200 techniques to look deep into matter for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Biology, Material Science, Cultural Heritage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 and what not.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In 2019 Petra III at DESY had more than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6300 visits 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from 3150 national and international users at 21 beamlines;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Those beam times produce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an enormous amount of extremely precious data, under the governance of the PI.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But, after the ‘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embargo period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’ all this data becomes                  ‘</a:t>
            </a:r>
            <a:r>
              <a:rPr b="0" lang="en-GB" sz="2400" spc="-1" strike="noStrike">
                <a:solidFill>
                  <a:schemeClr val="accent2"/>
                </a:solidFill>
                <a:latin typeface="Arial"/>
              </a:rPr>
              <a:t>Open Data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’ (public)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6" name="Group 1"/>
          <p:cNvGrpSpPr/>
          <p:nvPr/>
        </p:nvGrpSpPr>
        <p:grpSpPr>
          <a:xfrm>
            <a:off x="106200" y="1389600"/>
            <a:ext cx="3841200" cy="4602600"/>
            <a:chOff x="106200" y="1389600"/>
            <a:chExt cx="3841200" cy="4602600"/>
          </a:xfrm>
        </p:grpSpPr>
        <p:sp>
          <p:nvSpPr>
            <p:cNvPr id="147" name="Right Arrow 1"/>
            <p:cNvSpPr/>
            <p:nvPr/>
          </p:nvSpPr>
          <p:spPr>
            <a:xfrm>
              <a:off x="106200" y="1816920"/>
              <a:ext cx="555840" cy="4137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>
                <a:lumMod val="95000"/>
              </a:schemeClr>
            </a:solidFill>
            <a:ln w="1260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de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pic>
          <p:nvPicPr>
            <p:cNvPr id="148" name="Picture 1" descr=""/>
            <p:cNvPicPr/>
            <p:nvPr/>
          </p:nvPicPr>
          <p:blipFill>
            <a:blip r:embed="rId1"/>
            <a:stretch/>
          </p:blipFill>
          <p:spPr>
            <a:xfrm>
              <a:off x="2287080" y="138960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9" name="Picture 3" descr=""/>
            <p:cNvPicPr/>
            <p:nvPr/>
          </p:nvPicPr>
          <p:blipFill>
            <a:blip r:embed="rId2"/>
            <a:stretch/>
          </p:blipFill>
          <p:spPr>
            <a:xfrm>
              <a:off x="783000" y="225000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0" name="Picture 17" descr=""/>
            <p:cNvPicPr/>
            <p:nvPr/>
          </p:nvPicPr>
          <p:blipFill>
            <a:blip r:embed="rId3"/>
            <a:stretch/>
          </p:blipFill>
          <p:spPr>
            <a:xfrm>
              <a:off x="783000" y="3900240"/>
              <a:ext cx="1439640" cy="102168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1" name="Picture 20" descr=""/>
            <p:cNvPicPr/>
            <p:nvPr/>
          </p:nvPicPr>
          <p:blipFill>
            <a:blip r:embed="rId4"/>
            <a:stretch/>
          </p:blipFill>
          <p:spPr>
            <a:xfrm>
              <a:off x="2311200" y="309024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2" name="Picture 21" descr=""/>
            <p:cNvPicPr/>
            <p:nvPr/>
          </p:nvPicPr>
          <p:blipFill>
            <a:blip r:embed="rId5"/>
            <a:stretch/>
          </p:blipFill>
          <p:spPr>
            <a:xfrm>
              <a:off x="2311200" y="4665960"/>
              <a:ext cx="1439640" cy="98532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3" name="TextBox 17"/>
            <p:cNvSpPr/>
            <p:nvPr/>
          </p:nvSpPr>
          <p:spPr>
            <a:xfrm>
              <a:off x="2381040" y="2404800"/>
              <a:ext cx="15663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Role of Water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4" name="TextBox 22"/>
            <p:cNvSpPr/>
            <p:nvPr/>
          </p:nvSpPr>
          <p:spPr>
            <a:xfrm>
              <a:off x="590760" y="3243600"/>
              <a:ext cx="11566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Fine Dust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5" name="TextBox 26"/>
            <p:cNvSpPr/>
            <p:nvPr/>
          </p:nvSpPr>
          <p:spPr>
            <a:xfrm>
              <a:off x="201240" y="4933440"/>
              <a:ext cx="19033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Superconductors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6" name="TextBox 28"/>
            <p:cNvSpPr/>
            <p:nvPr/>
          </p:nvSpPr>
          <p:spPr>
            <a:xfrm>
              <a:off x="3036960" y="4081320"/>
              <a:ext cx="9036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Battery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7" name="TextBox 30"/>
            <p:cNvSpPr/>
            <p:nvPr/>
          </p:nvSpPr>
          <p:spPr>
            <a:xfrm>
              <a:off x="995760" y="5627520"/>
              <a:ext cx="18896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Cultural Heritage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58" name="Group 7"/>
          <p:cNvGrpSpPr/>
          <p:nvPr/>
        </p:nvGrpSpPr>
        <p:grpSpPr>
          <a:xfrm>
            <a:off x="4095360" y="3365640"/>
            <a:ext cx="7848360" cy="3199320"/>
            <a:chOff x="4095360" y="3365640"/>
            <a:chExt cx="7848360" cy="3199320"/>
          </a:xfrm>
        </p:grpSpPr>
        <p:sp>
          <p:nvSpPr>
            <p:cNvPr id="159" name="Snip Single Corner of Rectangle 1"/>
            <p:cNvSpPr/>
            <p:nvPr/>
          </p:nvSpPr>
          <p:spPr>
            <a:xfrm>
              <a:off x="4110480" y="3645000"/>
              <a:ext cx="7833240" cy="2765160"/>
            </a:xfrm>
            <a:prstGeom prst="snip1Rect">
              <a:avLst>
                <a:gd name="adj" fmla="val 16667"/>
              </a:avLst>
            </a:prstGeom>
            <a:solidFill>
              <a:schemeClr val="lt1">
                <a:lumMod val="95000"/>
              </a:schemeClr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60" name="TextBox 33"/>
            <p:cNvSpPr/>
            <p:nvPr/>
          </p:nvSpPr>
          <p:spPr>
            <a:xfrm>
              <a:off x="4095360" y="3365640"/>
              <a:ext cx="7712280" cy="319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ff0000"/>
                  </a:solidFill>
                  <a:latin typeface="Arial"/>
                </a:rPr>
                <a:t>                                                           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Data which wasn’t used in publications is essentially lost.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After a publication, the future of the data only depends on the PI, who will have moved on to his/her next project. </a:t>
              </a:r>
              <a:r>
                <a:rPr b="0" lang="en-GB" sz="2400" spc="-1" strike="noStrike">
                  <a:solidFill>
                    <a:schemeClr val="accent2"/>
                  </a:solidFill>
                  <a:latin typeface="Arial"/>
                </a:rPr>
                <a:t>The future of that data is undetermined.</a:t>
              </a: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No one, except the original group, understands the details of those collected datasets.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61" name="Footer Placeholder 1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4"/>
          <p:cNvSpPr/>
          <p:nvPr/>
        </p:nvSpPr>
        <p:spPr>
          <a:xfrm>
            <a:off x="4914000" y="349560"/>
            <a:ext cx="7351560" cy="32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Light sources are huge infrastructures, providing extremely brilliant light, used with more than 200 techniques to look deep into matter for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Biology, Material Science, Cultural Heritage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 and what not.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In 2019 Petra III at DESY had more than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6300 visits 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from 3150 national and international users at 21 beamlines;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Those beam times produce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an enormous amount of extremely precious data, 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under the governance of the PI.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But, after the ‘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embargo period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’ all this data becomes                  ‘</a:t>
            </a:r>
            <a:r>
              <a:rPr b="0" lang="en-GB" sz="2400" spc="-1" strike="noStrike">
                <a:solidFill>
                  <a:schemeClr val="accent2"/>
                </a:solidFill>
                <a:latin typeface="Arial"/>
              </a:rPr>
              <a:t>Open Data</a:t>
            </a: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’ (public)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63" name="Group 6"/>
          <p:cNvGrpSpPr/>
          <p:nvPr/>
        </p:nvGrpSpPr>
        <p:grpSpPr>
          <a:xfrm>
            <a:off x="106200" y="1389600"/>
            <a:ext cx="3841200" cy="4602600"/>
            <a:chOff x="106200" y="1389600"/>
            <a:chExt cx="3841200" cy="4602600"/>
          </a:xfrm>
        </p:grpSpPr>
        <p:sp>
          <p:nvSpPr>
            <p:cNvPr id="164" name="Right Arrow 8"/>
            <p:cNvSpPr/>
            <p:nvPr/>
          </p:nvSpPr>
          <p:spPr>
            <a:xfrm>
              <a:off x="106200" y="1816920"/>
              <a:ext cx="555840" cy="4137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>
                <a:lumMod val="95000"/>
              </a:schemeClr>
            </a:solidFill>
            <a:ln w="1260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de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pic>
          <p:nvPicPr>
            <p:cNvPr id="165" name="Picture 9" descr=""/>
            <p:cNvPicPr/>
            <p:nvPr/>
          </p:nvPicPr>
          <p:blipFill>
            <a:blip r:embed="rId1"/>
            <a:stretch/>
          </p:blipFill>
          <p:spPr>
            <a:xfrm>
              <a:off x="2287080" y="138960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6" name="Picture 10" descr=""/>
            <p:cNvPicPr/>
            <p:nvPr/>
          </p:nvPicPr>
          <p:blipFill>
            <a:blip r:embed="rId2"/>
            <a:stretch/>
          </p:blipFill>
          <p:spPr>
            <a:xfrm>
              <a:off x="783000" y="225000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7" name="Picture 11" descr=""/>
            <p:cNvPicPr/>
            <p:nvPr/>
          </p:nvPicPr>
          <p:blipFill>
            <a:blip r:embed="rId3"/>
            <a:stretch/>
          </p:blipFill>
          <p:spPr>
            <a:xfrm>
              <a:off x="783000" y="3900240"/>
              <a:ext cx="1439640" cy="102168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8" name="Picture 12" descr=""/>
            <p:cNvPicPr/>
            <p:nvPr/>
          </p:nvPicPr>
          <p:blipFill>
            <a:blip r:embed="rId4"/>
            <a:stretch/>
          </p:blipFill>
          <p:spPr>
            <a:xfrm>
              <a:off x="2311200" y="3090240"/>
              <a:ext cx="1439640" cy="102096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9" name="Picture 13" descr=""/>
            <p:cNvPicPr/>
            <p:nvPr/>
          </p:nvPicPr>
          <p:blipFill>
            <a:blip r:embed="rId5"/>
            <a:stretch/>
          </p:blipFill>
          <p:spPr>
            <a:xfrm>
              <a:off x="2311200" y="4665960"/>
              <a:ext cx="1439640" cy="985320"/>
            </a:xfrm>
            <a:prstGeom prst="rect">
              <a:avLst/>
            </a:prstGeom>
            <a:ln w="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70" name="TextBox 14"/>
            <p:cNvSpPr/>
            <p:nvPr/>
          </p:nvSpPr>
          <p:spPr>
            <a:xfrm>
              <a:off x="2381040" y="2404800"/>
              <a:ext cx="15663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Role of Water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1" name="TextBox 15"/>
            <p:cNvSpPr/>
            <p:nvPr/>
          </p:nvSpPr>
          <p:spPr>
            <a:xfrm>
              <a:off x="590760" y="3243600"/>
              <a:ext cx="11566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Fine Dust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2" name="TextBox 16"/>
            <p:cNvSpPr/>
            <p:nvPr/>
          </p:nvSpPr>
          <p:spPr>
            <a:xfrm>
              <a:off x="201240" y="4933440"/>
              <a:ext cx="19033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Superconductors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3" name="TextBox 18"/>
            <p:cNvSpPr/>
            <p:nvPr/>
          </p:nvSpPr>
          <p:spPr>
            <a:xfrm>
              <a:off x="3036960" y="4081320"/>
              <a:ext cx="9036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Battery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4" name="TextBox 19"/>
            <p:cNvSpPr/>
            <p:nvPr/>
          </p:nvSpPr>
          <p:spPr>
            <a:xfrm>
              <a:off x="995760" y="5627520"/>
              <a:ext cx="18896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accent1"/>
                  </a:solidFill>
                  <a:latin typeface="Arial"/>
                </a:rPr>
                <a:t>Cultural Heritage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75" name="Group 23"/>
          <p:cNvGrpSpPr/>
          <p:nvPr/>
        </p:nvGrpSpPr>
        <p:grpSpPr>
          <a:xfrm>
            <a:off x="4095360" y="3365640"/>
            <a:ext cx="7848360" cy="3199320"/>
            <a:chOff x="4095360" y="3365640"/>
            <a:chExt cx="7848360" cy="3199320"/>
          </a:xfrm>
        </p:grpSpPr>
        <p:sp>
          <p:nvSpPr>
            <p:cNvPr id="176" name="Snip Single Corner of Rectangle 22"/>
            <p:cNvSpPr/>
            <p:nvPr/>
          </p:nvSpPr>
          <p:spPr>
            <a:xfrm>
              <a:off x="4110480" y="3645000"/>
              <a:ext cx="7833240" cy="2765160"/>
            </a:xfrm>
            <a:prstGeom prst="snip1Rect">
              <a:avLst>
                <a:gd name="adj" fmla="val 16667"/>
              </a:avLst>
            </a:prstGeom>
            <a:solidFill>
              <a:schemeClr val="lt1">
                <a:lumMod val="95000"/>
              </a:schemeClr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77" name="TextBox 20"/>
            <p:cNvSpPr/>
            <p:nvPr/>
          </p:nvSpPr>
          <p:spPr>
            <a:xfrm>
              <a:off x="4095360" y="3365640"/>
              <a:ext cx="7712280" cy="319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ff0000"/>
                  </a:solidFill>
                  <a:latin typeface="Arial"/>
                </a:rPr>
                <a:t>                                                           </a:t>
              </a:r>
              <a:r>
                <a:rPr b="0" lang="en-GB" sz="2000" spc="-1" strike="noStrike">
                  <a:solidFill>
                    <a:srgbClr val="ff0000"/>
                  </a:solidFill>
                  <a:latin typeface="Arial"/>
                </a:rPr>
                <a:t>BUT</a:t>
              </a:r>
              <a:endParaRPr b="0" lang="en-US" sz="20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Data which wasn’t used in publications is essentially lost.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After a publication, the future of the data only depends on the PI, who will have moved on to his/her next project. </a:t>
              </a:r>
              <a:r>
                <a:rPr b="0" lang="en-GB" sz="2400" spc="-1" strike="noStrike">
                  <a:solidFill>
                    <a:schemeClr val="accent2"/>
                  </a:solidFill>
                  <a:latin typeface="Arial"/>
                </a:rPr>
                <a:t>The future of that data is undetermined.</a:t>
              </a: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2400" spc="-1" strike="noStrike">
                  <a:solidFill>
                    <a:schemeClr val="accent1"/>
                  </a:solidFill>
                  <a:latin typeface="Arial"/>
                </a:rPr>
                <a:t>No one, except the original group understands the data.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b="0" lang="en-US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78" name="Group 2"/>
          <p:cNvGrpSpPr/>
          <p:nvPr/>
        </p:nvGrpSpPr>
        <p:grpSpPr>
          <a:xfrm>
            <a:off x="3334680" y="2308320"/>
            <a:ext cx="5112360" cy="2138400"/>
            <a:chOff x="3334680" y="2308320"/>
            <a:chExt cx="5112360" cy="2138400"/>
          </a:xfrm>
        </p:grpSpPr>
        <p:sp>
          <p:nvSpPr>
            <p:cNvPr id="179" name="Rounded Rectangle 5"/>
            <p:cNvSpPr/>
            <p:nvPr/>
          </p:nvSpPr>
          <p:spPr>
            <a:xfrm>
              <a:off x="3334680" y="2308320"/>
              <a:ext cx="5112360" cy="2138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80" name="TextBox 7"/>
            <p:cNvSpPr/>
            <p:nvPr/>
          </p:nvSpPr>
          <p:spPr>
            <a:xfrm>
              <a:off x="3646800" y="2851200"/>
              <a:ext cx="4488840" cy="94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800" spc="-1" strike="noStrike">
                  <a:solidFill>
                    <a:schemeClr val="accent1"/>
                  </a:solidFill>
                  <a:latin typeface="Arial"/>
                </a:rPr>
                <a:t>We have a similar situation in almost all sciences.</a:t>
              </a:r>
              <a:endParaRPr b="0" lang="en-US" sz="2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1" name="Footer Placeholder 5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Title 4"/>
          <p:cNvSpPr txBox="1"/>
          <p:nvPr/>
        </p:nvSpPr>
        <p:spPr>
          <a:xfrm>
            <a:off x="40824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914400">
              <a:lnSpc>
                <a:spcPct val="90000"/>
              </a:lnSpc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The data situation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23520" y="404640"/>
            <a:ext cx="302328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So what to do ?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ftr" idx="1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Picture 4" descr=""/>
          <p:cNvPicPr/>
          <p:nvPr/>
        </p:nvPicPr>
        <p:blipFill>
          <a:blip r:embed="rId1"/>
          <a:stretch/>
        </p:blipFill>
        <p:spPr>
          <a:xfrm>
            <a:off x="1703520" y="1287360"/>
            <a:ext cx="7772040" cy="485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2"/>
                </a:solidFill>
                <a:latin typeface="Arial"/>
              </a:rPr>
              <a:t>Open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 versus </a:t>
            </a:r>
            <a:r>
              <a:rPr b="1" lang="en-DE" sz="3000" spc="-1" strike="noStrike">
                <a:solidFill>
                  <a:schemeClr val="accent2"/>
                </a:solidFill>
                <a:latin typeface="Arial"/>
              </a:rPr>
              <a:t>FAIR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 Data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187" name="Group 15"/>
          <p:cNvGrpSpPr/>
          <p:nvPr/>
        </p:nvGrpSpPr>
        <p:grpSpPr>
          <a:xfrm>
            <a:off x="381600" y="849960"/>
            <a:ext cx="4248000" cy="1642680"/>
            <a:chOff x="381600" y="849960"/>
            <a:chExt cx="4248000" cy="1642680"/>
          </a:xfrm>
        </p:grpSpPr>
        <p:sp>
          <p:nvSpPr>
            <p:cNvPr id="188" name="Rectangle 7"/>
            <p:cNvSpPr/>
            <p:nvPr/>
          </p:nvSpPr>
          <p:spPr>
            <a:xfrm>
              <a:off x="381600" y="849960"/>
              <a:ext cx="4248000" cy="1642680"/>
            </a:xfrm>
            <a:prstGeom prst="rect">
              <a:avLst/>
            </a:prstGeom>
            <a:solidFill>
              <a:schemeClr val="lt1">
                <a:lumMod val="95000"/>
              </a:schemeClr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89" name="TextBox 8"/>
            <p:cNvSpPr/>
            <p:nvPr/>
          </p:nvSpPr>
          <p:spPr>
            <a:xfrm>
              <a:off x="525600" y="1067760"/>
              <a:ext cx="4032000" cy="11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f18f1f"/>
                  </a:solidFill>
                  <a:latin typeface="Arial"/>
                </a:rPr>
                <a:t>Open Data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 is a prerequisite for a healthy and accelerated Science.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0" name="Group 16"/>
          <p:cNvGrpSpPr/>
          <p:nvPr/>
        </p:nvGrpSpPr>
        <p:grpSpPr>
          <a:xfrm>
            <a:off x="7752240" y="849960"/>
            <a:ext cx="4248000" cy="1642680"/>
            <a:chOff x="7752240" y="849960"/>
            <a:chExt cx="4248000" cy="1642680"/>
          </a:xfrm>
        </p:grpSpPr>
        <p:sp>
          <p:nvSpPr>
            <p:cNvPr id="191" name="Rectangle 9"/>
            <p:cNvSpPr/>
            <p:nvPr/>
          </p:nvSpPr>
          <p:spPr>
            <a:xfrm>
              <a:off x="7752240" y="849960"/>
              <a:ext cx="4248000" cy="1642680"/>
            </a:xfrm>
            <a:prstGeom prst="rect">
              <a:avLst/>
            </a:prstGeom>
            <a:solidFill>
              <a:schemeClr val="lt1">
                <a:lumMod val="95000"/>
              </a:schemeClr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92" name="TextBox 6"/>
            <p:cNvSpPr/>
            <p:nvPr/>
          </p:nvSpPr>
          <p:spPr>
            <a:xfrm>
              <a:off x="7762320" y="1082880"/>
              <a:ext cx="4237920" cy="129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10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chemeClr val="accent2"/>
                  </a:solidFill>
                  <a:latin typeface="Arial"/>
                </a:rPr>
                <a:t>Open Data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by itself is of no value, unless it fulfills certain quality criteria.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3" name="TextBox 10"/>
          <p:cNvSpPr/>
          <p:nvPr/>
        </p:nvSpPr>
        <p:spPr>
          <a:xfrm>
            <a:off x="381600" y="2781000"/>
            <a:ext cx="11672640" cy="356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Since 2014, these criteria are known as </a:t>
            </a:r>
            <a:r>
              <a:rPr b="0" lang="en-GB" sz="2400" spc="-1" strike="noStrike">
                <a:solidFill>
                  <a:schemeClr val="accent2"/>
                </a:solidFill>
                <a:latin typeface="Arial"/>
              </a:rPr>
              <a:t>FAIR Data Principles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The FAIR Principles define a set of </a:t>
            </a:r>
            <a:r>
              <a:rPr b="0" lang="en-GB" sz="2400" spc="-1" strike="noStrike">
                <a:solidFill>
                  <a:schemeClr val="accent2"/>
                </a:solidFill>
                <a:latin typeface="Arial"/>
              </a:rPr>
              <a:t>quality attributes </a:t>
            </a: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with the goal of a minimum reusability of the data (later or in other sciences)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8002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000" spc="-1" strike="noStrike">
                <a:solidFill>
                  <a:schemeClr val="dk1"/>
                </a:solidFill>
                <a:latin typeface="Arial"/>
              </a:rPr>
              <a:t>Remember: FAIR Data doesn’t need to be open.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A short summary of the FAIR principles by </a:t>
            </a:r>
            <a:r>
              <a:rPr b="0" lang="en-GB" sz="2000" spc="-1" strike="noStrike">
                <a:solidFill>
                  <a:schemeClr val="accent2"/>
                </a:solidFill>
                <a:latin typeface="Arial"/>
              </a:rPr>
              <a:t>the Cambridge Crystallographic Data Center</a:t>
            </a: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 is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8002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C059"/>
              </a:rPr>
              <a:t>“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C059"/>
              </a:rPr>
              <a:t>The FAIR Data Principles set out criteria that enable the philosophy of openness to be realized in a tangible way through modern publishing practices and infrastructures that support current data science needs.”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chemeClr val="dk1"/>
                </a:solidFill>
                <a:latin typeface="Arial"/>
                <a:ea typeface="C059"/>
              </a:rPr>
              <a:t>In short: Applying the FAIR Principles makes Data, but in particular “Open Data” more valuable for the benefit of improved and accelerated Science.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94" name="Group 17"/>
          <p:cNvGrpSpPr/>
          <p:nvPr/>
        </p:nvGrpSpPr>
        <p:grpSpPr>
          <a:xfrm>
            <a:off x="4972680" y="849960"/>
            <a:ext cx="2589480" cy="1642680"/>
            <a:chOff x="4972680" y="849960"/>
            <a:chExt cx="2589480" cy="1642680"/>
          </a:xfrm>
        </p:grpSpPr>
        <p:sp>
          <p:nvSpPr>
            <p:cNvPr id="195" name="Triangle 14"/>
            <p:cNvSpPr/>
            <p:nvPr/>
          </p:nvSpPr>
          <p:spPr>
            <a:xfrm rot="5400000">
              <a:off x="5446080" y="376200"/>
              <a:ext cx="1642680" cy="2589480"/>
            </a:xfrm>
            <a:prstGeom prst="triangle">
              <a:avLst>
                <a:gd name="adj" fmla="val 49787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4b7d"/>
                </a:gs>
              </a:gsLst>
              <a:path path="circle">
                <a:fillToRect l="50000" t="0" r="50000" b="10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96" name="TextBox 12"/>
            <p:cNvSpPr/>
            <p:nvPr/>
          </p:nvSpPr>
          <p:spPr>
            <a:xfrm>
              <a:off x="5313240" y="1412640"/>
              <a:ext cx="138204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chemeClr val="lt1"/>
                  </a:solidFill>
                  <a:latin typeface="Arial"/>
                </a:rPr>
                <a:t>However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7" name="Footer Placeholder 6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FAIR at DESY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DE" sz="1800" spc="-1" strike="noStrike">
                <a:solidFill>
                  <a:schemeClr val="accent2"/>
                </a:solidFill>
                <a:latin typeface="Arial"/>
              </a:rPr>
              <a:t>FAIR data in a nutshell</a:t>
            </a: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00" name="Picture 6" descr=""/>
          <p:cNvPicPr/>
          <p:nvPr/>
        </p:nvPicPr>
        <p:blipFill>
          <a:blip r:embed="rId1"/>
          <a:stretch/>
        </p:blipFill>
        <p:spPr>
          <a:xfrm>
            <a:off x="3700440" y="198000"/>
            <a:ext cx="2176920" cy="892080"/>
          </a:xfrm>
          <a:prstGeom prst="rect">
            <a:avLst/>
          </a:prstGeom>
          <a:ln w="0">
            <a:noFill/>
          </a:ln>
        </p:spPr>
      </p:pic>
      <p:grpSp>
        <p:nvGrpSpPr>
          <p:cNvPr id="201" name="Group 28"/>
          <p:cNvGrpSpPr/>
          <p:nvPr/>
        </p:nvGrpSpPr>
        <p:grpSpPr>
          <a:xfrm>
            <a:off x="579240" y="1355040"/>
            <a:ext cx="6046920" cy="1497600"/>
            <a:chOff x="579240" y="1355040"/>
            <a:chExt cx="6046920" cy="1497600"/>
          </a:xfrm>
        </p:grpSpPr>
        <p:sp>
          <p:nvSpPr>
            <p:cNvPr id="202" name="Rounded Rectangle 18"/>
            <p:cNvSpPr/>
            <p:nvPr/>
          </p:nvSpPr>
          <p:spPr>
            <a:xfrm>
              <a:off x="579240" y="1355040"/>
              <a:ext cx="4209480" cy="1497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solidFill>
                <a:srgbClr val="000000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pic>
          <p:nvPicPr>
            <p:cNvPr id="203" name="Picture 8" descr=""/>
            <p:cNvPicPr/>
            <p:nvPr/>
          </p:nvPicPr>
          <p:blipFill>
            <a:blip r:embed="rId2"/>
            <a:stretch/>
          </p:blipFill>
          <p:spPr>
            <a:xfrm>
              <a:off x="1068120" y="1390320"/>
              <a:ext cx="669240" cy="1329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4" name="Picture 15" descr=""/>
            <p:cNvPicPr/>
            <p:nvPr/>
          </p:nvPicPr>
          <p:blipFill>
            <a:blip r:embed="rId3"/>
            <a:stretch/>
          </p:blipFill>
          <p:spPr>
            <a:xfrm>
              <a:off x="2682360" y="1524240"/>
              <a:ext cx="1325160" cy="1184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5" name="TextBox 23"/>
            <p:cNvSpPr/>
            <p:nvPr/>
          </p:nvSpPr>
          <p:spPr>
            <a:xfrm>
              <a:off x="4953240" y="1679760"/>
              <a:ext cx="167292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chemeClr val="dk1"/>
                  </a:solidFill>
                  <a:latin typeface="Arial"/>
                </a:rPr>
                <a:t>Meta Data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chemeClr val="dk1"/>
                  </a:solidFill>
                  <a:latin typeface="Arial"/>
                </a:rPr>
                <a:t>Catalogue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6" name="Group 30"/>
          <p:cNvGrpSpPr/>
          <p:nvPr/>
        </p:nvGrpSpPr>
        <p:grpSpPr>
          <a:xfrm>
            <a:off x="1737720" y="3011040"/>
            <a:ext cx="6769800" cy="1497600"/>
            <a:chOff x="1737720" y="3011040"/>
            <a:chExt cx="6769800" cy="1497600"/>
          </a:xfrm>
        </p:grpSpPr>
        <p:sp>
          <p:nvSpPr>
            <p:cNvPr id="207" name="Rounded Rectangle 21"/>
            <p:cNvSpPr/>
            <p:nvPr/>
          </p:nvSpPr>
          <p:spPr>
            <a:xfrm>
              <a:off x="1737720" y="3011040"/>
              <a:ext cx="4209480" cy="1497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solidFill>
                <a:srgbClr val="000000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pic>
          <p:nvPicPr>
            <p:cNvPr id="208" name="Picture 10" descr=""/>
            <p:cNvPicPr/>
            <p:nvPr/>
          </p:nvPicPr>
          <p:blipFill>
            <a:blip r:embed="rId4"/>
            <a:stretch/>
          </p:blipFill>
          <p:spPr>
            <a:xfrm>
              <a:off x="2304000" y="3147480"/>
              <a:ext cx="849240" cy="1176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9" name="Can 17"/>
            <p:cNvSpPr/>
            <p:nvPr/>
          </p:nvSpPr>
          <p:spPr>
            <a:xfrm>
              <a:off x="3777840" y="3269880"/>
              <a:ext cx="1724400" cy="1024200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eb6e0f"/>
                </a:gs>
              </a:gsLst>
              <a:path path="circle">
                <a:fillToRect l="50000" t="0" r="50000" b="100000"/>
              </a:path>
            </a:gradFill>
            <a:ln w="93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pic>
          <p:nvPicPr>
            <p:cNvPr id="210" name="Picture 16" descr=""/>
            <p:cNvPicPr/>
            <p:nvPr/>
          </p:nvPicPr>
          <p:blipFill>
            <a:blip r:embed="rId5"/>
            <a:srcRect l="0" t="0" r="6721" b="0"/>
            <a:stretch/>
          </p:blipFill>
          <p:spPr>
            <a:xfrm>
              <a:off x="4267080" y="3499200"/>
              <a:ext cx="716760" cy="799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TextBox 24"/>
            <p:cNvSpPr/>
            <p:nvPr/>
          </p:nvSpPr>
          <p:spPr>
            <a:xfrm>
              <a:off x="6025320" y="3283560"/>
              <a:ext cx="248220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chemeClr val="dk1"/>
                  </a:solidFill>
                  <a:latin typeface="Arial"/>
                </a:rPr>
                <a:t>Accessable long 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GB" sz="2400" spc="-1" strike="noStrike">
                  <a:solidFill>
                    <a:schemeClr val="dk1"/>
                  </a:solidFill>
                  <a:latin typeface="Arial"/>
                </a:rPr>
                <a:t>T</a:t>
              </a:r>
              <a:r>
                <a:rPr b="0" lang="en-DE" sz="2400" spc="-1" strike="noStrike">
                  <a:solidFill>
                    <a:schemeClr val="dk1"/>
                  </a:solidFill>
                  <a:latin typeface="Arial"/>
                </a:rPr>
                <a:t>erm storage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12" name="Group 31"/>
          <p:cNvGrpSpPr/>
          <p:nvPr/>
        </p:nvGrpSpPr>
        <p:grpSpPr>
          <a:xfrm>
            <a:off x="3153600" y="4682520"/>
            <a:ext cx="6450840" cy="1497600"/>
            <a:chOff x="3153600" y="4682520"/>
            <a:chExt cx="6450840" cy="1497600"/>
          </a:xfrm>
        </p:grpSpPr>
        <p:sp>
          <p:nvSpPr>
            <p:cNvPr id="213" name="Rounded Rectangle 22"/>
            <p:cNvSpPr/>
            <p:nvPr/>
          </p:nvSpPr>
          <p:spPr>
            <a:xfrm>
              <a:off x="3153600" y="4682520"/>
              <a:ext cx="4209480" cy="1497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solidFill>
                <a:srgbClr val="000000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pic>
          <p:nvPicPr>
            <p:cNvPr id="214" name="Picture 14" descr=""/>
            <p:cNvPicPr/>
            <p:nvPr/>
          </p:nvPicPr>
          <p:blipFill>
            <a:blip r:embed="rId6"/>
            <a:stretch/>
          </p:blipFill>
          <p:spPr>
            <a:xfrm>
              <a:off x="3628800" y="4819680"/>
              <a:ext cx="841680" cy="1176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5" name="Picture 2" descr="VISA"/>
            <p:cNvPicPr/>
            <p:nvPr/>
          </p:nvPicPr>
          <p:blipFill>
            <a:blip r:embed="rId7"/>
            <a:stretch/>
          </p:blipFill>
          <p:spPr>
            <a:xfrm>
              <a:off x="5388840" y="4731120"/>
              <a:ext cx="1413720" cy="1413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6" name="TextBox 25"/>
            <p:cNvSpPr/>
            <p:nvPr/>
          </p:nvSpPr>
          <p:spPr>
            <a:xfrm>
              <a:off x="7625160" y="4950360"/>
              <a:ext cx="1979280" cy="82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Arial"/>
                </a:rPr>
                <a:t>Open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Arial"/>
                </a:rPr>
                <a:t>Infrastructure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17" name="Group 32"/>
          <p:cNvGrpSpPr/>
          <p:nvPr/>
        </p:nvGrpSpPr>
        <p:grpSpPr>
          <a:xfrm>
            <a:off x="8523720" y="1103400"/>
            <a:ext cx="3351240" cy="1497600"/>
            <a:chOff x="8523720" y="1103400"/>
            <a:chExt cx="3351240" cy="1497600"/>
          </a:xfrm>
        </p:grpSpPr>
        <p:sp>
          <p:nvSpPr>
            <p:cNvPr id="218" name="Rounded Rectangle 26"/>
            <p:cNvSpPr/>
            <p:nvPr/>
          </p:nvSpPr>
          <p:spPr>
            <a:xfrm>
              <a:off x="8523720" y="1103400"/>
              <a:ext cx="3351240" cy="1497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360">
              <a:solidFill>
                <a:srgbClr val="000000"/>
              </a:solidFill>
              <a:miter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pic>
          <p:nvPicPr>
            <p:cNvPr id="219" name="Picture 12" descr=""/>
            <p:cNvPicPr/>
            <p:nvPr/>
          </p:nvPicPr>
          <p:blipFill>
            <a:blip r:embed="rId8"/>
            <a:stretch/>
          </p:blipFill>
          <p:spPr>
            <a:xfrm>
              <a:off x="9005400" y="1285200"/>
              <a:ext cx="847800" cy="1116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TextBox 27"/>
            <p:cNvSpPr/>
            <p:nvPr/>
          </p:nvSpPr>
          <p:spPr>
            <a:xfrm>
              <a:off x="9660600" y="1552320"/>
              <a:ext cx="215928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rial"/>
                </a:rPr>
                <a:t>File Formats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Arial"/>
                </a:rPr>
                <a:t>(Domain Scientists)</a:t>
              </a: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21" name="Footer Placeholder 7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 Wetzel – FH SciComp Workshop </a:t>
            </a: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2" name="Group 11"/>
          <p:cNvGrpSpPr/>
          <p:nvPr/>
        </p:nvGrpSpPr>
        <p:grpSpPr>
          <a:xfrm>
            <a:off x="4174200" y="2322000"/>
            <a:ext cx="4248000" cy="1642680"/>
            <a:chOff x="4174200" y="2322000"/>
            <a:chExt cx="4248000" cy="1642680"/>
          </a:xfrm>
        </p:grpSpPr>
        <p:sp>
          <p:nvSpPr>
            <p:cNvPr id="223" name="Rectangle 1"/>
            <p:cNvSpPr/>
            <p:nvPr/>
          </p:nvSpPr>
          <p:spPr>
            <a:xfrm>
              <a:off x="4174200" y="2322000"/>
              <a:ext cx="4248000" cy="1642680"/>
            </a:xfrm>
            <a:prstGeom prst="rect">
              <a:avLst/>
            </a:prstGeom>
            <a:solidFill>
              <a:schemeClr val="lt1">
                <a:lumMod val="95000"/>
              </a:schemeClr>
            </a:solidFill>
            <a:ln w="9360">
              <a:noFill/>
            </a:ln>
            <a:effectLst>
              <a:outerShdw dist="37674" dir="2700000" blurRad="507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DE" sz="1600" spc="-1" strike="noStrike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24" name="TextBox 41"/>
            <p:cNvSpPr/>
            <p:nvPr/>
          </p:nvSpPr>
          <p:spPr>
            <a:xfrm>
              <a:off x="4184280" y="2554920"/>
              <a:ext cx="4237920" cy="129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10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chemeClr val="accent2"/>
                  </a:solidFill>
                  <a:latin typeface="Arial"/>
                </a:rPr>
                <a:t>Open </a:t>
              </a:r>
              <a:r>
                <a:rPr b="0" lang="en-US" sz="2400" spc="-1" strike="noStrike">
                  <a:solidFill>
                    <a:schemeClr val="accent2"/>
                  </a:solidFill>
                  <a:latin typeface="Arial"/>
                </a:rPr>
                <a:t>Data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by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itself is of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no value,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unless it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fulfills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certain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quality </a:t>
              </a:r>
              <a:r>
                <a:rPr b="0" lang="en-US" sz="2400" spc="-1" strike="noStrike">
                  <a:solidFill>
                    <a:srgbClr val="009fdf"/>
                  </a:solidFill>
                  <a:latin typeface="Arial"/>
                </a:rPr>
                <a:t>criteria.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T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h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e problem with the </a:t>
            </a:r>
            <a:r>
              <a:rPr b="1" lang="en-GB" sz="3000" spc="-1" strike="noStrike">
                <a:solidFill>
                  <a:schemeClr val="accent1"/>
                </a:solidFill>
                <a:latin typeface="Arial"/>
              </a:rPr>
              <a:t>M</a:t>
            </a: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eta-data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ftr" idx="1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pc="-1" strike="noStrike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Fuhrmann, Wetzel       ISGC  2024, Taipei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7" name="Picture 6" descr=""/>
          <p:cNvPicPr/>
          <p:nvPr/>
        </p:nvPicPr>
        <p:blipFill>
          <a:blip r:embed="rId1"/>
          <a:stretch/>
        </p:blipFill>
        <p:spPr>
          <a:xfrm>
            <a:off x="2279520" y="1280880"/>
            <a:ext cx="7772040" cy="429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9"/>
          <p:cNvGrpSpPr/>
          <p:nvPr/>
        </p:nvGrpSpPr>
        <p:grpSpPr>
          <a:xfrm>
            <a:off x="6605280" y="3120480"/>
            <a:ext cx="4380120" cy="1040760"/>
            <a:chOff x="6605280" y="3120480"/>
            <a:chExt cx="4380120" cy="1040760"/>
          </a:xfrm>
        </p:grpSpPr>
        <p:grpSp>
          <p:nvGrpSpPr>
            <p:cNvPr id="229" name="Group 10"/>
            <p:cNvGrpSpPr/>
            <p:nvPr/>
          </p:nvGrpSpPr>
          <p:grpSpPr>
            <a:xfrm>
              <a:off x="6605280" y="3120480"/>
              <a:ext cx="4380120" cy="1040760"/>
              <a:chOff x="6605280" y="3120480"/>
              <a:chExt cx="4380120" cy="1040760"/>
            </a:xfrm>
          </p:grpSpPr>
          <p:grpSp>
            <p:nvGrpSpPr>
              <p:cNvPr id="230" name="Group 12"/>
              <p:cNvGrpSpPr/>
              <p:nvPr/>
            </p:nvGrpSpPr>
            <p:grpSpPr>
              <a:xfrm>
                <a:off x="8955720" y="3120480"/>
                <a:ext cx="2029680" cy="799920"/>
                <a:chOff x="8955720" y="3120480"/>
                <a:chExt cx="2029680" cy="799920"/>
              </a:xfrm>
            </p:grpSpPr>
            <p:pic>
              <p:nvPicPr>
                <p:cNvPr id="231" name="Picture 14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9095040" y="3310920"/>
                  <a:ext cx="902160" cy="5137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32" name="Picture 1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10172880" y="3120480"/>
                  <a:ext cx="603360" cy="7041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233" name="Rounded Rectangle 16"/>
                <p:cNvSpPr/>
                <p:nvPr/>
              </p:nvSpPr>
              <p:spPr>
                <a:xfrm>
                  <a:off x="8955720" y="3139200"/>
                  <a:ext cx="2029680" cy="781200"/>
                </a:xfrm>
                <a:prstGeom prst="roundRect">
                  <a:avLst>
                    <a:gd name="adj" fmla="val 16667"/>
                  </a:avLst>
                </a:prstGeom>
                <a:noFill/>
                <a:ln cap="rnd" w="19080">
                  <a:solidFill>
                    <a:srgbClr val="666666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9360" rIns="99360" tIns="54360" bIns="54360" anchor="ctr">
                  <a:noAutofit/>
                </a:bodyPr>
                <a:p>
                  <a:endParaRPr b="0" lang="en-US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234" name="Bent Arrow 13"/>
              <p:cNvSpPr/>
              <p:nvPr/>
            </p:nvSpPr>
            <p:spPr>
              <a:xfrm>
                <a:off x="6605280" y="3214080"/>
                <a:ext cx="2273400" cy="947160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007bc8"/>
                  </a:gs>
                </a:gsLst>
                <a:path path="circle">
                  <a:fillToRect l="50000" t="0" r="50000" b="100000"/>
                </a:path>
              </a:gradFill>
              <a:ln w="9360">
                <a:noFill/>
              </a:ln>
              <a:effectLst>
                <a:outerShdw dist="37674" dir="2700000" blurRad="50760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DE" sz="1600" spc="-1" strike="noStrike">
                  <a:solidFill>
                    <a:schemeClr val="dk1"/>
                  </a:solidFill>
                  <a:latin typeface="Arial"/>
                </a:endParaRPr>
              </a:p>
            </p:txBody>
          </p:sp>
        </p:grpSp>
        <p:sp>
          <p:nvSpPr>
            <p:cNvPr id="235" name="TextBox 11"/>
            <p:cNvSpPr/>
            <p:nvPr/>
          </p:nvSpPr>
          <p:spPr>
            <a:xfrm>
              <a:off x="6972840" y="3472200"/>
              <a:ext cx="1461600" cy="318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500" spc="-1" strike="noStrike">
                  <a:solidFill>
                    <a:srgbClr val="002764"/>
                  </a:solidFill>
                  <a:latin typeface="DesySans Office"/>
                </a:rPr>
                <a:t>OAI-PMH</a:t>
              </a:r>
              <a:endParaRPr b="0" lang="en-US" sz="15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DE" sz="3000" spc="-1" strike="noStrike">
                <a:solidFill>
                  <a:schemeClr val="accent1"/>
                </a:solidFill>
                <a:latin typeface="Arial"/>
              </a:rPr>
              <a:t>Importance of standard meta-data definitions</a:t>
            </a:r>
            <a:endParaRPr b="0" lang="en-US" sz="3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7" name="TextBox 8"/>
          <p:cNvSpPr/>
          <p:nvPr/>
        </p:nvSpPr>
        <p:spPr>
          <a:xfrm>
            <a:off x="335520" y="800640"/>
            <a:ext cx="10286640" cy="20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70c0"/>
                </a:solidFill>
                <a:latin typeface="Calibri"/>
              </a:rPr>
              <a:t>Meta Data Challenge: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Scientists don’t like to </a:t>
            </a:r>
            <a:r>
              <a:rPr b="1" lang="en-US" sz="2400" spc="-1" strike="noStrike">
                <a:solidFill>
                  <a:schemeClr val="accent2"/>
                </a:solidFill>
                <a:latin typeface="Calibri"/>
              </a:rPr>
              <a:t>manually annotate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data with metadata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Devices, e.g. detectors and beamline software must produce those meta data on the fly.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eb6e0f"/>
              </a:buClr>
              <a:buFont typeface="Arial"/>
              <a:buChar char="•"/>
            </a:pPr>
            <a:r>
              <a:rPr b="1" lang="en-US" sz="2400" spc="-1" strike="noStrike">
                <a:solidFill>
                  <a:schemeClr val="accent2"/>
                </a:solidFill>
                <a:latin typeface="Calibri"/>
              </a:rPr>
              <a:t>Heterogeneous origin</a:t>
            </a:r>
            <a:r>
              <a:rPr b="0" lang="en-US" sz="2400" spc="-1" strike="noStrike">
                <a:solidFill>
                  <a:schemeClr val="accent2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of data sets from different experiments with different specific metadata need to be mapped into the same catalogue;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Metadata </a:t>
            </a:r>
            <a:r>
              <a:rPr b="1" lang="en-US" sz="2400" spc="-1" strike="noStrike">
                <a:solidFill>
                  <a:schemeClr val="accent2"/>
                </a:solidFill>
                <a:latin typeface="Calibri"/>
              </a:rPr>
              <a:t>input and verification</a:t>
            </a:r>
            <a:r>
              <a:rPr b="0" lang="en-US" sz="2400" spc="-1" strike="noStrike">
                <a:solidFill>
                  <a:schemeClr val="accent2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need to be handled properly in the publication process. Enforcing the completeness of meta data schema.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38" name="Group 17"/>
          <p:cNvGrpSpPr/>
          <p:nvPr/>
        </p:nvGrpSpPr>
        <p:grpSpPr>
          <a:xfrm>
            <a:off x="358920" y="3429000"/>
            <a:ext cx="11424600" cy="3280320"/>
            <a:chOff x="358920" y="3429000"/>
            <a:chExt cx="11424600" cy="3280320"/>
          </a:xfrm>
        </p:grpSpPr>
        <p:graphicFrame>
          <p:nvGraphicFramePr>
            <p:cNvPr id="239" name="Table 6"/>
            <p:cNvGraphicFramePr/>
            <p:nvPr/>
          </p:nvGraphicFramePr>
          <p:xfrm>
            <a:off x="623520" y="3951360"/>
            <a:ext cx="11160000" cy="2758320"/>
          </p:xfrm>
          <a:graphic>
            <a:graphicData uri="http://schemas.openxmlformats.org/drawingml/2006/table">
              <a:tbl>
                <a:tblPr/>
                <a:tblGrid>
                  <a:gridCol w="4700880"/>
                  <a:gridCol w="6459480"/>
                </a:tblGrid>
                <a:tr h="1022040">
                  <a:tc>
                    <a:txBody>
                      <a:bodyPr lIns="36000" rIns="36000" anchor="ctr">
                        <a:noAutofit/>
                      </a:bodyPr>
                      <a:p>
                        <a:pPr algn="ctr" defTabSz="457200">
                          <a:lnSpc>
                            <a:spcPct val="100000"/>
                          </a:lnSpc>
                        </a:pPr>
                        <a:r>
                          <a:rPr b="0" lang="en-US" sz="2400" spc="-1" strike="noStrike">
                            <a:solidFill>
                              <a:srgbClr val="ffffff"/>
                            </a:solidFill>
                            <a:latin typeface="DesySans Office"/>
                          </a:rPr>
                          <a:t>Mandatory </a:t>
                        </a:r>
                        <a:r>
                          <a:rPr b="1" lang="en-US" sz="2400" spc="-1" strike="noStrike">
                            <a:solidFill>
                              <a:srgbClr val="f18f1f"/>
                            </a:solidFill>
                            <a:latin typeface="DesySans Office"/>
                          </a:rPr>
                          <a:t>core metadata</a:t>
                        </a:r>
                        <a:endParaRPr b="0" lang="en-US" sz="24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ctr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5983b0"/>
                      </a:solidFill>
                    </a:tcPr>
                  </a:tc>
                  <a:tc>
                    <a:txBody>
                      <a:bodyPr lIns="36000" rIns="36000" anchor="t">
                        <a:noAutofit/>
                      </a:bodyPr>
                      <a:p>
                        <a:pPr defTabSz="457200">
                          <a:lnSpc>
                            <a:spcPct val="100000"/>
                          </a:lnSpc>
                        </a:pPr>
                        <a:r>
                          <a:rPr b="0" lang="en-US" sz="2000" spc="-1" strike="noStrike">
                            <a:solidFill>
                              <a:srgbClr val="ffffff"/>
                            </a:solidFill>
                            <a:latin typeface="DesySans Office"/>
                          </a:rPr>
                          <a:t>Defined in prior activities and by responsible reference bodies</a:t>
                        </a:r>
                        <a:endParaRPr b="0" lang="en-US" sz="20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  <a:p>
                        <a:pPr defTabSz="457200">
                          <a:lnSpc>
                            <a:spcPct val="100000"/>
                          </a:lnSpc>
                        </a:pPr>
                        <a:r>
                          <a:rPr b="0" lang="en-US" sz="2000" spc="-1" strike="noStrike">
                            <a:solidFill>
                              <a:srgbClr val="ffffff"/>
                            </a:solidFill>
                            <a:latin typeface="DesySans Office"/>
                          </a:rPr>
                          <a:t>e.g. DublinCore, DataCite v4.4</a:t>
                        </a:r>
                        <a:endParaRPr b="0" lang="en-US" sz="20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t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5983b0"/>
                      </a:solidFill>
                    </a:tcPr>
                  </a:tc>
                </a:tr>
                <a:tr h="1022040">
                  <a:tc>
                    <a:txBody>
                      <a:bodyPr lIns="36000" rIns="36000" anchor="ctr">
                        <a:noAutofit/>
                      </a:bodyPr>
                      <a:p>
                        <a:pPr algn="ctr" defTabSz="457200">
                          <a:lnSpc>
                            <a:spcPct val="100000"/>
                          </a:lnSpc>
                        </a:pPr>
                        <a:r>
                          <a:rPr b="1" lang="en-US" sz="2400" spc="-1" strike="noStrike">
                            <a:solidFill>
                              <a:schemeClr val="accent2"/>
                            </a:solidFill>
                            <a:latin typeface="DesySans Office"/>
                          </a:rPr>
                          <a:t>Domain-specific metadata</a:t>
                        </a:r>
                        <a:endParaRPr b="0" lang="en-US" sz="24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ctr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b4c7dc"/>
                      </a:solidFill>
                    </a:tcPr>
                  </a:tc>
                  <a:tc>
                    <a:txBody>
                      <a:bodyPr lIns="36000" rIns="36000" anchor="t">
                        <a:noAutofit/>
                      </a:bodyPr>
                      <a:p>
                        <a:pPr defTabSz="457200">
                          <a:lnSpc>
                            <a:spcPct val="100000"/>
                          </a:lnSpc>
                        </a:pPr>
                        <a:r>
                          <a:rPr b="0" lang="en-US" sz="2000" spc="-1" strike="noStrike">
                            <a:solidFill>
                              <a:srgbClr val="000000"/>
                            </a:solidFill>
                            <a:latin typeface="DesySans Office"/>
                          </a:rPr>
                          <a:t>To be provided by the community e.g. former PaNOSC/ExPaNDS, Daphne4NFDI, Photon Science Community</a:t>
                        </a:r>
                        <a:endParaRPr b="0" lang="en-US" sz="20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t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b4c7dc"/>
                      </a:solidFill>
                    </a:tcPr>
                  </a:tc>
                </a:tr>
                <a:tr h="714240">
                  <a:tc>
                    <a:txBody>
                      <a:bodyPr lIns="36000" rIns="36000" anchor="ctr">
                        <a:noAutofit/>
                      </a:bodyPr>
                      <a:p>
                        <a:pPr algn="ctr" defTabSz="457200">
                          <a:lnSpc>
                            <a:spcPct val="100000"/>
                          </a:lnSpc>
                        </a:pPr>
                        <a:r>
                          <a:rPr b="0" lang="en-US" sz="2400" spc="-1" strike="noStrike">
                            <a:solidFill>
                              <a:schemeClr val="dk1"/>
                            </a:solidFill>
                            <a:latin typeface="DesySans Office"/>
                          </a:rPr>
                          <a:t>(Optional) </a:t>
                        </a:r>
                        <a:r>
                          <a:rPr b="1" lang="en-US" sz="2400" spc="-1" strike="noStrike">
                            <a:solidFill>
                              <a:srgbClr val="f18f1f"/>
                            </a:solidFill>
                            <a:latin typeface="DesySans Office"/>
                          </a:rPr>
                          <a:t>Additional metadata</a:t>
                        </a:r>
                        <a:endParaRPr b="0" lang="en-US" sz="24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ctr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dee6ef"/>
                      </a:solidFill>
                    </a:tcPr>
                  </a:tc>
                  <a:tc>
                    <a:txBody>
                      <a:bodyPr lIns="36000" rIns="36000" anchor="t">
                        <a:noAutofit/>
                      </a:bodyPr>
                      <a:p>
                        <a:pPr defTabSz="457200">
                          <a:lnSpc>
                            <a:spcPct val="100000"/>
                          </a:lnSpc>
                        </a:pPr>
                        <a:r>
                          <a:rPr b="0" lang="en-US" sz="2000" spc="-1" strike="noStrike">
                            <a:solidFill>
                              <a:srgbClr val="000000"/>
                            </a:solidFill>
                            <a:latin typeface="DesySans Office"/>
                          </a:rPr>
                          <a:t>Experiment/Beamline/Facility-specific metadata might be needed</a:t>
                        </a:r>
                        <a:endParaRPr b="0" lang="en-US" sz="2000" spc="-1" strike="noStrike">
                          <a:solidFill>
                            <a:srgbClr val="000000"/>
                          </a:solidFill>
                          <a:latin typeface="Calibri"/>
                        </a:endParaRPr>
                      </a:p>
                    </a:txBody>
                    <a:tcPr anchor="t" marL="36000" marR="36000">
                      <a:lnL w="7200">
                        <a:solidFill>
                          <a:srgbClr val="ffffff"/>
                        </a:solidFill>
                        <a:prstDash val="solid"/>
                      </a:lnL>
                      <a:lnR w="7200">
                        <a:solidFill>
                          <a:srgbClr val="ffffff"/>
                        </a:solidFill>
                        <a:prstDash val="solid"/>
                      </a:lnR>
                      <a:lnT w="7200">
                        <a:solidFill>
                          <a:srgbClr val="ffffff"/>
                        </a:solidFill>
                        <a:prstDash val="solid"/>
                      </a:lnT>
                      <a:lnB w="7200">
                        <a:solidFill>
                          <a:srgbClr val="ffffff"/>
                        </a:solidFill>
                        <a:prstDash val="solid"/>
                      </a:lnB>
                      <a:solidFill>
                        <a:srgbClr val="dee6ef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40" name="TextBox 7"/>
            <p:cNvSpPr/>
            <p:nvPr/>
          </p:nvSpPr>
          <p:spPr>
            <a:xfrm>
              <a:off x="358920" y="3429000"/>
              <a:ext cx="462060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DE" sz="2400" spc="-1" strike="noStrike">
                  <a:solidFill>
                    <a:srgbClr val="0070c0"/>
                  </a:solidFill>
                  <a:latin typeface="Arial"/>
                </a:rPr>
                <a:t>Brief categarization of Meta Data</a:t>
              </a:r>
              <a:endParaRPr b="0" lang="en-US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41" name="Footer Placeholder 8"/>
          <p:cNvSpPr txBox="1"/>
          <p:nvPr/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Arial"/>
              </a:rPr>
              <a:t>|    Open Data at DESY and HIFIS     |     Wetzel – FH SciComp Workshop 2 July 2024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2178</TotalTime>
  <Application>LibreOffice/7.6.7.2$Linux_X86_64 LibreOffice_project/60$Build-2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2024-03-25T02:19:37Z</dcterms:created>
  <dc:creator>Patrick Fuhrmann</dc:creator>
  <dc:description/>
  <dc:language>de-DE</dc:language>
  <cp:lastModifiedBy>Tim Wetzel</cp:lastModifiedBy>
  <cp:lastPrinted>2024-07-01T19:59:56Z</cp:lastPrinted>
  <dcterms:modified xsi:type="dcterms:W3CDTF">2024-07-01T19:59:07Z</dcterms:modified>
  <cp:revision>45</cp:revision>
  <dc:subject/>
  <dc:title>Presentation Title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r8>24</vt:r8>
  </property>
</Properties>
</file>