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_rels/notesSlide14.xml.rels" ContentType="application/vnd.openxmlformats-package.relationships+xml"/>
  <Override PartName="/ppt/notesSlides/_rels/notesSlide8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3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5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4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9.xml.rels" ContentType="application/vnd.openxmlformats-package.relationships+xml"/>
  <Override PartName="/ppt/notesSlides/_rels/notesSlide6.xml.rels" ContentType="application/vnd.openxmlformats-package.relationships+xml"/>
  <Override PartName="/ppt/notesSlides/_rels/notesSlide15.xml.rels" ContentType="application/vnd.openxmlformats-package.relationships+xml"/>
  <Override PartName="/ppt/notesSlides/notesSlide1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9.xml" ContentType="application/vnd.openxmlformats-officedocument.presentationml.notesSlide+xml"/>
  <Override PartName="/ppt/_rels/presentation.xml.rels" ContentType="application/vnd.openxmlformats-package.relationships+xml"/>
  <Override PartName="/ppt/media/image59.jpeg" ContentType="image/jpeg"/>
  <Override PartName="/ppt/media/image58.png" ContentType="image/png"/>
  <Override PartName="/ppt/media/image56.png" ContentType="image/png"/>
  <Override PartName="/ppt/media/image55.png" ContentType="image/png"/>
  <Override PartName="/ppt/media/image53.png" ContentType="image/png"/>
  <Override PartName="/ppt/media/image50.png" ContentType="image/png"/>
  <Override PartName="/ppt/media/image46.png" ContentType="image/png"/>
  <Override PartName="/ppt/media/image45.png" ContentType="image/png"/>
  <Override PartName="/ppt/media/image44.png" ContentType="image/png"/>
  <Override PartName="/ppt/media/image75.jpeg" ContentType="image/jpeg"/>
  <Override PartName="/ppt/media/image43.png" ContentType="image/png"/>
  <Override PartName="/ppt/media/image42.png" ContentType="image/png"/>
  <Override PartName="/ppt/media/image41.png" ContentType="image/png"/>
  <Override PartName="/ppt/media/image40.png" ContentType="image/png"/>
  <Override PartName="/ppt/media/image36.png" ContentType="image/png"/>
  <Override PartName="/ppt/media/image33.jpeg" ContentType="image/jpeg"/>
  <Override PartName="/ppt/media/image31.png" ContentType="image/png"/>
  <Override PartName="/ppt/media/image2.jpeg" ContentType="image/jpeg"/>
  <Override PartName="/ppt/media/image30.png" ContentType="image/png"/>
  <Override PartName="/ppt/media/image14.png" ContentType="image/png"/>
  <Override PartName="/ppt/media/image20.png" ContentType="image/png"/>
  <Override PartName="/ppt/media/image57.png" ContentType="image/png"/>
  <Override PartName="/ppt/media/image28.jpeg" ContentType="image/jpeg"/>
  <Override PartName="/ppt/media/image62.png" ContentType="image/png"/>
  <Override PartName="/ppt/media/image51.jpeg" ContentType="image/jpeg"/>
  <Override PartName="/ppt/media/image65.png" ContentType="image/png"/>
  <Override PartName="/ppt/media/image21.jpeg" ContentType="image/jpeg"/>
  <Override PartName="/ppt/media/image22.png" ContentType="image/png"/>
  <Override PartName="/ppt/media/image24.png" ContentType="image/png"/>
  <Override PartName="/ppt/media/image61.png" ContentType="image/png"/>
  <Override PartName="/ppt/media/image25.jpeg" ContentType="image/jpeg"/>
  <Override PartName="/ppt/media/image69.png" ContentType="image/png"/>
  <Override PartName="/ppt/media/image32.png" ContentType="image/png"/>
  <Override PartName="/ppt/media/image78.png" ContentType="image/png"/>
  <Override PartName="/ppt/media/image66.png" ContentType="image/png"/>
  <Override PartName="/ppt/media/image23.png" ContentType="image/png"/>
  <Override PartName="/ppt/media/image60.png" ContentType="image/png"/>
  <Override PartName="/ppt/media/image71.png" ContentType="image/png"/>
  <Override PartName="/ppt/media/image6.jpeg" ContentType="image/jpeg"/>
  <Override PartName="/ppt/media/image76.jpeg" ContentType="image/jpeg"/>
  <Override PartName="/ppt/media/image74.png" ContentType="image/png"/>
  <Override PartName="/ppt/media/image18.jpeg" ContentType="image/jpeg"/>
  <Override PartName="/ppt/media/image73.png" ContentType="image/png"/>
  <Override PartName="/ppt/media/image72.png" ContentType="image/png"/>
  <Override PartName="/ppt/media/image29.jpeg" ContentType="image/jpeg"/>
  <Override PartName="/ppt/media/image64.png" ContentType="image/png"/>
  <Override PartName="/ppt/media/image77.jpeg" ContentType="image/jpeg"/>
  <Override PartName="/ppt/media/image26.png" ContentType="image/png"/>
  <Override PartName="/ppt/media/image70.png" ContentType="image/png"/>
  <Override PartName="/ppt/media/image68.png" ContentType="image/png"/>
  <Override PartName="/ppt/media/image67.png" ContentType="image/png"/>
  <Override PartName="/ppt/media/image63.png" ContentType="image/png"/>
  <Override PartName="/ppt/media/image17.png" ContentType="image/png"/>
  <Override PartName="/ppt/media/image5.png" ContentType="image/png"/>
  <Override PartName="/ppt/media/image35.png" ContentType="image/png"/>
  <Override PartName="/ppt/media/image15.png" ContentType="image/png"/>
  <Override PartName="/ppt/media/image3.png" ContentType="image/png"/>
  <Override PartName="/ppt/media/image16.png" ContentType="image/png"/>
  <Override PartName="/ppt/media/image4.png" ContentType="image/png"/>
  <Override PartName="/ppt/media/image34.png" ContentType="image/png"/>
  <Override PartName="/ppt/media/image27.jpeg" ContentType="image/jpeg"/>
  <Override PartName="/ppt/media/image52.png" ContentType="image/png"/>
  <Override PartName="/ppt/media/image10.png" ContentType="image/png"/>
  <Override PartName="/ppt/media/image1.jpeg" ContentType="image/jpeg"/>
  <Override PartName="/ppt/media/image47.png" ContentType="image/png"/>
  <Override PartName="/ppt/media/image8.png" ContentType="image/png"/>
  <Override PartName="/ppt/media/image38.png" ContentType="image/png"/>
  <Override PartName="/ppt/media/image13.png" ContentType="image/png"/>
  <Override PartName="/ppt/media/image54.jpeg" ContentType="image/jpeg"/>
  <Override PartName="/ppt/media/image7.png" ContentType="image/png"/>
  <Override PartName="/ppt/media/image37.png" ContentType="image/png"/>
  <Override PartName="/ppt/media/image12.png" ContentType="image/png"/>
  <Override PartName="/ppt/media/image49.png" ContentType="image/png"/>
  <Override PartName="/ppt/media/image9.png" ContentType="image/png"/>
  <Override PartName="/ppt/media/image39.png" ContentType="image/png"/>
  <Override PartName="/ppt/media/image19.jpeg" ContentType="image/jpeg"/>
  <Override PartName="/ppt/media/image11.png" ContentType="image/png"/>
  <Override PartName="/ppt/media/image48.png" ContentType="image/png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4.xml.rels" ContentType="application/vnd.openxmlformats-package.relationships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3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4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22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21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19.xml.rels" ContentType="application/vnd.openxmlformats-package.relationships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</p:sldIdLst>
  <p:sldSz cx="12192000" cy="6858000"/>
  <p:notesSz cx="12192000" cy="6858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30" Type="http://schemas.openxmlformats.org/officeDocument/2006/relationships/slide" Target="slides/slide22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7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</a:t>
            </a:r>
            <a:r>
              <a:rPr b="0" lang="en-US" sz="4400" spc="-1" strike="noStrike">
                <a:latin typeface="Arial"/>
              </a:rPr>
              <a:t>move </a:t>
            </a:r>
            <a:r>
              <a:rPr b="0" lang="en-US" sz="4400" spc="-1" strike="noStrike">
                <a:latin typeface="Arial"/>
              </a:rPr>
              <a:t>the </a:t>
            </a:r>
            <a:r>
              <a:rPr b="0" lang="en-US" sz="4400" spc="-1" strike="noStrike">
                <a:latin typeface="Arial"/>
              </a:rPr>
              <a:t>slide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2000" spc="-1" strike="noStrike">
                <a:latin typeface="Arial"/>
              </a:rPr>
              <a:t>Click to edit the </a:t>
            </a:r>
            <a:r>
              <a:rPr b="0" lang="en-US" sz="2000" spc="-1" strike="noStrike">
                <a:latin typeface="Arial"/>
              </a:rPr>
              <a:t>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38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39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40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FD57D7BA-C4F0-430B-97B8-E17D05F8D8BF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</p:spPr>
      </p:sp>
      <p:sp>
        <p:nvSpPr>
          <p:cNvPr id="44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520" cy="35974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447" name="CustomShape 3"/>
          <p:cNvSpPr/>
          <p:nvPr/>
        </p:nvSpPr>
        <p:spPr>
          <a:xfrm>
            <a:off x="3884760" y="8685360"/>
            <a:ext cx="296892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F03E648A-19AA-4767-8C97-3A8A094E084D}" type="slidenum">
              <a:rPr b="0" lang="de-DE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520" cy="4129200"/>
          </a:xfrm>
          <a:prstGeom prst="rect">
            <a:avLst/>
          </a:prstGeom>
        </p:spPr>
        <p:txBody>
          <a:bodyPr lIns="0" rIns="0" tIns="91440" bIns="91440">
            <a:noAutofit/>
          </a:bodyPr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So who is PUNCHF4NFDI - …well, in a sense, probably all of us, because I would assume that there are not too many participants of today’s meeting that are not member of one of the institutions mentioned here. 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449" name="PlaceHolder 2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520" cy="3083400"/>
          </a:xfrm>
          <a:prstGeom prst="rect">
            <a:avLst/>
          </a:prstGeom>
        </p:spPr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70920" cy="4116600"/>
          </a:xfrm>
          <a:prstGeom prst="rect">
            <a:avLst/>
          </a:prstGeom>
        </p:spPr>
        <p:txBody>
          <a:bodyPr lIns="0" rIns="0" tIns="91440" bIns="91440">
            <a:noAutofit/>
          </a:bodyPr>
          <a:p>
            <a:pPr marL="216000" indent="-215640">
              <a:lnSpc>
                <a:spcPct val="114000"/>
              </a:lnSpc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  <a:p>
            <a:pPr marL="216000" indent="-215640">
              <a:lnSpc>
                <a:spcPct val="114000"/>
              </a:lnSpc>
              <a:tabLst>
                <a:tab algn="l" pos="0"/>
              </a:tabLst>
            </a:pPr>
            <a:r>
              <a:rPr b="0" lang="en" sz="2000" spc="-1" strike="noStrike">
                <a:solidFill>
                  <a:srgbClr val="000000"/>
                </a:solidFill>
                <a:latin typeface="Calibri"/>
              </a:rPr>
              <a:t>So these are our task areas – I will not go through them in detail – this is part of the general meeting later today. I</a:t>
            </a: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n</a:t>
            </a:r>
            <a:r>
              <a:rPr b="0" lang="en" sz="2000" spc="-1" strike="noStrike">
                <a:solidFill>
                  <a:srgbClr val="000000"/>
                </a:solidFill>
                <a:latin typeface="Calibri"/>
              </a:rPr>
              <a:t>stead,let me address two fundemantal ingredients of what we would like to implement, at least in a prototype using this computing and data mamagement model. </a:t>
            </a:r>
            <a:endParaRPr b="0" lang="en-US" sz="2000" spc="-1" strike="noStrike">
              <a:latin typeface="Arial"/>
            </a:endParaRPr>
          </a:p>
          <a:p>
            <a:pPr marL="216000" indent="-215640">
              <a:lnSpc>
                <a:spcPct val="114000"/>
              </a:lnSpc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  <a:p>
            <a:pPr marL="216000" indent="-215640">
              <a:lnSpc>
                <a:spcPct val="114000"/>
              </a:lnSpc>
              <a:tabLst>
                <a:tab algn="l" pos="0"/>
              </a:tabLst>
            </a:pPr>
            <a:r>
              <a:rPr b="0" lang="en" sz="2000" spc="-1" strike="noStrike">
                <a:solidFill>
                  <a:srgbClr val="000000"/>
                </a:solidFill>
                <a:latin typeface="Calibri"/>
              </a:rPr>
              <a:t>==============================</a:t>
            </a:r>
            <a:endParaRPr b="0" lang="en-US" sz="2000" spc="-1" strike="noStrike">
              <a:latin typeface="Arial"/>
            </a:endParaRPr>
          </a:p>
          <a:p>
            <a:pPr marL="216000" indent="-215640">
              <a:lnSpc>
                <a:spcPct val="114000"/>
              </a:lnSpc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  <a:p>
            <a:pPr marL="216000" indent="-215640">
              <a:lnSpc>
                <a:spcPct val="114000"/>
              </a:lnSpc>
              <a:tabLst>
                <a:tab algn="l" pos="0"/>
              </a:tabLst>
            </a:pPr>
            <a:r>
              <a:rPr b="0" lang="en" sz="2000" spc="-1" strike="noStrike">
                <a:solidFill>
                  <a:srgbClr val="000000"/>
                </a:solidFill>
                <a:latin typeface="Calibri"/>
              </a:rPr>
              <a:t>Without going into any detail these are concerned with </a:t>
            </a:r>
            <a:endParaRPr b="0" lang="en-US" sz="2000" spc="-1" strike="noStrike">
              <a:latin typeface="Arial"/>
            </a:endParaRPr>
          </a:p>
          <a:p>
            <a:pPr lvl="1" marL="914400" indent="-295200">
              <a:lnSpc>
                <a:spcPct val="114000"/>
              </a:lnSpc>
              <a:buClr>
                <a:srgbClr val="000000"/>
              </a:buClr>
              <a:buFont typeface="Wingdings 2" charset="2"/>
              <a:buChar char=""/>
              <a:tabLst>
                <a:tab algn="l" pos="0"/>
              </a:tabLst>
            </a:pPr>
            <a:r>
              <a:rPr b="0" lang="en" sz="2000" spc="-1" strike="noStrike">
                <a:solidFill>
                  <a:srgbClr val="000000"/>
                </a:solidFill>
                <a:latin typeface="Calibri"/>
              </a:rPr>
              <a:t>the storage/compute/access technology to large and distributed data sets on federated infrastructures,</a:t>
            </a:r>
            <a:endParaRPr b="0" lang="en-US" sz="2000" spc="-1" strike="noStrike">
              <a:latin typeface="Arial"/>
            </a:endParaRPr>
          </a:p>
          <a:p>
            <a:pPr lvl="1" marL="914400" indent="-295200">
              <a:lnSpc>
                <a:spcPct val="114000"/>
              </a:lnSpc>
              <a:buClr>
                <a:srgbClr val="000000"/>
              </a:buClr>
              <a:buFont typeface="Wingdings 2" charset="2"/>
              <a:buChar char=""/>
              <a:tabLst>
                <a:tab algn="l" pos="0"/>
              </a:tabLst>
            </a:pPr>
            <a:r>
              <a:rPr b="0" lang="en" sz="2000" spc="-1" strike="noStrike">
                <a:solidFill>
                  <a:srgbClr val="000000"/>
                </a:solidFill>
                <a:latin typeface="Calibri"/>
              </a:rPr>
              <a:t>With data transformations and the necessary algorithms, </a:t>
            </a:r>
            <a:endParaRPr b="0" lang="en-US" sz="2000" spc="-1" strike="noStrike">
              <a:latin typeface="Arial"/>
            </a:endParaRPr>
          </a:p>
          <a:p>
            <a:pPr lvl="1" marL="914400" indent="-295200">
              <a:lnSpc>
                <a:spcPct val="114000"/>
              </a:lnSpc>
              <a:buClr>
                <a:srgbClr val="000000"/>
              </a:buClr>
              <a:buFont typeface="Wingdings 2" charset="2"/>
              <a:buChar char=""/>
              <a:tabLst>
                <a:tab algn="l" pos="0"/>
              </a:tabLst>
            </a:pPr>
            <a:r>
              <a:rPr b="0" lang="en" sz="2000" spc="-1" strike="noStrike">
                <a:solidFill>
                  <a:srgbClr val="000000"/>
                </a:solidFill>
                <a:latin typeface="Calibri"/>
              </a:rPr>
              <a:t>and with relevant training and education measures needed to bring scientists from the NFDI up to speed in data management issues. </a:t>
            </a:r>
            <a:endParaRPr b="0" lang="en-US" sz="2000" spc="-1" strike="noStrike">
              <a:latin typeface="Arial"/>
            </a:endParaRPr>
          </a:p>
          <a:p>
            <a:pPr marL="438120">
              <a:lnSpc>
                <a:spcPct val="114000"/>
              </a:lnSpc>
              <a:tabLst>
                <a:tab algn="l" pos="0"/>
              </a:tabLst>
            </a:pPr>
            <a:r>
              <a:rPr b="0" lang="en" sz="2000" spc="-1" strike="noStrike">
                <a:solidFill>
                  <a:srgbClr val="000000"/>
                </a:solidFill>
                <a:latin typeface="Calibri"/>
              </a:rPr>
              <a:t>I will a slide or two on each of these task areas. 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451" name="PlaceHolder 2"/>
          <p:cNvSpPr>
            <a:spLocks noGrp="1"/>
          </p:cNvSpPr>
          <p:nvPr>
            <p:ph type="sldImg"/>
          </p:nvPr>
        </p:nvSpPr>
        <p:spPr>
          <a:xfrm>
            <a:off x="690480" y="1143000"/>
            <a:ext cx="5461200" cy="3070440"/>
          </a:xfrm>
          <a:prstGeom prst="rect">
            <a:avLst/>
          </a:prstGeom>
        </p:spPr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</p:spPr>
      </p:sp>
      <p:sp>
        <p:nvSpPr>
          <p:cNvPr id="45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520" cy="35974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From Bridget: Daphne data – in which time frame? Annual?</a:t>
            </a:r>
            <a:endParaRPr b="0" lang="en-US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From bridget: All smartphones in the world: 7 billion times 50 GB = 350 billion GB = 350 million TB = 350.000 PB = 350 EB  too large for here? </a:t>
            </a:r>
            <a:endParaRPr b="0" lang="en-US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HL-LHC data estimate from official ATLAS and CMS numbers, entire Run 3, a few years, unclear if simulation included</a:t>
            </a:r>
            <a:endParaRPr b="0" lang="en-US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FAIR@GSI – online data per year – will be massively reduced (trigger, irreversibility)</a:t>
            </a:r>
            <a:endParaRPr b="0" lang="en-US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Quelle fuer globally created data: https://www.researchgate.net/figure/Global-growth-trend-of-data-volume-2006-2020-based-on-The-digital-universe-in-2020_fig5_274233315#:~:text=Data%20volume%20is%20continuously%20increasing,video%2C%20text%2C%20and%20images.</a:t>
            </a:r>
            <a:endParaRPr b="0" lang="en-US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454" name="CustomShape 3"/>
          <p:cNvSpPr/>
          <p:nvPr/>
        </p:nvSpPr>
        <p:spPr>
          <a:xfrm>
            <a:off x="3884760" y="8685360"/>
            <a:ext cx="296892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B6887816-08BF-48D2-B828-61D889662F0E}" type="slidenum">
              <a:rPr b="0" lang="de-DE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</p:spPr>
      </p:sp>
      <p:sp>
        <p:nvSpPr>
          <p:cNvPr id="45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520" cy="35974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From Bridget: Daphne data – in which time frame? Annual?</a:t>
            </a:r>
            <a:endParaRPr b="0" lang="en-US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From bridget: All smartphones in the world: 7 billion times 50 GB = 350 billion GB = 350 million TB = 350.000 PB = 350 EB  too large for here? </a:t>
            </a:r>
            <a:endParaRPr b="0" lang="en-US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HL-LHC data estimate from official ATLAS and CMS numbers, entire Run 3, a few years, unclear if simulation included</a:t>
            </a:r>
            <a:endParaRPr b="0" lang="en-US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FAIR@GSI – online data per year – will be massively reduced (trigger, irreversibility)</a:t>
            </a:r>
            <a:endParaRPr b="0" lang="en-US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Quelle fuer globally created data: https://www.researchgate.net/figure/Global-growth-trend-of-data-volume-2006-2020-based-on-The-digital-universe-in-2020_fig5_274233315#:~:text=Data%20volume%20is%20continuously%20increasing,video%2C%20text%2C%20and%20images.</a:t>
            </a:r>
            <a:endParaRPr b="0" lang="en-US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457" name="CustomShape 3"/>
          <p:cNvSpPr/>
          <p:nvPr/>
        </p:nvSpPr>
        <p:spPr>
          <a:xfrm>
            <a:off x="3884760" y="8685360"/>
            <a:ext cx="296892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0DC12264-CD30-475E-944A-ADDF38E89712}" type="slidenum">
              <a:rPr b="0" lang="de-DE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</p:spPr>
      </p:sp>
      <p:sp>
        <p:nvSpPr>
          <p:cNvPr id="45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520" cy="35974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From Bridget: Daphne data – in which time frame? Annual?</a:t>
            </a:r>
            <a:endParaRPr b="0" lang="en-US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From bridget: All smartphones in the world: 7 billion times 50 GB = 350 billion GB = 350 million TB = 350.000 PB = 350 EB  too large for here? </a:t>
            </a:r>
            <a:endParaRPr b="0" lang="en-US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HL-LHC data estimate from official ATLAS and CMS numbers, entire Run 3, a few years, unclear if simulation included</a:t>
            </a:r>
            <a:endParaRPr b="0" lang="en-US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FAIR@GSI – online data per year – will be massively reduced (trigger, irreversibility)</a:t>
            </a:r>
            <a:endParaRPr b="0" lang="en-US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Quelle fuer globally created data: https://www.researchgate.net/figure/Global-growth-trend-of-data-volume-2006-2020-based-on-The-digital-universe-in-2020_fig5_274233315#:~:text=Data%20volume%20is%20continuously%20increasing,video%2C%20text%2C%20and%20images.</a:t>
            </a:r>
            <a:endParaRPr b="0" lang="en-US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460" name="CustomShape 3"/>
          <p:cNvSpPr/>
          <p:nvPr/>
        </p:nvSpPr>
        <p:spPr>
          <a:xfrm>
            <a:off x="3884760" y="8685360"/>
            <a:ext cx="296892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C4C83E55-35C3-4CFD-B2BC-3E3E8A5B68B3}" type="slidenum">
              <a:rPr b="0" lang="de-DE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</p:spPr>
      </p:sp>
      <p:sp>
        <p:nvSpPr>
          <p:cNvPr id="46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520" cy="35974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From Bridget: Daphne data – in which time frame? Annual?</a:t>
            </a:r>
            <a:endParaRPr b="0" lang="en-US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From bridget: All smartphones in the world: 7 billion times 50 GB = 350 billion GB = 350 million TB = 350.000 PB = 350 EB  too large for here? </a:t>
            </a:r>
            <a:endParaRPr b="0" lang="en-US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HL-LHC data estimate from official ATLAS and CMS numbers, entire Run 3, a few years, unclear if simulation included</a:t>
            </a:r>
            <a:endParaRPr b="0" lang="en-US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FAIR@GSI – online data per year – will be massively reduced (trigger, irreversibility)</a:t>
            </a:r>
            <a:endParaRPr b="0" lang="en-US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Quelle fuer globally created data: https://www.researchgate.net/figure/Global-growth-trend-of-data-volume-2006-2020-based-on-The-digital-universe-in-2020_fig5_274233315#:~:text=Data%20volume%20is%20continuously%20increasing,video%2C%20text%2C%20and%20images.</a:t>
            </a:r>
            <a:endParaRPr b="0" lang="en-US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463" name="CustomShape 3"/>
          <p:cNvSpPr/>
          <p:nvPr/>
        </p:nvSpPr>
        <p:spPr>
          <a:xfrm>
            <a:off x="3884760" y="8685360"/>
            <a:ext cx="296892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AF186631-736E-4756-974F-EF216DF4B533}" type="slidenum">
              <a:rPr b="0" lang="de-DE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</p:spPr>
      </p:sp>
      <p:sp>
        <p:nvSpPr>
          <p:cNvPr id="46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520" cy="35974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From Bridget: Daphne data – in which time frame? Annual?</a:t>
            </a:r>
            <a:endParaRPr b="0" lang="en-US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From bridget: All smartphones in the world: 7 billion times 50 GB = 350 billion GB = 350 million TB = 350.000 PB = 350 EB  too large for here? </a:t>
            </a:r>
            <a:endParaRPr b="0" lang="en-US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HL-LHC data estimate from official ATLAS and CMS numbers, entire Run 3, a few years, unclear if simulation included</a:t>
            </a:r>
            <a:endParaRPr b="0" lang="en-US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FAIR@GSI – online data per year – will be massively reduced (trigger, irreversibility)</a:t>
            </a:r>
            <a:endParaRPr b="0" lang="en-US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Quelle fuer globally created data: https://www.researchgate.net/figure/Global-growth-trend-of-data-volume-2006-2020-based-on-The-digital-universe-in-2020_fig5_274233315#:~:text=Data%20volume%20is%20continuously%20increasing,video%2C%20text%2C%20and%20images.</a:t>
            </a:r>
            <a:endParaRPr b="0" lang="en-US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466" name="CustomShape 3"/>
          <p:cNvSpPr/>
          <p:nvPr/>
        </p:nvSpPr>
        <p:spPr>
          <a:xfrm>
            <a:off x="3884760" y="8685360"/>
            <a:ext cx="296892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67557CA9-9C94-4252-922E-9B48507749FA}" type="slidenum">
              <a:rPr b="0" lang="de-DE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</p:spPr>
      </p:sp>
      <p:sp>
        <p:nvSpPr>
          <p:cNvPr id="46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520" cy="35974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469" name="CustomShape 3"/>
          <p:cNvSpPr/>
          <p:nvPr/>
        </p:nvSpPr>
        <p:spPr>
          <a:xfrm>
            <a:off x="3884760" y="8685360"/>
            <a:ext cx="296892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6BE2E56C-497B-4005-9FC7-B66D00968ED1}" type="slidenum">
              <a:rPr b="0" lang="de-DE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</p:spPr>
      </p:sp>
      <p:sp>
        <p:nvSpPr>
          <p:cNvPr id="42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520" cy="35974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426" name="CustomShape 3"/>
          <p:cNvSpPr/>
          <p:nvPr/>
        </p:nvSpPr>
        <p:spPr>
          <a:xfrm>
            <a:off x="3884760" y="8685360"/>
            <a:ext cx="296892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740FC228-2F8B-48AA-96D1-B12F00162850}" type="slidenum">
              <a:rPr b="0" lang="de-DE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PlaceHolder 1"/>
          <p:cNvSpPr>
            <a:spLocks noGrp="1"/>
          </p:cNvSpPr>
          <p:nvPr>
            <p:ph type="sldImg"/>
          </p:nvPr>
        </p:nvSpPr>
        <p:spPr>
          <a:xfrm>
            <a:off x="-2948040" y="2031840"/>
            <a:ext cx="9750600" cy="5483520"/>
          </a:xfrm>
          <a:prstGeom prst="rect">
            <a:avLst/>
          </a:prstGeom>
        </p:spPr>
      </p:sp>
      <p:sp>
        <p:nvSpPr>
          <p:cNvPr id="428" name="PlaceHolder 2"/>
          <p:cNvSpPr>
            <a:spLocks noGrp="1"/>
          </p:cNvSpPr>
          <p:nvPr>
            <p:ph type="body"/>
          </p:nvPr>
        </p:nvSpPr>
        <p:spPr>
          <a:xfrm>
            <a:off x="385920" y="7823160"/>
            <a:ext cx="3083400" cy="734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247680" indent="-170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By now &gt;300 organisations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429" name="CustomShape 3"/>
          <p:cNvSpPr/>
          <p:nvPr/>
        </p:nvSpPr>
        <p:spPr>
          <a:xfrm>
            <a:off x="2185200" y="15440400"/>
            <a:ext cx="1668600" cy="812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CD7B44C4-3778-4995-B1CA-E56B80D4F203}" type="slidenum">
              <a:rPr b="0" lang="en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</p:spPr>
      </p:sp>
      <p:sp>
        <p:nvSpPr>
          <p:cNvPr id="43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520" cy="35974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432" name="CustomShape 3"/>
          <p:cNvSpPr/>
          <p:nvPr/>
        </p:nvSpPr>
        <p:spPr>
          <a:xfrm>
            <a:off x="3884760" y="8685360"/>
            <a:ext cx="296892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D0FC1289-C686-4538-84B2-5A9D2B712DA8}" type="slidenum">
              <a:rPr b="0" lang="de-DE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</p:spPr>
      </p:sp>
      <p:sp>
        <p:nvSpPr>
          <p:cNvPr id="43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520" cy="35974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435" name="CustomShape 3"/>
          <p:cNvSpPr/>
          <p:nvPr/>
        </p:nvSpPr>
        <p:spPr>
          <a:xfrm>
            <a:off x="3884760" y="8685360"/>
            <a:ext cx="296892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91FFEA1A-A671-494B-BD10-8C2D858FF25B}" type="slidenum">
              <a:rPr b="0" lang="de-DE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</p:spPr>
      </p:sp>
      <p:sp>
        <p:nvSpPr>
          <p:cNvPr id="43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520" cy="35974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438" name="CustomShape 3"/>
          <p:cNvSpPr/>
          <p:nvPr/>
        </p:nvSpPr>
        <p:spPr>
          <a:xfrm>
            <a:off x="3884760" y="8685360"/>
            <a:ext cx="296892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F455DD21-BE65-4494-966C-BDE7D75A9EB5}" type="slidenum">
              <a:rPr b="0" lang="de-DE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</p:spPr>
      </p:sp>
      <p:sp>
        <p:nvSpPr>
          <p:cNvPr id="44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520" cy="35974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From Bridget: Daphne data – in which time frame? Annual?</a:t>
            </a:r>
            <a:endParaRPr b="0" lang="en-US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From bridget: All smartphones in the world: 7 billion times 50 GB = 350 billion GB = 350 million TB = 350.000 PB = 350 EB  too large for here? </a:t>
            </a:r>
            <a:endParaRPr b="0" lang="en-US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HL-LHC data estimate from official ATLAS and CMS numbers, entire Run 3, a few years, unclear if simulation included</a:t>
            </a:r>
            <a:endParaRPr b="0" lang="en-US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FAIR@GSI – online data per year – will be massively reduced (trigger, irreversibility)</a:t>
            </a:r>
            <a:endParaRPr b="0" lang="en-US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Quelle fuer globally created data: https://www.researchgate.net/figure/Global-growth-trend-of-data-volume-2006-2020-based-on-The-digital-universe-in-2020_fig5_274233315#:~:text=Data%20volume%20is%20continuously%20increasing,video%2C%20text%2C%20and%20images.</a:t>
            </a:r>
            <a:endParaRPr b="0" lang="en-US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441" name="CustomShape 3"/>
          <p:cNvSpPr/>
          <p:nvPr/>
        </p:nvSpPr>
        <p:spPr>
          <a:xfrm>
            <a:off x="3884760" y="8685360"/>
            <a:ext cx="296892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988081A4-1CA6-459E-914E-16E6ED089CFB}" type="slidenum">
              <a:rPr b="0" lang="de-DE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</p:spPr>
      </p:sp>
      <p:sp>
        <p:nvSpPr>
          <p:cNvPr id="44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520" cy="35974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From Bridget: Daphne data – in which time frame? Annual?</a:t>
            </a:r>
            <a:endParaRPr b="0" lang="en-US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From bridget: All smartphones in the world: 7 billion times 50 GB = 350 billion GB = 350 million TB = 350.000 PB = 350 EB  too large for here? </a:t>
            </a:r>
            <a:endParaRPr b="0" lang="en-US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HL-LHC data estimate from official ATLAS and CMS numbers, entire Run 3, a few years, unclear if simulation included</a:t>
            </a:r>
            <a:endParaRPr b="0" lang="en-US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FAIR@GSI – online data per year – will be massively reduced (trigger, irreversibility)</a:t>
            </a:r>
            <a:endParaRPr b="0" lang="en-US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Quelle fuer globally created data: https://www.researchgate.net/figure/Global-growth-trend-of-data-volume-2006-2020-based-on-The-digital-universe-in-2020_fig5_274233315#:~:text=Data%20volume%20is%20continuously%20increasing,video%2C%20text%2C%20and%20images.</a:t>
            </a:r>
            <a:endParaRPr b="0" lang="en-US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444" name="CustomShape 3"/>
          <p:cNvSpPr/>
          <p:nvPr/>
        </p:nvSpPr>
        <p:spPr>
          <a:xfrm>
            <a:off x="3884760" y="8685360"/>
            <a:ext cx="296892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72D7AC43-788D-4042-9B46-97FDF2163108}" type="slidenum">
              <a:rPr b="0" lang="de-DE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5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6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7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1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3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4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 hidden="1"/>
          <p:cNvSpPr/>
          <p:nvPr/>
        </p:nvSpPr>
        <p:spPr>
          <a:xfrm>
            <a:off x="10848600" y="6580800"/>
            <a:ext cx="932760" cy="18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r>
              <a:rPr b="1" lang="en-US" sz="1000" spc="-1" strike="noStrike">
                <a:solidFill>
                  <a:srgbClr val="000000"/>
                </a:solidFill>
                <a:latin typeface="Arial"/>
                <a:ea typeface="Arial"/>
              </a:rPr>
              <a:t>Page </a:t>
            </a:r>
            <a:fld id="{0ED2E619-D53F-4805-B548-CD708B8553BD}" type="slidenum">
              <a:rPr b="1" lang="en-US" sz="1000" spc="-1" strike="noStrike">
                <a:solidFill>
                  <a:srgbClr val="000000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latin typeface="Arial"/>
            </a:endParaRPr>
          </a:p>
        </p:txBody>
      </p:sp>
      <p:pic>
        <p:nvPicPr>
          <p:cNvPr id="1" name="Google Shape;18;p2" descr=""/>
          <p:cNvPicPr/>
          <p:nvPr/>
        </p:nvPicPr>
        <p:blipFill>
          <a:blip r:embed="rId2"/>
          <a:stretch/>
        </p:blipFill>
        <p:spPr>
          <a:xfrm>
            <a:off x="407880" y="6309360"/>
            <a:ext cx="3210120" cy="403560"/>
          </a:xfrm>
          <a:prstGeom prst="rect">
            <a:avLst/>
          </a:prstGeom>
          <a:ln>
            <a:noFill/>
          </a:ln>
        </p:spPr>
      </p:pic>
      <p:sp>
        <p:nvSpPr>
          <p:cNvPr id="2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</a:t>
            </a:r>
            <a:r>
              <a:rPr b="0" lang="en-US" sz="4400" spc="-1" strike="noStrike">
                <a:latin typeface="Arial"/>
              </a:rPr>
              <a:t>edit the </a:t>
            </a:r>
            <a:r>
              <a:rPr b="0" lang="en-US" sz="4400" spc="-1" strike="noStrike">
                <a:latin typeface="Arial"/>
              </a:rPr>
              <a:t>title text </a:t>
            </a:r>
            <a:r>
              <a:rPr b="0" lang="en-US" sz="4400" spc="-1" strike="noStrike">
                <a:latin typeface="Arial"/>
              </a:rPr>
              <a:t>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ustomShape 1"/>
          <p:cNvSpPr/>
          <p:nvPr/>
        </p:nvSpPr>
        <p:spPr>
          <a:xfrm>
            <a:off x="10848600" y="6580800"/>
            <a:ext cx="932760" cy="18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r>
              <a:rPr b="1" lang="en-US" sz="1000" spc="-1" strike="noStrike">
                <a:solidFill>
                  <a:srgbClr val="000000"/>
                </a:solidFill>
                <a:latin typeface="Arial"/>
                <a:ea typeface="Arial"/>
              </a:rPr>
              <a:t>Page </a:t>
            </a:r>
            <a:fld id="{0CEAC705-7480-479D-A42D-4247B61B912A}" type="slidenum">
              <a:rPr b="1" lang="en-US" sz="1000" spc="-1" strike="noStrike">
                <a:solidFill>
                  <a:srgbClr val="000000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</a:t>
            </a:r>
            <a:r>
              <a:rPr b="0" lang="en-US" sz="4400" spc="-1" strike="noStrike">
                <a:latin typeface="Arial"/>
              </a:rPr>
              <a:t>edit the </a:t>
            </a:r>
            <a:r>
              <a:rPr b="0" lang="en-US" sz="4400" spc="-1" strike="noStrike">
                <a:latin typeface="Arial"/>
              </a:rPr>
              <a:t>title text </a:t>
            </a:r>
            <a:r>
              <a:rPr b="0" lang="en-US" sz="4400" spc="-1" strike="noStrike">
                <a:latin typeface="Arial"/>
              </a:rPr>
              <a:t>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4a66a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CustomShape 1" hidden="1"/>
          <p:cNvSpPr/>
          <p:nvPr/>
        </p:nvSpPr>
        <p:spPr>
          <a:xfrm>
            <a:off x="10848600" y="6580800"/>
            <a:ext cx="932760" cy="18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r>
              <a:rPr b="1" lang="en-US" sz="1000" spc="-1" strike="noStrike">
                <a:solidFill>
                  <a:srgbClr val="000000"/>
                </a:solidFill>
                <a:latin typeface="Arial"/>
                <a:ea typeface="Arial"/>
              </a:rPr>
              <a:t>Page </a:t>
            </a:r>
            <a:fld id="{30D893F4-7250-49F2-A5AF-7DD04F5C1EF7}" type="slidenum">
              <a:rPr b="1" lang="en-US" sz="1000" spc="-1" strike="noStrike">
                <a:solidFill>
                  <a:srgbClr val="000000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</a:t>
            </a:r>
            <a:r>
              <a:rPr b="0" lang="en-US" sz="4400" spc="-1" strike="noStrike">
                <a:latin typeface="Arial"/>
              </a:rPr>
              <a:t>edit the </a:t>
            </a:r>
            <a:r>
              <a:rPr b="0" lang="en-US" sz="4400" spc="-1" strike="noStrike">
                <a:latin typeface="Arial"/>
              </a:rPr>
              <a:t>title text </a:t>
            </a:r>
            <a:r>
              <a:rPr b="0" lang="en-US" sz="4400" spc="-1" strike="noStrike">
                <a:latin typeface="Arial"/>
              </a:rPr>
              <a:t>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10848600" y="6580800"/>
            <a:ext cx="932760" cy="18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r>
              <a:rPr b="1" lang="en-US" sz="1000" spc="-1" strike="noStrike">
                <a:solidFill>
                  <a:srgbClr val="000000"/>
                </a:solidFill>
                <a:latin typeface="Arial"/>
                <a:ea typeface="Arial"/>
              </a:rPr>
              <a:t>Page </a:t>
            </a:r>
            <a:fld id="{BE6D81FF-2BA3-4790-B303-0352A5285D3C}" type="slidenum">
              <a:rPr b="1" lang="en-US" sz="1000" spc="-1" strike="noStrike">
                <a:solidFill>
                  <a:srgbClr val="000000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</a:t>
            </a:r>
            <a:r>
              <a:rPr b="0" lang="en-US" sz="4400" spc="-1" strike="noStrike">
                <a:latin typeface="Arial"/>
              </a:rPr>
              <a:t>to edit </a:t>
            </a:r>
            <a:r>
              <a:rPr b="0" lang="en-US" sz="4400" spc="-1" strike="noStrike">
                <a:latin typeface="Arial"/>
              </a:rPr>
              <a:t>the title </a:t>
            </a:r>
            <a:r>
              <a:rPr b="0" lang="en-US" sz="4400" spc="-1" strike="noStrike">
                <a:latin typeface="Arial"/>
              </a:rPr>
              <a:t>text </a:t>
            </a:r>
            <a:r>
              <a:rPr b="0" lang="en-US" sz="4400" spc="-1" strike="noStrike">
                <a:latin typeface="Arial"/>
              </a:rPr>
              <a:t>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CustomShape 1"/>
          <p:cNvSpPr/>
          <p:nvPr/>
        </p:nvSpPr>
        <p:spPr>
          <a:xfrm>
            <a:off x="10848600" y="6580800"/>
            <a:ext cx="932760" cy="18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r>
              <a:rPr b="1" lang="en-US" sz="1000" spc="-1" strike="noStrike">
                <a:solidFill>
                  <a:srgbClr val="000000"/>
                </a:solidFill>
                <a:latin typeface="Arial"/>
                <a:ea typeface="Arial"/>
              </a:rPr>
              <a:t>Page </a:t>
            </a:r>
            <a:fld id="{86B3EB58-172D-4860-927D-ABE3E4D08DDF}" type="slidenum">
              <a:rPr b="1" lang="en-US" sz="1000" spc="-1" strike="noStrike">
                <a:solidFill>
                  <a:srgbClr val="000000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</a:t>
            </a:r>
            <a:r>
              <a:rPr b="0" lang="en-US" sz="4400" spc="-1" strike="noStrike">
                <a:latin typeface="Arial"/>
              </a:rPr>
              <a:t>edit the </a:t>
            </a:r>
            <a:r>
              <a:rPr b="0" lang="en-US" sz="4400" spc="-1" strike="noStrike">
                <a:latin typeface="Arial"/>
              </a:rPr>
              <a:t>title text </a:t>
            </a:r>
            <a:r>
              <a:rPr b="0" lang="en-US" sz="4400" spc="-1" strike="noStrike">
                <a:latin typeface="Arial"/>
              </a:rPr>
              <a:t>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CustomShape 1"/>
          <p:cNvSpPr/>
          <p:nvPr/>
        </p:nvSpPr>
        <p:spPr>
          <a:xfrm>
            <a:off x="10848600" y="6580800"/>
            <a:ext cx="932760" cy="18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r>
              <a:rPr b="1" lang="en-US" sz="1000" spc="-1" strike="noStrike">
                <a:solidFill>
                  <a:srgbClr val="000000"/>
                </a:solidFill>
                <a:latin typeface="Arial"/>
                <a:ea typeface="Arial"/>
              </a:rPr>
              <a:t>Page </a:t>
            </a:r>
            <a:fld id="{73059547-44AE-411F-85B6-D1C469E8FCA2}" type="slidenum">
              <a:rPr b="1" lang="en-US" sz="1000" spc="-1" strike="noStrike">
                <a:solidFill>
                  <a:srgbClr val="000000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</a:t>
            </a:r>
            <a:r>
              <a:rPr b="0" lang="en-US" sz="4400" spc="-1" strike="noStrike">
                <a:latin typeface="Arial"/>
              </a:rPr>
              <a:t>edit the </a:t>
            </a:r>
            <a:r>
              <a:rPr b="0" lang="en-US" sz="4400" spc="-1" strike="noStrike">
                <a:latin typeface="Arial"/>
              </a:rPr>
              <a:t>title text </a:t>
            </a:r>
            <a:r>
              <a:rPr b="0" lang="en-US" sz="4400" spc="-1" strike="noStrike">
                <a:latin typeface="Arial"/>
              </a:rPr>
              <a:t>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37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jpeg"/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jpeg"/><Relationship Id="rId9" Type="http://schemas.openxmlformats.org/officeDocument/2006/relationships/image" Target="../media/image26.png"/><Relationship Id="rId10" Type="http://schemas.openxmlformats.org/officeDocument/2006/relationships/image" Target="../media/image27.jpeg"/><Relationship Id="rId11" Type="http://schemas.openxmlformats.org/officeDocument/2006/relationships/image" Target="../media/image28.jpeg"/><Relationship Id="rId12" Type="http://schemas.openxmlformats.org/officeDocument/2006/relationships/image" Target="../media/image29.jpeg"/><Relationship Id="rId13" Type="http://schemas.openxmlformats.org/officeDocument/2006/relationships/image" Target="../media/image30.png"/><Relationship Id="rId14" Type="http://schemas.openxmlformats.org/officeDocument/2006/relationships/image" Target="../media/image31.png"/><Relationship Id="rId15" Type="http://schemas.openxmlformats.org/officeDocument/2006/relationships/image" Target="../media/image32.png"/><Relationship Id="rId16" Type="http://schemas.openxmlformats.org/officeDocument/2006/relationships/image" Target="../media/image33.jpeg"/><Relationship Id="rId17" Type="http://schemas.openxmlformats.org/officeDocument/2006/relationships/image" Target="../media/image34.png"/><Relationship Id="rId18" Type="http://schemas.openxmlformats.org/officeDocument/2006/relationships/image" Target="../media/image35.png"/><Relationship Id="rId19" Type="http://schemas.openxmlformats.org/officeDocument/2006/relationships/image" Target="../media/image36.png"/><Relationship Id="rId20" Type="http://schemas.openxmlformats.org/officeDocument/2006/relationships/image" Target="../media/image37.png"/><Relationship Id="rId21" Type="http://schemas.openxmlformats.org/officeDocument/2006/relationships/image" Target="../media/image38.png"/><Relationship Id="rId22" Type="http://schemas.openxmlformats.org/officeDocument/2006/relationships/image" Target="../media/image39.png"/><Relationship Id="rId23" Type="http://schemas.openxmlformats.org/officeDocument/2006/relationships/image" Target="../media/image40.png"/><Relationship Id="rId24" Type="http://schemas.openxmlformats.org/officeDocument/2006/relationships/image" Target="../media/image41.png"/><Relationship Id="rId25" Type="http://schemas.openxmlformats.org/officeDocument/2006/relationships/image" Target="../media/image42.png"/><Relationship Id="rId26" Type="http://schemas.openxmlformats.org/officeDocument/2006/relationships/image" Target="../media/image43.png"/><Relationship Id="rId27" Type="http://schemas.openxmlformats.org/officeDocument/2006/relationships/image" Target="../media/image44.png"/><Relationship Id="rId28" Type="http://schemas.openxmlformats.org/officeDocument/2006/relationships/image" Target="../media/image45.png"/><Relationship Id="rId29" Type="http://schemas.openxmlformats.org/officeDocument/2006/relationships/image" Target="../media/image46.png"/><Relationship Id="rId30" Type="http://schemas.openxmlformats.org/officeDocument/2006/relationships/image" Target="../media/image47.png"/><Relationship Id="rId31" Type="http://schemas.openxmlformats.org/officeDocument/2006/relationships/image" Target="../media/image48.png"/><Relationship Id="rId32" Type="http://schemas.openxmlformats.org/officeDocument/2006/relationships/image" Target="../media/image49.png"/><Relationship Id="rId33" Type="http://schemas.openxmlformats.org/officeDocument/2006/relationships/image" Target="../media/image50.png"/><Relationship Id="rId34" Type="http://schemas.openxmlformats.org/officeDocument/2006/relationships/image" Target="../media/image51.jpeg"/><Relationship Id="rId35" Type="http://schemas.openxmlformats.org/officeDocument/2006/relationships/image" Target="../media/image52.png"/><Relationship Id="rId36" Type="http://schemas.openxmlformats.org/officeDocument/2006/relationships/image" Target="../media/image53.png"/><Relationship Id="rId37" Type="http://schemas.openxmlformats.org/officeDocument/2006/relationships/image" Target="../media/image54.jpeg"/><Relationship Id="rId38" Type="http://schemas.openxmlformats.org/officeDocument/2006/relationships/image" Target="../media/image55.png"/><Relationship Id="rId39" Type="http://schemas.openxmlformats.org/officeDocument/2006/relationships/image" Target="../media/image56.png"/><Relationship Id="rId40" Type="http://schemas.openxmlformats.org/officeDocument/2006/relationships/image" Target="../media/image57.png"/><Relationship Id="rId41" Type="http://schemas.openxmlformats.org/officeDocument/2006/relationships/image" Target="../media/image58.png"/><Relationship Id="rId42" Type="http://schemas.openxmlformats.org/officeDocument/2006/relationships/image" Target="../media/image59.jpeg"/><Relationship Id="rId43" Type="http://schemas.openxmlformats.org/officeDocument/2006/relationships/slideLayout" Target="../slideLayouts/slideLayout37.xml"/><Relationship Id="rId44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7.png"/><Relationship Id="rId9" Type="http://schemas.openxmlformats.org/officeDocument/2006/relationships/image" Target="../media/image68.png"/><Relationship Id="rId10" Type="http://schemas.openxmlformats.org/officeDocument/2006/relationships/image" Target="../media/image69.png"/><Relationship Id="rId11" Type="http://schemas.openxmlformats.org/officeDocument/2006/relationships/slideLayout" Target="../slideLayouts/slideLayout13.xml"/><Relationship Id="rId12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70.png"/><Relationship Id="rId2" Type="http://schemas.openxmlformats.org/officeDocument/2006/relationships/slideLayout" Target="../slideLayouts/slideLayout49.xml"/><Relationship Id="rId3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hyperlink" Target="https://rpr-p4n.sirrah.aip.de/browse/" TargetMode="External"/><Relationship Id="rId3" Type="http://schemas.openxmlformats.org/officeDocument/2006/relationships/slideLayout" Target="../slideLayouts/slideLayout49.xml"/><Relationship Id="rId4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72.png"/><Relationship Id="rId2" Type="http://schemas.openxmlformats.org/officeDocument/2006/relationships/slideLayout" Target="../slideLayouts/slideLayout49.xml"/><Relationship Id="rId3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hyperlink" Target="mailto:thomas.schoerner@desy.de" TargetMode="External"/><Relationship Id="rId2" Type="http://schemas.openxmlformats.org/officeDocument/2006/relationships/hyperlink" Target="mailto:andreas.haungs@kit.edu" TargetMode="External"/><Relationship Id="rId3" Type="http://schemas.openxmlformats.org/officeDocument/2006/relationships/hyperlink" Target="mailto:christiane.schneide@desy.de" TargetMode="External"/><Relationship Id="rId4" Type="http://schemas.openxmlformats.org/officeDocument/2006/relationships/hyperlink" Target="mailto:punch4nfdi@desy.de" TargetMode="External"/><Relationship Id="rId5" Type="http://schemas.openxmlformats.org/officeDocument/2006/relationships/hyperlink" Target="http://www.punch4nfdi.de/" TargetMode="External"/><Relationship Id="rId6" Type="http://schemas.openxmlformats.org/officeDocument/2006/relationships/image" Target="../media/image73.png"/><Relationship Id="rId7" Type="http://schemas.openxmlformats.org/officeDocument/2006/relationships/slideLayout" Target="../slideLayouts/slideLayout6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image" Target="../media/image75.jpeg"/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5" Type="http://schemas.openxmlformats.org/officeDocument/2006/relationships/slideLayout" Target="../slideLayouts/slideLayout6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slideLayout" Target="../slideLayouts/slideLayout37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jpeg"/><Relationship Id="rId4" Type="http://schemas.openxmlformats.org/officeDocument/2006/relationships/slideLayout" Target="../slideLayouts/slideLayout37.xml"/><Relationship Id="rId5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slideLayout" Target="../slideLayouts/slideLayout13.xml"/><Relationship Id="rId8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49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49.xml"/><Relationship Id="rId3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384;p77" descr=""/>
          <p:cNvPicPr/>
          <p:nvPr/>
        </p:nvPicPr>
        <p:blipFill>
          <a:blip r:embed="rId1"/>
          <a:stretch/>
        </p:blipFill>
        <p:spPr>
          <a:xfrm>
            <a:off x="0" y="1989000"/>
            <a:ext cx="12189240" cy="2584080"/>
          </a:xfrm>
          <a:prstGeom prst="rect">
            <a:avLst/>
          </a:prstGeom>
          <a:ln>
            <a:noFill/>
          </a:ln>
        </p:spPr>
      </p:pic>
      <p:sp>
        <p:nvSpPr>
          <p:cNvPr id="242" name="CustomShape 1"/>
          <p:cNvSpPr/>
          <p:nvPr/>
        </p:nvSpPr>
        <p:spPr>
          <a:xfrm>
            <a:off x="0" y="5949360"/>
            <a:ext cx="4437000" cy="9057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43" name="Google Shape;386;p77" descr=""/>
          <p:cNvPicPr/>
          <p:nvPr/>
        </p:nvPicPr>
        <p:blipFill>
          <a:blip r:embed="rId2"/>
          <a:stretch/>
        </p:blipFill>
        <p:spPr>
          <a:xfrm>
            <a:off x="0" y="0"/>
            <a:ext cx="12189240" cy="6850440"/>
          </a:xfrm>
          <a:prstGeom prst="rect">
            <a:avLst/>
          </a:prstGeom>
          <a:ln>
            <a:noFill/>
          </a:ln>
        </p:spPr>
      </p:pic>
      <p:sp>
        <p:nvSpPr>
          <p:cNvPr id="244" name="CustomShape 2"/>
          <p:cNvSpPr/>
          <p:nvPr/>
        </p:nvSpPr>
        <p:spPr>
          <a:xfrm>
            <a:off x="492120" y="4645800"/>
            <a:ext cx="10134360" cy="148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  <a:spcAft>
                <a:spcPts val="499"/>
              </a:spcAft>
              <a:tabLst>
                <a:tab algn="l" pos="0"/>
              </a:tabLst>
            </a:pPr>
            <a:r>
              <a:rPr b="0" lang="de-DE" sz="2000" spc="-1" strike="noStrike">
                <a:solidFill>
                  <a:srgbClr val="ffffff"/>
                </a:solidFill>
                <a:latin typeface="Arial"/>
                <a:ea typeface="Arial"/>
              </a:rPr>
              <a:t>Christiane Schneide (DESY) </a:t>
            </a:r>
            <a:br/>
            <a:r>
              <a:rPr b="0" lang="de-DE" sz="2000" spc="-1" strike="noStrike">
                <a:solidFill>
                  <a:srgbClr val="ffffff"/>
                </a:solidFill>
                <a:latin typeface="Arial"/>
                <a:ea typeface="Arial"/>
              </a:rPr>
              <a:t>for the PUNCH4NFDI Consortium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499"/>
              </a:spcAft>
              <a:tabLst>
                <a:tab algn="l" pos="0"/>
              </a:tabLst>
            </a:pPr>
            <a:r>
              <a:rPr b="0" lang="de-DE" sz="2000" spc="-1" strike="noStrike">
                <a:solidFill>
                  <a:srgbClr val="ffffff"/>
                </a:solidFill>
                <a:latin typeface="Arial"/>
                <a:ea typeface="Arial"/>
              </a:rPr>
              <a:t>DESY, 1 July 2024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CustomShape 1"/>
          <p:cNvSpPr/>
          <p:nvPr/>
        </p:nvSpPr>
        <p:spPr>
          <a:xfrm>
            <a:off x="407880" y="349560"/>
            <a:ext cx="11373120" cy="350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DE" sz="6000" spc="-1" strike="noStrike">
                <a:solidFill>
                  <a:srgbClr val="ffffff"/>
                </a:solidFill>
                <a:latin typeface="Arial"/>
                <a:ea typeface="Arial"/>
              </a:rPr>
              <a:t>PUNCH4NFDI</a:t>
            </a:r>
            <a:endParaRPr b="0" lang="en-US" sz="6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CustomShape 1"/>
          <p:cNvSpPr/>
          <p:nvPr/>
        </p:nvSpPr>
        <p:spPr>
          <a:xfrm>
            <a:off x="0" y="0"/>
            <a:ext cx="12189240" cy="7187760"/>
          </a:xfrm>
          <a:prstGeom prst="rect">
            <a:avLst/>
          </a:prstGeom>
          <a:solidFill>
            <a:schemeClr val="dk1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280" name="Google Shape;372;p49" descr=""/>
          <p:cNvPicPr/>
          <p:nvPr/>
        </p:nvPicPr>
        <p:blipFill>
          <a:blip r:embed="rId1"/>
          <a:stretch/>
        </p:blipFill>
        <p:spPr>
          <a:xfrm>
            <a:off x="460080" y="617400"/>
            <a:ext cx="6892920" cy="5475600"/>
          </a:xfrm>
          <a:prstGeom prst="rect">
            <a:avLst/>
          </a:prstGeom>
          <a:ln>
            <a:noFill/>
          </a:ln>
        </p:spPr>
      </p:pic>
      <p:pic>
        <p:nvPicPr>
          <p:cNvPr id="281" name="Google Shape;373;p49" descr=""/>
          <p:cNvPicPr/>
          <p:nvPr/>
        </p:nvPicPr>
        <p:blipFill>
          <a:blip r:embed="rId2"/>
          <a:stretch/>
        </p:blipFill>
        <p:spPr>
          <a:xfrm>
            <a:off x="7896240" y="188640"/>
            <a:ext cx="3395160" cy="3395160"/>
          </a:xfrm>
          <a:prstGeom prst="rect">
            <a:avLst/>
          </a:prstGeom>
          <a:ln>
            <a:noFill/>
          </a:ln>
        </p:spPr>
      </p:pic>
      <p:sp>
        <p:nvSpPr>
          <p:cNvPr id="282" name="CustomShape 2"/>
          <p:cNvSpPr/>
          <p:nvPr/>
        </p:nvSpPr>
        <p:spPr>
          <a:xfrm>
            <a:off x="7124040" y="3515040"/>
            <a:ext cx="4729680" cy="99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1" lang="en" sz="2400" spc="-1" strike="noStrike">
                <a:solidFill>
                  <a:srgbClr val="ffffff"/>
                </a:solidFill>
                <a:latin typeface="Arial"/>
                <a:ea typeface="Arial"/>
              </a:rPr>
              <a:t>Particles, Universe, NuClei and Hadrons for the NFDI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83" name="CustomShape 3"/>
          <p:cNvSpPr/>
          <p:nvPr/>
        </p:nvSpPr>
        <p:spPr>
          <a:xfrm>
            <a:off x="7158240" y="4465080"/>
            <a:ext cx="4719600" cy="228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ffffff"/>
                </a:solidFill>
                <a:latin typeface="Arial"/>
                <a:ea typeface="Arial"/>
              </a:rPr>
              <a:t>The prime goal of PUNCH4NFDI is the </a:t>
            </a:r>
            <a:br/>
            <a:r>
              <a:rPr b="0" lang="en-GB" sz="1800" spc="-1" strike="noStrike">
                <a:solidFill>
                  <a:srgbClr val="ffffff"/>
                </a:solidFill>
                <a:latin typeface="Arial"/>
                <a:ea typeface="Arial"/>
              </a:rPr>
              <a:t>setup of a federated and "FAIR" science</a:t>
            </a:r>
            <a:br/>
            <a:r>
              <a:rPr b="0" lang="en-GB" sz="1800" spc="-1" strike="noStrike">
                <a:solidFill>
                  <a:srgbClr val="ffffff"/>
                </a:solidFill>
                <a:latin typeface="Arial"/>
                <a:ea typeface="Arial"/>
              </a:rPr>
              <a:t>data platform, offering the infrastructures</a:t>
            </a:r>
            <a:br/>
            <a:r>
              <a:rPr b="0" lang="en-GB" sz="1800" spc="-1" strike="noStrike">
                <a:solidFill>
                  <a:srgbClr val="ffffff"/>
                </a:solidFill>
                <a:latin typeface="Arial"/>
                <a:ea typeface="Arial"/>
              </a:rPr>
              <a:t>and interfaces necessary for the access</a:t>
            </a:r>
            <a:br/>
            <a:r>
              <a:rPr b="0" lang="en-GB" sz="1800" spc="-1" strike="noStrike">
                <a:solidFill>
                  <a:srgbClr val="ffffff"/>
                </a:solidFill>
                <a:latin typeface="Arial"/>
                <a:ea typeface="Arial"/>
              </a:rPr>
              <a:t>to and use of data and computing resources of the involved communities and beyond. This will help to master the challenges of big data, open data, and FAIR workflows. 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84" name="CustomShape 4"/>
          <p:cNvSpPr/>
          <p:nvPr/>
        </p:nvSpPr>
        <p:spPr>
          <a:xfrm>
            <a:off x="407520" y="3084480"/>
            <a:ext cx="1843560" cy="30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Particle physics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285" name="CustomShape 5"/>
          <p:cNvSpPr/>
          <p:nvPr/>
        </p:nvSpPr>
        <p:spPr>
          <a:xfrm>
            <a:off x="3767040" y="3084480"/>
            <a:ext cx="2397960" cy="30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Astroparticle physics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286" name="CustomShape 6"/>
          <p:cNvSpPr/>
          <p:nvPr/>
        </p:nvSpPr>
        <p:spPr>
          <a:xfrm>
            <a:off x="3767040" y="6438600"/>
            <a:ext cx="3974400" cy="30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Astronomy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287" name="CustomShape 7"/>
          <p:cNvSpPr/>
          <p:nvPr/>
        </p:nvSpPr>
        <p:spPr>
          <a:xfrm>
            <a:off x="145080" y="6438600"/>
            <a:ext cx="3368880" cy="30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Hadron &amp; nuclear physics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288" name="CustomShape 8"/>
          <p:cNvSpPr/>
          <p:nvPr/>
        </p:nvSpPr>
        <p:spPr>
          <a:xfrm>
            <a:off x="405360" y="6833160"/>
            <a:ext cx="9946080" cy="18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000" spc="-1" strike="noStrike">
                <a:solidFill>
                  <a:srgbClr val="ffffff"/>
                </a:solidFill>
                <a:latin typeface="Arial"/>
                <a:ea typeface="Arial"/>
              </a:rPr>
              <a:t>FH SciComp Workshop  01.07.24  |  PUNCH4NFDI  |  CS</a:t>
            </a:r>
            <a:endParaRPr b="0" lang="en-US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CustomShape 1"/>
          <p:cNvSpPr/>
          <p:nvPr/>
        </p:nvSpPr>
        <p:spPr>
          <a:xfrm>
            <a:off x="407880" y="349560"/>
            <a:ext cx="11373120" cy="44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en" sz="3000" spc="-1" strike="noStrike">
                <a:solidFill>
                  <a:srgbClr val="4a66ac"/>
                </a:solidFill>
                <a:latin typeface="Arial"/>
                <a:ea typeface="Arial"/>
              </a:rPr>
              <a:t>Who We Are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290" name="CustomShape 2"/>
          <p:cNvSpPr/>
          <p:nvPr/>
        </p:nvSpPr>
        <p:spPr>
          <a:xfrm>
            <a:off x="407880" y="817560"/>
            <a:ext cx="11373120" cy="376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10000"/>
              </a:lnSpc>
              <a:tabLst>
                <a:tab algn="l" pos="0"/>
              </a:tabLst>
            </a:pPr>
            <a:r>
              <a:rPr b="1" lang="de-DE" sz="1800" spc="-1" strike="noStrike">
                <a:solidFill>
                  <a:srgbClr val="629dd1"/>
                </a:solidFill>
                <a:latin typeface="Arial"/>
                <a:ea typeface="Arial"/>
              </a:rPr>
              <a:t>Universities, Helmholtz, Max Planck, Leibniz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91" name="Google Shape;860;p86" descr=""/>
          <p:cNvPicPr/>
          <p:nvPr/>
        </p:nvPicPr>
        <p:blipFill>
          <a:blip r:embed="rId1"/>
          <a:stretch/>
        </p:blipFill>
        <p:spPr>
          <a:xfrm>
            <a:off x="407880" y="1320120"/>
            <a:ext cx="1010880" cy="1010880"/>
          </a:xfrm>
          <a:prstGeom prst="rect">
            <a:avLst/>
          </a:prstGeom>
          <a:ln>
            <a:noFill/>
          </a:ln>
        </p:spPr>
      </p:pic>
      <p:pic>
        <p:nvPicPr>
          <p:cNvPr id="292" name="Google Shape;861;p86" descr=""/>
          <p:cNvPicPr/>
          <p:nvPr/>
        </p:nvPicPr>
        <p:blipFill>
          <a:blip r:embed="rId2"/>
          <a:stretch/>
        </p:blipFill>
        <p:spPr>
          <a:xfrm>
            <a:off x="1440000" y="1396080"/>
            <a:ext cx="811800" cy="902160"/>
          </a:xfrm>
          <a:prstGeom prst="rect">
            <a:avLst/>
          </a:prstGeom>
          <a:ln>
            <a:noFill/>
          </a:ln>
        </p:spPr>
      </p:pic>
      <p:pic>
        <p:nvPicPr>
          <p:cNvPr id="293" name="Google Shape;862;p86" descr=""/>
          <p:cNvPicPr/>
          <p:nvPr/>
        </p:nvPicPr>
        <p:blipFill>
          <a:blip r:embed="rId3"/>
          <a:stretch/>
        </p:blipFill>
        <p:spPr>
          <a:xfrm>
            <a:off x="327240" y="2486520"/>
            <a:ext cx="1658880" cy="643320"/>
          </a:xfrm>
          <a:prstGeom prst="rect">
            <a:avLst/>
          </a:prstGeom>
          <a:ln>
            <a:noFill/>
          </a:ln>
        </p:spPr>
      </p:pic>
      <p:pic>
        <p:nvPicPr>
          <p:cNvPr id="294" name="Google Shape;863;p86" descr=""/>
          <p:cNvPicPr/>
          <p:nvPr/>
        </p:nvPicPr>
        <p:blipFill>
          <a:blip r:embed="rId4"/>
          <a:stretch/>
        </p:blipFill>
        <p:spPr>
          <a:xfrm>
            <a:off x="2147760" y="2593440"/>
            <a:ext cx="1764720" cy="612000"/>
          </a:xfrm>
          <a:prstGeom prst="rect">
            <a:avLst/>
          </a:prstGeom>
          <a:ln>
            <a:noFill/>
          </a:ln>
        </p:spPr>
      </p:pic>
      <p:pic>
        <p:nvPicPr>
          <p:cNvPr id="295" name="Google Shape;864;p86" descr=""/>
          <p:cNvPicPr/>
          <p:nvPr/>
        </p:nvPicPr>
        <p:blipFill>
          <a:blip r:embed="rId5"/>
          <a:stretch/>
        </p:blipFill>
        <p:spPr>
          <a:xfrm>
            <a:off x="3982320" y="2701440"/>
            <a:ext cx="1962000" cy="418320"/>
          </a:xfrm>
          <a:prstGeom prst="rect">
            <a:avLst/>
          </a:prstGeom>
          <a:ln>
            <a:noFill/>
          </a:ln>
        </p:spPr>
      </p:pic>
      <p:pic>
        <p:nvPicPr>
          <p:cNvPr id="296" name="Google Shape;865;p86" descr=""/>
          <p:cNvPicPr/>
          <p:nvPr/>
        </p:nvPicPr>
        <p:blipFill>
          <a:blip r:embed="rId6"/>
          <a:stretch/>
        </p:blipFill>
        <p:spPr>
          <a:xfrm>
            <a:off x="2224080" y="1436760"/>
            <a:ext cx="894600" cy="894600"/>
          </a:xfrm>
          <a:prstGeom prst="rect">
            <a:avLst/>
          </a:prstGeom>
          <a:ln>
            <a:noFill/>
          </a:ln>
        </p:spPr>
      </p:pic>
      <p:pic>
        <p:nvPicPr>
          <p:cNvPr id="297" name="Google Shape;866;p86" descr=""/>
          <p:cNvPicPr/>
          <p:nvPr/>
        </p:nvPicPr>
        <p:blipFill>
          <a:blip r:embed="rId7"/>
          <a:stretch/>
        </p:blipFill>
        <p:spPr>
          <a:xfrm>
            <a:off x="6000480" y="2616120"/>
            <a:ext cx="2162520" cy="559800"/>
          </a:xfrm>
          <a:prstGeom prst="rect">
            <a:avLst/>
          </a:prstGeom>
          <a:ln>
            <a:noFill/>
          </a:ln>
        </p:spPr>
      </p:pic>
      <p:pic>
        <p:nvPicPr>
          <p:cNvPr id="298" name="Google Shape;867;p86" descr=""/>
          <p:cNvPicPr/>
          <p:nvPr/>
        </p:nvPicPr>
        <p:blipFill>
          <a:blip r:embed="rId8"/>
          <a:stretch/>
        </p:blipFill>
        <p:spPr>
          <a:xfrm>
            <a:off x="8218800" y="2618640"/>
            <a:ext cx="2057760" cy="612000"/>
          </a:xfrm>
          <a:prstGeom prst="rect">
            <a:avLst/>
          </a:prstGeom>
          <a:ln>
            <a:noFill/>
          </a:ln>
        </p:spPr>
      </p:pic>
      <p:pic>
        <p:nvPicPr>
          <p:cNvPr id="299" name="Google Shape;868;p86" descr=""/>
          <p:cNvPicPr/>
          <p:nvPr/>
        </p:nvPicPr>
        <p:blipFill>
          <a:blip r:embed="rId9"/>
          <a:stretch/>
        </p:blipFill>
        <p:spPr>
          <a:xfrm>
            <a:off x="152280" y="4269600"/>
            <a:ext cx="1764720" cy="555120"/>
          </a:xfrm>
          <a:prstGeom prst="rect">
            <a:avLst/>
          </a:prstGeom>
          <a:ln>
            <a:noFill/>
          </a:ln>
        </p:spPr>
      </p:pic>
      <p:pic>
        <p:nvPicPr>
          <p:cNvPr id="300" name="Google Shape;869;p86" descr=""/>
          <p:cNvPicPr/>
          <p:nvPr/>
        </p:nvPicPr>
        <p:blipFill>
          <a:blip r:embed="rId10"/>
          <a:stretch/>
        </p:blipFill>
        <p:spPr>
          <a:xfrm>
            <a:off x="3164400" y="1320120"/>
            <a:ext cx="1123200" cy="1123200"/>
          </a:xfrm>
          <a:prstGeom prst="rect">
            <a:avLst/>
          </a:prstGeom>
          <a:ln>
            <a:noFill/>
          </a:ln>
        </p:spPr>
      </p:pic>
      <p:pic>
        <p:nvPicPr>
          <p:cNvPr id="301" name="Google Shape;870;p86" descr=""/>
          <p:cNvPicPr/>
          <p:nvPr/>
        </p:nvPicPr>
        <p:blipFill>
          <a:blip r:embed="rId11"/>
          <a:stretch/>
        </p:blipFill>
        <p:spPr>
          <a:xfrm>
            <a:off x="285840" y="3442680"/>
            <a:ext cx="1318320" cy="626400"/>
          </a:xfrm>
          <a:prstGeom prst="rect">
            <a:avLst/>
          </a:prstGeom>
          <a:ln>
            <a:noFill/>
          </a:ln>
        </p:spPr>
      </p:pic>
      <p:pic>
        <p:nvPicPr>
          <p:cNvPr id="302" name="Google Shape;871;p86" descr=""/>
          <p:cNvPicPr/>
          <p:nvPr/>
        </p:nvPicPr>
        <p:blipFill>
          <a:blip r:embed="rId12"/>
          <a:stretch/>
        </p:blipFill>
        <p:spPr>
          <a:xfrm>
            <a:off x="1906920" y="3402720"/>
            <a:ext cx="1425960" cy="711360"/>
          </a:xfrm>
          <a:prstGeom prst="rect">
            <a:avLst/>
          </a:prstGeom>
          <a:ln>
            <a:noFill/>
          </a:ln>
        </p:spPr>
      </p:pic>
      <p:pic>
        <p:nvPicPr>
          <p:cNvPr id="303" name="Google Shape;872;p86" descr=""/>
          <p:cNvPicPr/>
          <p:nvPr/>
        </p:nvPicPr>
        <p:blipFill>
          <a:blip r:embed="rId13"/>
          <a:stretch/>
        </p:blipFill>
        <p:spPr>
          <a:xfrm>
            <a:off x="3567600" y="3402720"/>
            <a:ext cx="1843920" cy="772200"/>
          </a:xfrm>
          <a:prstGeom prst="rect">
            <a:avLst/>
          </a:prstGeom>
          <a:ln>
            <a:noFill/>
          </a:ln>
        </p:spPr>
      </p:pic>
      <p:pic>
        <p:nvPicPr>
          <p:cNvPr id="304" name="Google Shape;873;p86" descr=""/>
          <p:cNvPicPr/>
          <p:nvPr/>
        </p:nvPicPr>
        <p:blipFill>
          <a:blip r:embed="rId14"/>
          <a:stretch/>
        </p:blipFill>
        <p:spPr>
          <a:xfrm>
            <a:off x="4259160" y="1430280"/>
            <a:ext cx="894600" cy="895680"/>
          </a:xfrm>
          <a:prstGeom prst="rect">
            <a:avLst/>
          </a:prstGeom>
          <a:ln>
            <a:noFill/>
          </a:ln>
        </p:spPr>
      </p:pic>
      <p:pic>
        <p:nvPicPr>
          <p:cNvPr id="305" name="Google Shape;874;p86" descr=""/>
          <p:cNvPicPr/>
          <p:nvPr/>
        </p:nvPicPr>
        <p:blipFill>
          <a:blip r:embed="rId15"/>
          <a:stretch/>
        </p:blipFill>
        <p:spPr>
          <a:xfrm>
            <a:off x="5204160" y="1423440"/>
            <a:ext cx="1010880" cy="965880"/>
          </a:xfrm>
          <a:prstGeom prst="rect">
            <a:avLst/>
          </a:prstGeom>
          <a:ln>
            <a:noFill/>
          </a:ln>
        </p:spPr>
      </p:pic>
      <p:pic>
        <p:nvPicPr>
          <p:cNvPr id="306" name="Google Shape;875;p86" descr=""/>
          <p:cNvPicPr/>
          <p:nvPr/>
        </p:nvPicPr>
        <p:blipFill>
          <a:blip r:embed="rId16"/>
          <a:stretch/>
        </p:blipFill>
        <p:spPr>
          <a:xfrm>
            <a:off x="6265080" y="1458720"/>
            <a:ext cx="646560" cy="895680"/>
          </a:xfrm>
          <a:prstGeom prst="rect">
            <a:avLst/>
          </a:prstGeom>
          <a:ln>
            <a:noFill/>
          </a:ln>
        </p:spPr>
      </p:pic>
      <p:pic>
        <p:nvPicPr>
          <p:cNvPr id="307" name="Google Shape;876;p86" descr=""/>
          <p:cNvPicPr/>
          <p:nvPr/>
        </p:nvPicPr>
        <p:blipFill>
          <a:blip r:embed="rId17"/>
          <a:stretch/>
        </p:blipFill>
        <p:spPr>
          <a:xfrm>
            <a:off x="7906320" y="1478160"/>
            <a:ext cx="894600" cy="960840"/>
          </a:xfrm>
          <a:prstGeom prst="rect">
            <a:avLst/>
          </a:prstGeom>
          <a:ln>
            <a:noFill/>
          </a:ln>
        </p:spPr>
      </p:pic>
      <p:pic>
        <p:nvPicPr>
          <p:cNvPr id="308" name="Google Shape;877;p86" descr=""/>
          <p:cNvPicPr/>
          <p:nvPr/>
        </p:nvPicPr>
        <p:blipFill>
          <a:blip r:embed="rId18"/>
          <a:stretch/>
        </p:blipFill>
        <p:spPr>
          <a:xfrm>
            <a:off x="9877320" y="3493800"/>
            <a:ext cx="1047240" cy="672480"/>
          </a:xfrm>
          <a:prstGeom prst="rect">
            <a:avLst/>
          </a:prstGeom>
          <a:ln>
            <a:noFill/>
          </a:ln>
        </p:spPr>
      </p:pic>
      <p:pic>
        <p:nvPicPr>
          <p:cNvPr id="309" name="Google Shape;878;p86" descr=""/>
          <p:cNvPicPr/>
          <p:nvPr/>
        </p:nvPicPr>
        <p:blipFill>
          <a:blip r:embed="rId19"/>
          <a:stretch/>
        </p:blipFill>
        <p:spPr>
          <a:xfrm>
            <a:off x="6961680" y="1500120"/>
            <a:ext cx="894600" cy="922320"/>
          </a:xfrm>
          <a:prstGeom prst="rect">
            <a:avLst/>
          </a:prstGeom>
          <a:ln>
            <a:noFill/>
          </a:ln>
        </p:spPr>
      </p:pic>
      <p:pic>
        <p:nvPicPr>
          <p:cNvPr id="310" name="Google Shape;879;p86" descr=""/>
          <p:cNvPicPr/>
          <p:nvPr/>
        </p:nvPicPr>
        <p:blipFill>
          <a:blip r:embed="rId20"/>
          <a:stretch/>
        </p:blipFill>
        <p:spPr>
          <a:xfrm>
            <a:off x="2102760" y="4458240"/>
            <a:ext cx="1658880" cy="448200"/>
          </a:xfrm>
          <a:prstGeom prst="rect">
            <a:avLst/>
          </a:prstGeom>
          <a:ln>
            <a:noFill/>
          </a:ln>
        </p:spPr>
      </p:pic>
      <p:pic>
        <p:nvPicPr>
          <p:cNvPr id="311" name="Google Shape;880;p86" descr=""/>
          <p:cNvPicPr/>
          <p:nvPr/>
        </p:nvPicPr>
        <p:blipFill>
          <a:blip r:embed="rId21"/>
          <a:stretch/>
        </p:blipFill>
        <p:spPr>
          <a:xfrm>
            <a:off x="8851320" y="1459440"/>
            <a:ext cx="1010880" cy="1010880"/>
          </a:xfrm>
          <a:prstGeom prst="rect">
            <a:avLst/>
          </a:prstGeom>
          <a:ln>
            <a:noFill/>
          </a:ln>
        </p:spPr>
      </p:pic>
      <p:pic>
        <p:nvPicPr>
          <p:cNvPr id="312" name="Google Shape;881;p86" descr=""/>
          <p:cNvPicPr/>
          <p:nvPr/>
        </p:nvPicPr>
        <p:blipFill>
          <a:blip r:embed="rId22"/>
          <a:stretch/>
        </p:blipFill>
        <p:spPr>
          <a:xfrm>
            <a:off x="10006920" y="1507680"/>
            <a:ext cx="894600" cy="909000"/>
          </a:xfrm>
          <a:prstGeom prst="rect">
            <a:avLst/>
          </a:prstGeom>
          <a:ln>
            <a:noFill/>
          </a:ln>
        </p:spPr>
      </p:pic>
      <p:pic>
        <p:nvPicPr>
          <p:cNvPr id="313" name="Google Shape;882;p86" descr=""/>
          <p:cNvPicPr/>
          <p:nvPr/>
        </p:nvPicPr>
        <p:blipFill>
          <a:blip r:embed="rId23"/>
          <a:stretch/>
        </p:blipFill>
        <p:spPr>
          <a:xfrm>
            <a:off x="11000880" y="1567080"/>
            <a:ext cx="1010880" cy="841680"/>
          </a:xfrm>
          <a:prstGeom prst="rect">
            <a:avLst/>
          </a:prstGeom>
          <a:ln>
            <a:noFill/>
          </a:ln>
        </p:spPr>
      </p:pic>
      <p:pic>
        <p:nvPicPr>
          <p:cNvPr id="314" name="Google Shape;883;p86" descr=""/>
          <p:cNvPicPr/>
          <p:nvPr/>
        </p:nvPicPr>
        <p:blipFill>
          <a:blip r:embed="rId24"/>
          <a:stretch/>
        </p:blipFill>
        <p:spPr>
          <a:xfrm>
            <a:off x="5563440" y="3437280"/>
            <a:ext cx="1962000" cy="703080"/>
          </a:xfrm>
          <a:prstGeom prst="rect">
            <a:avLst/>
          </a:prstGeom>
          <a:ln>
            <a:noFill/>
          </a:ln>
        </p:spPr>
      </p:pic>
      <p:pic>
        <p:nvPicPr>
          <p:cNvPr id="315" name="Google Shape;884;p86" descr=""/>
          <p:cNvPicPr/>
          <p:nvPr/>
        </p:nvPicPr>
        <p:blipFill>
          <a:blip r:embed="rId25"/>
          <a:stretch/>
        </p:blipFill>
        <p:spPr>
          <a:xfrm>
            <a:off x="7646040" y="3352320"/>
            <a:ext cx="1843920" cy="841680"/>
          </a:xfrm>
          <a:prstGeom prst="rect">
            <a:avLst/>
          </a:prstGeom>
          <a:ln>
            <a:noFill/>
          </a:ln>
        </p:spPr>
      </p:pic>
      <p:pic>
        <p:nvPicPr>
          <p:cNvPr id="316" name="Google Shape;885;p86" descr=""/>
          <p:cNvPicPr/>
          <p:nvPr/>
        </p:nvPicPr>
        <p:blipFill>
          <a:blip r:embed="rId26"/>
          <a:stretch/>
        </p:blipFill>
        <p:spPr>
          <a:xfrm>
            <a:off x="152280" y="5169960"/>
            <a:ext cx="1010880" cy="1010880"/>
          </a:xfrm>
          <a:prstGeom prst="rect">
            <a:avLst/>
          </a:prstGeom>
          <a:ln>
            <a:noFill/>
          </a:ln>
        </p:spPr>
      </p:pic>
      <p:pic>
        <p:nvPicPr>
          <p:cNvPr id="317" name="Google Shape;886;p86" descr=""/>
          <p:cNvPicPr/>
          <p:nvPr/>
        </p:nvPicPr>
        <p:blipFill>
          <a:blip r:embed="rId27"/>
          <a:stretch/>
        </p:blipFill>
        <p:spPr>
          <a:xfrm>
            <a:off x="3947400" y="4301640"/>
            <a:ext cx="2057760" cy="824040"/>
          </a:xfrm>
          <a:prstGeom prst="rect">
            <a:avLst/>
          </a:prstGeom>
          <a:ln>
            <a:noFill/>
          </a:ln>
        </p:spPr>
      </p:pic>
      <p:pic>
        <p:nvPicPr>
          <p:cNvPr id="318" name="Google Shape;887;p86" descr=""/>
          <p:cNvPicPr/>
          <p:nvPr/>
        </p:nvPicPr>
        <p:blipFill>
          <a:blip r:embed="rId28"/>
          <a:stretch/>
        </p:blipFill>
        <p:spPr>
          <a:xfrm>
            <a:off x="1280160" y="5132520"/>
            <a:ext cx="1120680" cy="1120680"/>
          </a:xfrm>
          <a:prstGeom prst="rect">
            <a:avLst/>
          </a:prstGeom>
          <a:ln>
            <a:noFill/>
          </a:ln>
        </p:spPr>
      </p:pic>
      <p:pic>
        <p:nvPicPr>
          <p:cNvPr id="319" name="Google Shape;888;p86" descr=""/>
          <p:cNvPicPr/>
          <p:nvPr/>
        </p:nvPicPr>
        <p:blipFill>
          <a:blip r:embed="rId29"/>
          <a:stretch/>
        </p:blipFill>
        <p:spPr>
          <a:xfrm>
            <a:off x="6200640" y="4303080"/>
            <a:ext cx="1571040" cy="772200"/>
          </a:xfrm>
          <a:prstGeom prst="rect">
            <a:avLst/>
          </a:prstGeom>
          <a:ln>
            <a:noFill/>
          </a:ln>
        </p:spPr>
      </p:pic>
      <p:pic>
        <p:nvPicPr>
          <p:cNvPr id="320" name="Google Shape;889;p86" descr=""/>
          <p:cNvPicPr/>
          <p:nvPr/>
        </p:nvPicPr>
        <p:blipFill>
          <a:blip r:embed="rId30"/>
          <a:stretch/>
        </p:blipFill>
        <p:spPr>
          <a:xfrm>
            <a:off x="2559600" y="5134680"/>
            <a:ext cx="1260720" cy="1123200"/>
          </a:xfrm>
          <a:prstGeom prst="rect">
            <a:avLst/>
          </a:prstGeom>
          <a:ln>
            <a:noFill/>
          </a:ln>
        </p:spPr>
      </p:pic>
      <p:pic>
        <p:nvPicPr>
          <p:cNvPr id="321" name="Google Shape;890;p86" descr=""/>
          <p:cNvPicPr/>
          <p:nvPr/>
        </p:nvPicPr>
        <p:blipFill>
          <a:blip r:embed="rId31"/>
          <a:stretch/>
        </p:blipFill>
        <p:spPr>
          <a:xfrm>
            <a:off x="3992760" y="5253840"/>
            <a:ext cx="1010880" cy="1010880"/>
          </a:xfrm>
          <a:prstGeom prst="rect">
            <a:avLst/>
          </a:prstGeom>
          <a:ln>
            <a:noFill/>
          </a:ln>
        </p:spPr>
      </p:pic>
      <p:pic>
        <p:nvPicPr>
          <p:cNvPr id="322" name="Google Shape;891;p86" descr=""/>
          <p:cNvPicPr/>
          <p:nvPr/>
        </p:nvPicPr>
        <p:blipFill>
          <a:blip r:embed="rId32"/>
          <a:stretch/>
        </p:blipFill>
        <p:spPr>
          <a:xfrm>
            <a:off x="5127840" y="5252040"/>
            <a:ext cx="1010880" cy="1010880"/>
          </a:xfrm>
          <a:prstGeom prst="rect">
            <a:avLst/>
          </a:prstGeom>
          <a:ln>
            <a:noFill/>
          </a:ln>
        </p:spPr>
      </p:pic>
      <p:pic>
        <p:nvPicPr>
          <p:cNvPr id="323" name="Google Shape;892;p86" descr=""/>
          <p:cNvPicPr/>
          <p:nvPr/>
        </p:nvPicPr>
        <p:blipFill>
          <a:blip r:embed="rId33"/>
          <a:stretch/>
        </p:blipFill>
        <p:spPr>
          <a:xfrm>
            <a:off x="7774560" y="4252680"/>
            <a:ext cx="1425960" cy="907200"/>
          </a:xfrm>
          <a:prstGeom prst="rect">
            <a:avLst/>
          </a:prstGeom>
          <a:ln>
            <a:noFill/>
          </a:ln>
        </p:spPr>
      </p:pic>
      <p:pic>
        <p:nvPicPr>
          <p:cNvPr id="324" name="Google Shape;893;p86" descr=""/>
          <p:cNvPicPr/>
          <p:nvPr/>
        </p:nvPicPr>
        <p:blipFill>
          <a:blip r:embed="rId34"/>
          <a:stretch/>
        </p:blipFill>
        <p:spPr>
          <a:xfrm>
            <a:off x="6263280" y="5253840"/>
            <a:ext cx="1010880" cy="1010880"/>
          </a:xfrm>
          <a:prstGeom prst="rect">
            <a:avLst/>
          </a:prstGeom>
          <a:ln>
            <a:noFill/>
          </a:ln>
        </p:spPr>
      </p:pic>
      <p:pic>
        <p:nvPicPr>
          <p:cNvPr id="325" name="Google Shape;894;p86" descr=""/>
          <p:cNvPicPr/>
          <p:nvPr/>
        </p:nvPicPr>
        <p:blipFill>
          <a:blip r:embed="rId35"/>
          <a:stretch/>
        </p:blipFill>
        <p:spPr>
          <a:xfrm>
            <a:off x="11160000" y="3409920"/>
            <a:ext cx="894600" cy="894600"/>
          </a:xfrm>
          <a:prstGeom prst="rect">
            <a:avLst/>
          </a:prstGeom>
          <a:ln>
            <a:noFill/>
          </a:ln>
        </p:spPr>
      </p:pic>
      <p:pic>
        <p:nvPicPr>
          <p:cNvPr id="326" name="Google Shape;895;p86" descr=""/>
          <p:cNvPicPr/>
          <p:nvPr/>
        </p:nvPicPr>
        <p:blipFill>
          <a:blip r:embed="rId36"/>
          <a:stretch/>
        </p:blipFill>
        <p:spPr>
          <a:xfrm>
            <a:off x="9264600" y="4417560"/>
            <a:ext cx="1260720" cy="566280"/>
          </a:xfrm>
          <a:prstGeom prst="rect">
            <a:avLst/>
          </a:prstGeom>
          <a:ln>
            <a:noFill/>
          </a:ln>
        </p:spPr>
      </p:pic>
      <p:pic>
        <p:nvPicPr>
          <p:cNvPr id="327" name="Google Shape;896;p86" descr=""/>
          <p:cNvPicPr/>
          <p:nvPr/>
        </p:nvPicPr>
        <p:blipFill>
          <a:blip r:embed="rId37"/>
          <a:stretch/>
        </p:blipFill>
        <p:spPr>
          <a:xfrm>
            <a:off x="7353000" y="5272560"/>
            <a:ext cx="1010880" cy="1014840"/>
          </a:xfrm>
          <a:prstGeom prst="rect">
            <a:avLst/>
          </a:prstGeom>
          <a:ln>
            <a:noFill/>
          </a:ln>
        </p:spPr>
      </p:pic>
      <p:pic>
        <p:nvPicPr>
          <p:cNvPr id="328" name="Google Shape;897;p86" descr=""/>
          <p:cNvPicPr/>
          <p:nvPr/>
        </p:nvPicPr>
        <p:blipFill>
          <a:blip r:embed="rId38"/>
          <a:stretch/>
        </p:blipFill>
        <p:spPr>
          <a:xfrm>
            <a:off x="8533800" y="5352840"/>
            <a:ext cx="1425960" cy="928440"/>
          </a:xfrm>
          <a:prstGeom prst="rect">
            <a:avLst/>
          </a:prstGeom>
          <a:ln>
            <a:noFill/>
          </a:ln>
        </p:spPr>
      </p:pic>
      <p:pic>
        <p:nvPicPr>
          <p:cNvPr id="329" name="Google Shape;898;p86" descr=""/>
          <p:cNvPicPr/>
          <p:nvPr/>
        </p:nvPicPr>
        <p:blipFill>
          <a:blip r:embed="rId39"/>
          <a:stretch/>
        </p:blipFill>
        <p:spPr>
          <a:xfrm>
            <a:off x="10077840" y="5726160"/>
            <a:ext cx="1764720" cy="635040"/>
          </a:xfrm>
          <a:prstGeom prst="rect">
            <a:avLst/>
          </a:prstGeom>
          <a:ln>
            <a:noFill/>
          </a:ln>
        </p:spPr>
      </p:pic>
      <p:pic>
        <p:nvPicPr>
          <p:cNvPr id="330" name="Google Shape;899;p86" descr=""/>
          <p:cNvPicPr/>
          <p:nvPr/>
        </p:nvPicPr>
        <p:blipFill>
          <a:blip r:embed="rId40"/>
          <a:stretch/>
        </p:blipFill>
        <p:spPr>
          <a:xfrm>
            <a:off x="10798560" y="4429800"/>
            <a:ext cx="1123200" cy="567720"/>
          </a:xfrm>
          <a:prstGeom prst="rect">
            <a:avLst/>
          </a:prstGeom>
          <a:ln>
            <a:noFill/>
          </a:ln>
        </p:spPr>
      </p:pic>
      <p:pic>
        <p:nvPicPr>
          <p:cNvPr id="331" name="Google Shape;900;p86" descr=""/>
          <p:cNvPicPr/>
          <p:nvPr/>
        </p:nvPicPr>
        <p:blipFill>
          <a:blip r:embed="rId41"/>
          <a:srcRect l="7755" t="13624" r="27090" b="25844"/>
          <a:stretch/>
        </p:blipFill>
        <p:spPr>
          <a:xfrm>
            <a:off x="10179720" y="5081760"/>
            <a:ext cx="1571040" cy="560160"/>
          </a:xfrm>
          <a:prstGeom prst="rect">
            <a:avLst/>
          </a:prstGeom>
          <a:ln>
            <a:noFill/>
          </a:ln>
        </p:spPr>
      </p:pic>
      <p:pic>
        <p:nvPicPr>
          <p:cNvPr id="332" name="Google Shape;901;p86" descr=""/>
          <p:cNvPicPr/>
          <p:nvPr/>
        </p:nvPicPr>
        <p:blipFill>
          <a:blip r:embed="rId42"/>
          <a:stretch/>
        </p:blipFill>
        <p:spPr>
          <a:xfrm>
            <a:off x="10289880" y="2629080"/>
            <a:ext cx="1764720" cy="510840"/>
          </a:xfrm>
          <a:prstGeom prst="rect">
            <a:avLst/>
          </a:prstGeom>
          <a:ln>
            <a:noFill/>
          </a:ln>
        </p:spPr>
      </p:pic>
      <p:grpSp>
        <p:nvGrpSpPr>
          <p:cNvPr id="333" name="Group 3"/>
          <p:cNvGrpSpPr/>
          <p:nvPr/>
        </p:nvGrpSpPr>
        <p:grpSpPr>
          <a:xfrm>
            <a:off x="47160" y="2242080"/>
            <a:ext cx="11942640" cy="2703960"/>
            <a:chOff x="47160" y="2242080"/>
            <a:chExt cx="11942640" cy="2703960"/>
          </a:xfrm>
        </p:grpSpPr>
        <p:grpSp>
          <p:nvGrpSpPr>
            <p:cNvPr id="334" name="Group 4"/>
            <p:cNvGrpSpPr/>
            <p:nvPr/>
          </p:nvGrpSpPr>
          <p:grpSpPr>
            <a:xfrm>
              <a:off x="47160" y="2242080"/>
              <a:ext cx="9538200" cy="2703960"/>
              <a:chOff x="47160" y="2242080"/>
              <a:chExt cx="9538200" cy="2703960"/>
            </a:xfrm>
          </p:grpSpPr>
          <p:sp>
            <p:nvSpPr>
              <p:cNvPr id="335" name="CustomShape 5"/>
              <p:cNvSpPr/>
              <p:nvPr/>
            </p:nvSpPr>
            <p:spPr>
              <a:xfrm>
                <a:off x="47160" y="2248920"/>
                <a:ext cx="2697120" cy="2697120"/>
              </a:xfrm>
              <a:prstGeom prst="ellipse">
                <a:avLst/>
              </a:prstGeom>
              <a:solidFill>
                <a:srgbClr val="729fcf">
                  <a:alpha val="70000"/>
                </a:srgbClr>
              </a:solidFill>
              <a:ln w="936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1" lang="en-US" sz="20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42 Partners</a:t>
                </a:r>
                <a:endParaRPr b="0" lang="en-US" sz="2000" spc="-1" strike="noStrike">
                  <a:latin typeface="Arial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b="0" lang="en-US" sz="20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20 Co-applicants</a:t>
                </a:r>
                <a:endParaRPr b="0" lang="en-US" sz="2000" spc="-1" strike="noStrike">
                  <a:latin typeface="Arial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b="0" lang="en-US" sz="20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22 Participants</a:t>
                </a:r>
                <a:endParaRPr b="0" lang="en-US" sz="2000" spc="-1" strike="noStrike">
                  <a:latin typeface="Arial"/>
                </a:endParaRPr>
              </a:p>
            </p:txBody>
          </p:sp>
          <p:sp>
            <p:nvSpPr>
              <p:cNvPr id="336" name="CustomShape 6"/>
              <p:cNvSpPr/>
              <p:nvPr/>
            </p:nvSpPr>
            <p:spPr>
              <a:xfrm>
                <a:off x="4655880" y="2242080"/>
                <a:ext cx="2697120" cy="2697120"/>
              </a:xfrm>
              <a:prstGeom prst="ellipse">
                <a:avLst/>
              </a:prstGeom>
              <a:solidFill>
                <a:srgbClr val="729fcf">
                  <a:alpha val="70000"/>
                </a:srgbClr>
              </a:solidFill>
              <a:ln w="936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1" lang="en-GB" sz="20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R</a:t>
                </a:r>
                <a:r>
                  <a:rPr b="1" lang="en-US" sz="20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epresenting close to 10000 scientists in Germany</a:t>
                </a:r>
                <a:br/>
                <a:r>
                  <a:rPr b="0" lang="en-US" sz="18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(KAT, KET, KHuK, RdS)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337" name="CustomShape 7"/>
              <p:cNvSpPr/>
              <p:nvPr/>
            </p:nvSpPr>
            <p:spPr>
              <a:xfrm>
                <a:off x="2351520" y="2244600"/>
                <a:ext cx="2697120" cy="2697120"/>
              </a:xfrm>
              <a:prstGeom prst="ellipse">
                <a:avLst/>
              </a:prstGeom>
              <a:solidFill>
                <a:srgbClr val="729fcf">
                  <a:alpha val="70000"/>
                </a:srgbClr>
              </a:solidFill>
              <a:ln w="936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1" lang="en-US" sz="20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Currently more than 130 people actively working</a:t>
                </a:r>
                <a:endParaRPr b="0" lang="en-US" sz="2000" spc="-1" strike="noStrike">
                  <a:latin typeface="Arial"/>
                </a:endParaRPr>
              </a:p>
            </p:txBody>
          </p:sp>
          <p:sp>
            <p:nvSpPr>
              <p:cNvPr id="338" name="CustomShape 8"/>
              <p:cNvSpPr/>
              <p:nvPr/>
            </p:nvSpPr>
            <p:spPr>
              <a:xfrm>
                <a:off x="6888240" y="2242080"/>
                <a:ext cx="2697120" cy="2697120"/>
              </a:xfrm>
              <a:prstGeom prst="ellipse">
                <a:avLst/>
              </a:prstGeom>
              <a:solidFill>
                <a:srgbClr val="729fcf">
                  <a:alpha val="70000"/>
                </a:srgbClr>
              </a:solidFill>
              <a:ln w="936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1" lang="en-US" sz="20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KAT, KET, KHuK and RdS</a:t>
                </a:r>
                <a:endParaRPr b="0" lang="en-US" sz="2000" spc="-1" strike="noStrike">
                  <a:latin typeface="Arial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b="0" lang="en-US" sz="18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representatives </a:t>
                </a:r>
                <a:endParaRPr b="0" lang="en-US" sz="1800" spc="-1" strike="noStrike">
                  <a:latin typeface="Arial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b="0" lang="en-US" sz="18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in our </a:t>
                </a:r>
                <a:endParaRPr b="0" lang="en-US" sz="1800" spc="-1" strike="noStrike">
                  <a:latin typeface="Arial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b="0" lang="en-US" sz="18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User Committee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sp>
          <p:nvSpPr>
            <p:cNvPr id="339" name="CustomShape 9"/>
            <p:cNvSpPr/>
            <p:nvPr/>
          </p:nvSpPr>
          <p:spPr>
            <a:xfrm>
              <a:off x="9292680" y="2242080"/>
              <a:ext cx="2697120" cy="2697120"/>
            </a:xfrm>
            <a:prstGeom prst="ellipse">
              <a:avLst/>
            </a:prstGeom>
            <a:solidFill>
              <a:srgbClr val="729fcf">
                <a:alpha val="70000"/>
              </a:srgbClr>
            </a:solidFill>
            <a:ln w="936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en-US" sz="1800" spc="-1" strike="noStrike">
                  <a:solidFill>
                    <a:srgbClr val="000000"/>
                  </a:solidFill>
                  <a:latin typeface="Arial"/>
                  <a:ea typeface="Arial"/>
                </a:rPr>
                <a:t>Closely connected to many large data &amp; compute infrastructures</a:t>
              </a:r>
              <a:endParaRPr b="0" lang="en-US" sz="1800" spc="-1" strike="noStrike">
                <a:latin typeface="Arial"/>
              </a:endParaRPr>
            </a:p>
          </p:txBody>
        </p:sp>
      </p:grpSp>
      <p:sp>
        <p:nvSpPr>
          <p:cNvPr id="340" name="CustomShape 10"/>
          <p:cNvSpPr/>
          <p:nvPr/>
        </p:nvSpPr>
        <p:spPr>
          <a:xfrm>
            <a:off x="405360" y="6581160"/>
            <a:ext cx="9946080" cy="18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000" spc="-1" strike="noStrike">
                <a:solidFill>
                  <a:srgbClr val="000000"/>
                </a:solidFill>
                <a:latin typeface="Arial"/>
                <a:ea typeface="Arial"/>
              </a:rPr>
              <a:t>FH SciComp Workshop  01.07.24  |  PUNCH4NFDI  |  CS</a:t>
            </a:r>
            <a:endParaRPr b="0" lang="en-US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>
                <p:childTnLst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CustomShape 1"/>
          <p:cNvSpPr/>
          <p:nvPr/>
        </p:nvSpPr>
        <p:spPr>
          <a:xfrm>
            <a:off x="407880" y="349560"/>
            <a:ext cx="11360520" cy="43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en" sz="3000" spc="-1" strike="noStrike">
                <a:solidFill>
                  <a:srgbClr val="4a66ac"/>
                </a:solidFill>
                <a:latin typeface="Arial"/>
                <a:ea typeface="Arial"/>
              </a:rPr>
              <a:t>Federated Science Data Platform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342" name="CustomShape 2"/>
          <p:cNvSpPr/>
          <p:nvPr/>
        </p:nvSpPr>
        <p:spPr>
          <a:xfrm>
            <a:off x="412920" y="998640"/>
            <a:ext cx="4787640" cy="555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3" name="CustomShape 3"/>
          <p:cNvSpPr/>
          <p:nvPr/>
        </p:nvSpPr>
        <p:spPr>
          <a:xfrm>
            <a:off x="527760" y="3422520"/>
            <a:ext cx="6548400" cy="91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4" name="CustomShape 4"/>
          <p:cNvSpPr/>
          <p:nvPr/>
        </p:nvSpPr>
        <p:spPr>
          <a:xfrm>
            <a:off x="538560" y="5579640"/>
            <a:ext cx="5318280" cy="685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5" name="CustomShape 5"/>
          <p:cNvSpPr/>
          <p:nvPr/>
        </p:nvSpPr>
        <p:spPr>
          <a:xfrm>
            <a:off x="4655880" y="2528640"/>
            <a:ext cx="2869920" cy="446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6" name="CustomShape 6"/>
          <p:cNvSpPr/>
          <p:nvPr/>
        </p:nvSpPr>
        <p:spPr>
          <a:xfrm>
            <a:off x="5919840" y="4999680"/>
            <a:ext cx="3385800" cy="2333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47" name="Google Shape;61;g2b42b21089f_11_ 1" descr=""/>
          <p:cNvPicPr/>
          <p:nvPr/>
        </p:nvPicPr>
        <p:blipFill>
          <a:blip r:embed="rId1"/>
          <a:stretch/>
        </p:blipFill>
        <p:spPr>
          <a:xfrm>
            <a:off x="5264640" y="3857760"/>
            <a:ext cx="2224080" cy="2009160"/>
          </a:xfrm>
          <a:prstGeom prst="rect">
            <a:avLst/>
          </a:prstGeom>
          <a:ln>
            <a:noFill/>
          </a:ln>
        </p:spPr>
      </p:pic>
      <p:pic>
        <p:nvPicPr>
          <p:cNvPr id="348" name="Google Shape;62;g2b42b21089f_11_ 1" descr=""/>
          <p:cNvPicPr/>
          <p:nvPr/>
        </p:nvPicPr>
        <p:blipFill>
          <a:blip r:embed="rId2"/>
          <a:stretch/>
        </p:blipFill>
        <p:spPr>
          <a:xfrm>
            <a:off x="9516600" y="4126680"/>
            <a:ext cx="2365560" cy="2361600"/>
          </a:xfrm>
          <a:prstGeom prst="rect">
            <a:avLst/>
          </a:prstGeom>
          <a:ln>
            <a:noFill/>
          </a:ln>
        </p:spPr>
      </p:pic>
      <p:sp>
        <p:nvSpPr>
          <p:cNvPr id="349" name="CustomShape 7"/>
          <p:cNvSpPr/>
          <p:nvPr/>
        </p:nvSpPr>
        <p:spPr>
          <a:xfrm>
            <a:off x="7650720" y="5465160"/>
            <a:ext cx="1858680" cy="329040"/>
          </a:xfrm>
          <a:prstGeom prst="rightArrow">
            <a:avLst>
              <a:gd name="adj1" fmla="val 50000"/>
              <a:gd name="adj2" fmla="val 106172"/>
            </a:avLst>
          </a:prstGeom>
          <a:solidFill>
            <a:srgbClr val="fdbb63"/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50" name="CustomShape 8"/>
          <p:cNvSpPr/>
          <p:nvPr/>
        </p:nvSpPr>
        <p:spPr>
          <a:xfrm rot="10800000">
            <a:off x="7544880" y="4850280"/>
            <a:ext cx="1858680" cy="329040"/>
          </a:xfrm>
          <a:prstGeom prst="rightArrow">
            <a:avLst>
              <a:gd name="adj1" fmla="val 50000"/>
              <a:gd name="adj2" fmla="val 106172"/>
            </a:avLst>
          </a:prstGeom>
          <a:solidFill>
            <a:srgbClr val="fdbb63"/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51" name="CustomShape 9"/>
          <p:cNvSpPr/>
          <p:nvPr/>
        </p:nvSpPr>
        <p:spPr>
          <a:xfrm>
            <a:off x="7468200" y="5801760"/>
            <a:ext cx="2224080" cy="33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1600" spc="-1" strike="noStrike">
                <a:solidFill>
                  <a:srgbClr val="7f7f7f"/>
                </a:solidFill>
                <a:latin typeface="Arial"/>
                <a:ea typeface="Arial"/>
              </a:rPr>
              <a:t>AAI request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352" name="CustomShape 10"/>
          <p:cNvSpPr/>
          <p:nvPr/>
        </p:nvSpPr>
        <p:spPr>
          <a:xfrm>
            <a:off x="9587520" y="3761640"/>
            <a:ext cx="2224080" cy="33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1600" spc="-1" strike="noStrike">
                <a:solidFill>
                  <a:srgbClr val="3f3f3f"/>
                </a:solidFill>
                <a:latin typeface="Arial"/>
                <a:ea typeface="Arial"/>
              </a:rPr>
              <a:t>Home institute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353" name="CustomShape 11"/>
          <p:cNvSpPr/>
          <p:nvPr/>
        </p:nvSpPr>
        <p:spPr>
          <a:xfrm>
            <a:off x="7468200" y="3981600"/>
            <a:ext cx="2224080" cy="90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1340" spc="-1" strike="noStrike">
                <a:solidFill>
                  <a:srgbClr val="7f7f7f"/>
                </a:solidFill>
                <a:latin typeface="Arial"/>
                <a:ea typeface="Arial"/>
              </a:rPr>
              <a:t>Information regarding resource and access rights within the institution</a:t>
            </a:r>
            <a:endParaRPr b="0" lang="en-US" sz="1340" spc="-1" strike="noStrike">
              <a:latin typeface="Arial"/>
            </a:endParaRPr>
          </a:p>
        </p:txBody>
      </p:sp>
      <p:pic>
        <p:nvPicPr>
          <p:cNvPr id="354" name="Google Shape;68;g2b42b21089f_11_ 1" descr="A comprehensive comparison between Jupyter Notebook and Apache Zeppelin |  by Ankita Kumar | AnkitaKumar | Medium"/>
          <p:cNvPicPr/>
          <p:nvPr/>
        </p:nvPicPr>
        <p:blipFill>
          <a:blip r:embed="rId3"/>
          <a:stretch/>
        </p:blipFill>
        <p:spPr>
          <a:xfrm>
            <a:off x="5170320" y="1378080"/>
            <a:ext cx="1144800" cy="1144800"/>
          </a:xfrm>
          <a:prstGeom prst="rect">
            <a:avLst/>
          </a:prstGeom>
          <a:ln>
            <a:noFill/>
          </a:ln>
        </p:spPr>
      </p:pic>
      <p:pic>
        <p:nvPicPr>
          <p:cNvPr id="355" name="Google Shape;69;g2b42b21089f_11_ 1" descr=""/>
          <p:cNvPicPr/>
          <p:nvPr/>
        </p:nvPicPr>
        <p:blipFill>
          <a:blip r:embed="rId4"/>
          <a:stretch/>
        </p:blipFill>
        <p:spPr>
          <a:xfrm>
            <a:off x="304200" y="1202400"/>
            <a:ext cx="2145240" cy="1495800"/>
          </a:xfrm>
          <a:prstGeom prst="rect">
            <a:avLst/>
          </a:prstGeom>
          <a:ln>
            <a:noFill/>
          </a:ln>
        </p:spPr>
      </p:pic>
      <p:sp>
        <p:nvSpPr>
          <p:cNvPr id="356" name="CustomShape 12"/>
          <p:cNvSpPr/>
          <p:nvPr/>
        </p:nvSpPr>
        <p:spPr>
          <a:xfrm>
            <a:off x="335520" y="923760"/>
            <a:ext cx="2082600" cy="31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1600" spc="-1" strike="noStrike">
                <a:solidFill>
                  <a:srgbClr val="3f3f3f"/>
                </a:solidFill>
                <a:latin typeface="Arial"/>
                <a:ea typeface="Arial"/>
              </a:rPr>
              <a:t>Storage4PUNCH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357" name="CustomShape 13"/>
          <p:cNvSpPr/>
          <p:nvPr/>
        </p:nvSpPr>
        <p:spPr>
          <a:xfrm>
            <a:off x="4631040" y="944280"/>
            <a:ext cx="2224080" cy="33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1600" spc="-1" strike="noStrike">
                <a:solidFill>
                  <a:srgbClr val="3f3f3f"/>
                </a:solidFill>
                <a:latin typeface="Arial"/>
                <a:ea typeface="Arial"/>
              </a:rPr>
              <a:t>Compute4PUNCH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358" name="CustomShape 14"/>
          <p:cNvSpPr/>
          <p:nvPr/>
        </p:nvSpPr>
        <p:spPr>
          <a:xfrm rot="16198200">
            <a:off x="1085760" y="3129840"/>
            <a:ext cx="1048320" cy="329040"/>
          </a:xfrm>
          <a:prstGeom prst="rightArrow">
            <a:avLst>
              <a:gd name="adj1" fmla="val 50000"/>
              <a:gd name="adj2" fmla="val 106172"/>
            </a:avLst>
          </a:prstGeom>
          <a:solidFill>
            <a:srgbClr val="fdbb63"/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59" name="CustomShape 15"/>
          <p:cNvSpPr/>
          <p:nvPr/>
        </p:nvSpPr>
        <p:spPr>
          <a:xfrm rot="19416600">
            <a:off x="2938320" y="3006720"/>
            <a:ext cx="1631160" cy="329400"/>
          </a:xfrm>
          <a:prstGeom prst="rightArrow">
            <a:avLst>
              <a:gd name="adj1" fmla="val 50000"/>
              <a:gd name="adj2" fmla="val 106172"/>
            </a:avLst>
          </a:prstGeom>
          <a:solidFill>
            <a:srgbClr val="fdbb63"/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60" name="CustomShape 16"/>
          <p:cNvSpPr/>
          <p:nvPr/>
        </p:nvSpPr>
        <p:spPr>
          <a:xfrm rot="19396800">
            <a:off x="2890080" y="3303360"/>
            <a:ext cx="2391840" cy="37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1500" spc="-1" strike="noStrike">
                <a:solidFill>
                  <a:srgbClr val="7f7f7f"/>
                </a:solidFill>
                <a:latin typeface="Arial"/>
                <a:ea typeface="Arial"/>
              </a:rPr>
              <a:t>Request computing</a:t>
            </a:r>
            <a:br/>
            <a:r>
              <a:rPr b="1" lang="en-US" sz="1500" spc="-1" strike="noStrike">
                <a:solidFill>
                  <a:srgbClr val="7f7f7f"/>
                </a:solidFill>
                <a:latin typeface="Arial"/>
                <a:ea typeface="Arial"/>
              </a:rPr>
              <a:t>resources</a:t>
            </a:r>
            <a:endParaRPr b="0" lang="en-US" sz="1500" spc="-1" strike="noStrike">
              <a:latin typeface="Arial"/>
            </a:endParaRPr>
          </a:p>
        </p:txBody>
      </p:sp>
      <p:pic>
        <p:nvPicPr>
          <p:cNvPr id="361" name="Google Shape;75;g2b42b21089f_11_ 1" descr="Data Visualization - Vera Teknoloji"/>
          <p:cNvPicPr/>
          <p:nvPr/>
        </p:nvPicPr>
        <p:blipFill>
          <a:blip r:embed="rId5"/>
          <a:stretch/>
        </p:blipFill>
        <p:spPr>
          <a:xfrm>
            <a:off x="9603720" y="1189800"/>
            <a:ext cx="1632960" cy="1495800"/>
          </a:xfrm>
          <a:prstGeom prst="rect">
            <a:avLst/>
          </a:prstGeom>
          <a:ln>
            <a:noFill/>
          </a:ln>
        </p:spPr>
      </p:pic>
      <p:sp>
        <p:nvSpPr>
          <p:cNvPr id="362" name="CustomShape 17"/>
          <p:cNvSpPr/>
          <p:nvPr/>
        </p:nvSpPr>
        <p:spPr>
          <a:xfrm>
            <a:off x="6717600" y="1716480"/>
            <a:ext cx="2370960" cy="33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1600" spc="-1" strike="noStrike">
                <a:solidFill>
                  <a:srgbClr val="7f7f7f"/>
                </a:solidFill>
                <a:latin typeface="Arial"/>
                <a:ea typeface="Arial"/>
              </a:rPr>
              <a:t>Results, visualisation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363" name="CustomShape 18"/>
          <p:cNvSpPr/>
          <p:nvPr/>
        </p:nvSpPr>
        <p:spPr>
          <a:xfrm rot="21599400">
            <a:off x="4734720" y="2482200"/>
            <a:ext cx="2016360" cy="57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1600" spc="-1" strike="noStrike">
                <a:solidFill>
                  <a:srgbClr val="7f7f7f"/>
                </a:solidFill>
                <a:latin typeface="Arial"/>
                <a:ea typeface="DejaVu Sans"/>
              </a:rPr>
              <a:t>E</a:t>
            </a:r>
            <a:r>
              <a:rPr b="1" lang="en-US" sz="1600" spc="-1" strike="noStrike">
                <a:solidFill>
                  <a:srgbClr val="7f7f7f"/>
                </a:solidFill>
                <a:latin typeface="Arial"/>
                <a:ea typeface="Arial"/>
              </a:rPr>
              <a:t>xecute the code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364" name="Google Shape;78;g2b42b21089f_11_ 1" descr=""/>
          <p:cNvPicPr/>
          <p:nvPr/>
        </p:nvPicPr>
        <p:blipFill>
          <a:blip r:embed="rId6"/>
          <a:stretch/>
        </p:blipFill>
        <p:spPr>
          <a:xfrm>
            <a:off x="803160" y="4067280"/>
            <a:ext cx="1682640" cy="1686960"/>
          </a:xfrm>
          <a:prstGeom prst="rect">
            <a:avLst/>
          </a:prstGeom>
          <a:ln>
            <a:noFill/>
          </a:ln>
        </p:spPr>
      </p:pic>
      <p:sp>
        <p:nvSpPr>
          <p:cNvPr id="365" name="CustomShape 19"/>
          <p:cNvSpPr/>
          <p:nvPr/>
        </p:nvSpPr>
        <p:spPr>
          <a:xfrm>
            <a:off x="6791040" y="2049840"/>
            <a:ext cx="2224080" cy="329040"/>
          </a:xfrm>
          <a:prstGeom prst="rightArrow">
            <a:avLst>
              <a:gd name="adj1" fmla="val 50000"/>
              <a:gd name="adj2" fmla="val 106172"/>
            </a:avLst>
          </a:prstGeom>
          <a:solidFill>
            <a:srgbClr val="fdbb63"/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66" name="CustomShape 20"/>
          <p:cNvSpPr/>
          <p:nvPr/>
        </p:nvSpPr>
        <p:spPr>
          <a:xfrm>
            <a:off x="2763720" y="4280040"/>
            <a:ext cx="2224080" cy="33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1500" spc="-1" strike="noStrike">
                <a:solidFill>
                  <a:srgbClr val="7f7f7f"/>
                </a:solidFill>
                <a:latin typeface="Arial"/>
                <a:ea typeface="DejaVu Sans"/>
              </a:rPr>
              <a:t>Create and execute a</a:t>
            </a:r>
            <a:r>
              <a:rPr b="1" lang="en-US" sz="1500" spc="-1" strike="noStrike">
                <a:solidFill>
                  <a:srgbClr val="7f7f7f"/>
                </a:solidFill>
                <a:latin typeface="Arial"/>
                <a:ea typeface="Arial"/>
              </a:rPr>
              <a:t> workflow</a:t>
            </a:r>
            <a:endParaRPr b="0" lang="en-US" sz="1500" spc="-1" strike="noStrike">
              <a:latin typeface="Arial"/>
            </a:endParaRPr>
          </a:p>
        </p:txBody>
      </p:sp>
      <p:pic>
        <p:nvPicPr>
          <p:cNvPr id="367" name="Google Shape;81;g2b42b21089f_11_ 1" descr="2. Getting started — reana 0.6.1 documentation"/>
          <p:cNvPicPr/>
          <p:nvPr/>
        </p:nvPicPr>
        <p:blipFill>
          <a:blip r:embed="rId7"/>
          <a:stretch/>
        </p:blipFill>
        <p:spPr>
          <a:xfrm>
            <a:off x="1239120" y="4536720"/>
            <a:ext cx="1042920" cy="240120"/>
          </a:xfrm>
          <a:prstGeom prst="rect">
            <a:avLst/>
          </a:prstGeom>
          <a:ln>
            <a:noFill/>
          </a:ln>
        </p:spPr>
      </p:pic>
      <p:sp>
        <p:nvSpPr>
          <p:cNvPr id="368" name="CustomShape 21"/>
          <p:cNvSpPr/>
          <p:nvPr/>
        </p:nvSpPr>
        <p:spPr>
          <a:xfrm>
            <a:off x="4653000" y="3787200"/>
            <a:ext cx="2224080" cy="33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1600" spc="-1" strike="noStrike">
                <a:solidFill>
                  <a:srgbClr val="3f3f3f"/>
                </a:solidFill>
                <a:latin typeface="Arial"/>
                <a:ea typeface="Arial"/>
              </a:rPr>
              <a:t>PLATFORM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369" name="CustomShape 22"/>
          <p:cNvSpPr/>
          <p:nvPr/>
        </p:nvSpPr>
        <p:spPr>
          <a:xfrm rot="10798200">
            <a:off x="3017520" y="4734720"/>
            <a:ext cx="1858680" cy="329040"/>
          </a:xfrm>
          <a:prstGeom prst="rightArrow">
            <a:avLst>
              <a:gd name="adj1" fmla="val 50000"/>
              <a:gd name="adj2" fmla="val 106172"/>
            </a:avLst>
          </a:prstGeom>
          <a:solidFill>
            <a:srgbClr val="fdbb63"/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70" name="CustomShape 23"/>
          <p:cNvSpPr/>
          <p:nvPr/>
        </p:nvSpPr>
        <p:spPr>
          <a:xfrm>
            <a:off x="2763720" y="5480640"/>
            <a:ext cx="2224080" cy="33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1600" spc="-1" strike="noStrike">
                <a:solidFill>
                  <a:srgbClr val="7f7f7f"/>
                </a:solidFill>
                <a:latin typeface="Arial"/>
                <a:ea typeface="DejaVu Sans"/>
              </a:rPr>
              <a:t>Save the</a:t>
            </a:r>
            <a:r>
              <a:rPr b="1" lang="en-US" sz="1600" spc="-1" strike="noStrike">
                <a:solidFill>
                  <a:srgbClr val="7f7f7f"/>
                </a:solidFill>
                <a:latin typeface="Arial"/>
                <a:ea typeface="Arial"/>
              </a:rPr>
              <a:t> workflow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371" name="CustomShape 24"/>
          <p:cNvSpPr/>
          <p:nvPr/>
        </p:nvSpPr>
        <p:spPr>
          <a:xfrm rot="21598800">
            <a:off x="497880" y="3790800"/>
            <a:ext cx="2224080" cy="33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1600" spc="-1" strike="noStrike">
                <a:solidFill>
                  <a:srgbClr val="7f7f7f"/>
                </a:solidFill>
                <a:latin typeface="Arial"/>
                <a:ea typeface="DejaVu Sans"/>
              </a:rPr>
              <a:t>Request a</a:t>
            </a:r>
            <a:r>
              <a:rPr b="1" lang="en-US" sz="1600" spc="-1" strike="noStrike">
                <a:solidFill>
                  <a:srgbClr val="7f7f7f"/>
                </a:solidFill>
                <a:latin typeface="Arial"/>
                <a:ea typeface="Arial"/>
              </a:rPr>
              <a:t> dataset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372" name="CustomShape 25"/>
          <p:cNvSpPr/>
          <p:nvPr/>
        </p:nvSpPr>
        <p:spPr>
          <a:xfrm rot="8592600">
            <a:off x="6792120" y="3101760"/>
            <a:ext cx="2926800" cy="329040"/>
          </a:xfrm>
          <a:prstGeom prst="rightArrow">
            <a:avLst>
              <a:gd name="adj1" fmla="val 50000"/>
              <a:gd name="adj2" fmla="val 106172"/>
            </a:avLst>
          </a:prstGeom>
          <a:solidFill>
            <a:schemeClr val="lt1"/>
          </a:solidFill>
          <a:ln w="9360">
            <a:solidFill>
              <a:srgbClr val="ff9900"/>
            </a:solidFill>
            <a:prstDash val="dash"/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73" name="CustomShape 26"/>
          <p:cNvSpPr/>
          <p:nvPr/>
        </p:nvSpPr>
        <p:spPr>
          <a:xfrm rot="19396800">
            <a:off x="7410600" y="3228120"/>
            <a:ext cx="2391840" cy="37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1500" spc="-1" strike="noStrike">
                <a:solidFill>
                  <a:srgbClr val="7f7f7f"/>
                </a:solidFill>
                <a:latin typeface="Arial"/>
                <a:ea typeface="DejaVu Sans"/>
              </a:rPr>
              <a:t>Save the results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374" name="CustomShape 27"/>
          <p:cNvSpPr/>
          <p:nvPr/>
        </p:nvSpPr>
        <p:spPr>
          <a:xfrm rot="21598200">
            <a:off x="3017160" y="5099040"/>
            <a:ext cx="1858680" cy="329040"/>
          </a:xfrm>
          <a:prstGeom prst="rightArrow">
            <a:avLst>
              <a:gd name="adj1" fmla="val 50000"/>
              <a:gd name="adj2" fmla="val 106172"/>
            </a:avLst>
          </a:prstGeom>
          <a:solidFill>
            <a:schemeClr val="lt1"/>
          </a:solidFill>
          <a:ln w="9360">
            <a:solidFill>
              <a:srgbClr val="ff9900"/>
            </a:solidFill>
            <a:prstDash val="dash"/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75" name="CustomShape 28"/>
          <p:cNvSpPr/>
          <p:nvPr/>
        </p:nvSpPr>
        <p:spPr>
          <a:xfrm rot="5398800">
            <a:off x="5277600" y="3117240"/>
            <a:ext cx="931320" cy="329040"/>
          </a:xfrm>
          <a:prstGeom prst="rightArrow">
            <a:avLst>
              <a:gd name="adj1" fmla="val 50000"/>
              <a:gd name="adj2" fmla="val 106172"/>
            </a:avLst>
          </a:prstGeom>
          <a:solidFill>
            <a:schemeClr val="lt1"/>
          </a:solidFill>
          <a:ln w="9360">
            <a:solidFill>
              <a:srgbClr val="ff9900"/>
            </a:solidFill>
            <a:prstDash val="dash"/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76" name="CustomShape 29"/>
          <p:cNvSpPr/>
          <p:nvPr/>
        </p:nvSpPr>
        <p:spPr>
          <a:xfrm rot="21599400">
            <a:off x="5741280" y="2988000"/>
            <a:ext cx="1289880" cy="57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1800" spc="-1" strike="noStrike">
                <a:solidFill>
                  <a:srgbClr val="7f7f7f"/>
                </a:solidFill>
                <a:latin typeface="Arial"/>
                <a:ea typeface="DejaVu Sans"/>
              </a:rPr>
              <a:t>Reference</a:t>
            </a:r>
            <a:br/>
            <a:r>
              <a:rPr b="1" lang="en-US" sz="1800" spc="-1" strike="noStrike">
                <a:solidFill>
                  <a:srgbClr val="7f7f7f"/>
                </a:solidFill>
                <a:latin typeface="Arial"/>
                <a:ea typeface="Arial"/>
              </a:rPr>
              <a:t>the code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77" name="CustomShape 30"/>
          <p:cNvSpPr/>
          <p:nvPr/>
        </p:nvSpPr>
        <p:spPr>
          <a:xfrm rot="2022600">
            <a:off x="2125080" y="3031560"/>
            <a:ext cx="3200400" cy="329400"/>
          </a:xfrm>
          <a:prstGeom prst="rightArrow">
            <a:avLst>
              <a:gd name="adj1" fmla="val 50000"/>
              <a:gd name="adj2" fmla="val 106172"/>
            </a:avLst>
          </a:prstGeom>
          <a:solidFill>
            <a:schemeClr val="lt1"/>
          </a:solidFill>
          <a:ln w="9360">
            <a:solidFill>
              <a:srgbClr val="ff9900"/>
            </a:solidFill>
            <a:prstDash val="dash"/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78" name="CustomShape 31"/>
          <p:cNvSpPr/>
          <p:nvPr/>
        </p:nvSpPr>
        <p:spPr>
          <a:xfrm rot="2039400">
            <a:off x="2759400" y="2301840"/>
            <a:ext cx="1297800" cy="37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1500" spc="-1" strike="noStrike">
                <a:solidFill>
                  <a:srgbClr val="7f7f7f"/>
                </a:solidFill>
                <a:latin typeface="Arial"/>
                <a:ea typeface="DejaVu Sans"/>
              </a:rPr>
              <a:t>Reference the Dataset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379" name="CustomShape 32"/>
          <p:cNvSpPr/>
          <p:nvPr/>
        </p:nvSpPr>
        <p:spPr>
          <a:xfrm rot="10800000">
            <a:off x="2634840" y="1722960"/>
            <a:ext cx="2237400" cy="329040"/>
          </a:xfrm>
          <a:prstGeom prst="rightArrow">
            <a:avLst>
              <a:gd name="adj1" fmla="val 50000"/>
              <a:gd name="adj2" fmla="val 106172"/>
            </a:avLst>
          </a:prstGeom>
          <a:solidFill>
            <a:schemeClr val="lt1"/>
          </a:solidFill>
          <a:ln w="9360">
            <a:solidFill>
              <a:srgbClr val="ff9900"/>
            </a:solidFill>
            <a:prstDash val="dash"/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80" name="CustomShape 33"/>
          <p:cNvSpPr/>
          <p:nvPr/>
        </p:nvSpPr>
        <p:spPr>
          <a:xfrm>
            <a:off x="2780280" y="1394280"/>
            <a:ext cx="2237400" cy="329040"/>
          </a:xfrm>
          <a:prstGeom prst="rightArrow">
            <a:avLst>
              <a:gd name="adj1" fmla="val 50000"/>
              <a:gd name="adj2" fmla="val 106172"/>
            </a:avLst>
          </a:prstGeom>
          <a:solidFill>
            <a:schemeClr val="lt1"/>
          </a:solidFill>
          <a:ln w="9360">
            <a:solidFill>
              <a:srgbClr val="ff9900"/>
            </a:solidFill>
            <a:prstDash val="dash"/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grpSp>
        <p:nvGrpSpPr>
          <p:cNvPr id="381" name="Group 34"/>
          <p:cNvGrpSpPr/>
          <p:nvPr/>
        </p:nvGrpSpPr>
        <p:grpSpPr>
          <a:xfrm>
            <a:off x="4761720" y="5708880"/>
            <a:ext cx="2762640" cy="833760"/>
            <a:chOff x="4761720" y="5708880"/>
            <a:chExt cx="2762640" cy="833760"/>
          </a:xfrm>
        </p:grpSpPr>
        <p:pic>
          <p:nvPicPr>
            <p:cNvPr id="382" name="Picture 15" descr=""/>
            <p:cNvPicPr/>
            <p:nvPr/>
          </p:nvPicPr>
          <p:blipFill>
            <a:blip r:embed="rId8"/>
            <a:srcRect l="40114" t="0" r="0" b="0"/>
            <a:stretch/>
          </p:blipFill>
          <p:spPr>
            <a:xfrm>
              <a:off x="4761720" y="5708880"/>
              <a:ext cx="2762640" cy="8337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3" name="Picture 17" descr=""/>
            <p:cNvPicPr/>
            <p:nvPr/>
          </p:nvPicPr>
          <p:blipFill>
            <a:blip r:embed="rId9"/>
            <a:stretch/>
          </p:blipFill>
          <p:spPr>
            <a:xfrm>
              <a:off x="5677920" y="5750640"/>
              <a:ext cx="975960" cy="7455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4" name="Picture 18" descr=""/>
            <p:cNvPicPr/>
            <p:nvPr/>
          </p:nvPicPr>
          <p:blipFill>
            <a:blip r:embed="rId10"/>
            <a:stretch/>
          </p:blipFill>
          <p:spPr>
            <a:xfrm>
              <a:off x="4786920" y="5763600"/>
              <a:ext cx="876240" cy="7239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85" name="CustomShape 35"/>
          <p:cNvSpPr/>
          <p:nvPr/>
        </p:nvSpPr>
        <p:spPr>
          <a:xfrm>
            <a:off x="403200" y="6581160"/>
            <a:ext cx="9946080" cy="18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000" spc="-1" strike="noStrike">
                <a:solidFill>
                  <a:srgbClr val="000000"/>
                </a:solidFill>
                <a:latin typeface="Arial"/>
                <a:ea typeface="Arial"/>
              </a:rPr>
              <a:t>FH SciComp Workshop  01.07.24  |  PUNCH4NFDI  |  CS</a:t>
            </a:r>
            <a:endParaRPr b="0" lang="en-US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CustomShape 1"/>
          <p:cNvSpPr/>
          <p:nvPr/>
        </p:nvSpPr>
        <p:spPr>
          <a:xfrm>
            <a:off x="407880" y="349560"/>
            <a:ext cx="11373120" cy="44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en" sz="3000" spc="-1" strike="noStrike">
                <a:solidFill>
                  <a:srgbClr val="4a66ac"/>
                </a:solidFill>
                <a:latin typeface="Arial"/>
                <a:ea typeface="Arial"/>
              </a:rPr>
              <a:t>FAIR Digital Research Products (DRPs)</a:t>
            </a:r>
            <a:endParaRPr b="0" lang="en-US" sz="3000" spc="-1" strike="noStrike">
              <a:latin typeface="Arial"/>
            </a:endParaRPr>
          </a:p>
        </p:txBody>
      </p:sp>
      <p:pic>
        <p:nvPicPr>
          <p:cNvPr id="387" name="Picture 8" descr=""/>
          <p:cNvPicPr/>
          <p:nvPr/>
        </p:nvPicPr>
        <p:blipFill>
          <a:blip r:embed="rId1"/>
          <a:stretch/>
        </p:blipFill>
        <p:spPr>
          <a:xfrm>
            <a:off x="2135520" y="980640"/>
            <a:ext cx="7701840" cy="5234400"/>
          </a:xfrm>
          <a:prstGeom prst="rect">
            <a:avLst/>
          </a:prstGeom>
          <a:ln>
            <a:noFill/>
          </a:ln>
        </p:spPr>
      </p:pic>
      <p:sp>
        <p:nvSpPr>
          <p:cNvPr id="388" name="CustomShape 2"/>
          <p:cNvSpPr/>
          <p:nvPr/>
        </p:nvSpPr>
        <p:spPr>
          <a:xfrm>
            <a:off x="403200" y="6581160"/>
            <a:ext cx="9946080" cy="18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000" spc="-1" strike="noStrike">
                <a:solidFill>
                  <a:srgbClr val="000000"/>
                </a:solidFill>
                <a:latin typeface="Arial"/>
                <a:ea typeface="Arial"/>
              </a:rPr>
              <a:t>FH SciComp Workshop  01.07.24  |  PUNCH4NFDI  |  CS</a:t>
            </a:r>
            <a:endParaRPr b="0" lang="en-US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CustomShape 1"/>
          <p:cNvSpPr/>
          <p:nvPr/>
        </p:nvSpPr>
        <p:spPr>
          <a:xfrm>
            <a:off x="407880" y="349560"/>
            <a:ext cx="11373120" cy="44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en" sz="3000" spc="-1" strike="noStrike">
                <a:solidFill>
                  <a:srgbClr val="4a66ac"/>
                </a:solidFill>
                <a:latin typeface="Arial"/>
                <a:ea typeface="Arial"/>
              </a:rPr>
              <a:t>(Pre-)prototype stage available: RPR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390" name="CustomShape 2"/>
          <p:cNvSpPr/>
          <p:nvPr/>
        </p:nvSpPr>
        <p:spPr>
          <a:xfrm>
            <a:off x="403200" y="6581160"/>
            <a:ext cx="9946080" cy="18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000" spc="-1" strike="noStrike">
                <a:solidFill>
                  <a:srgbClr val="000000"/>
                </a:solidFill>
                <a:latin typeface="Arial"/>
                <a:ea typeface="Arial"/>
              </a:rPr>
              <a:t>FH SciComp Workshop  01.07.24  |  PUNCH4NFDI  |  CS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391" name="CustomShape 3"/>
          <p:cNvSpPr/>
          <p:nvPr/>
        </p:nvSpPr>
        <p:spPr>
          <a:xfrm>
            <a:off x="388800" y="1042560"/>
            <a:ext cx="11210760" cy="5337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pic>
        <p:nvPicPr>
          <p:cNvPr id="392" name="" descr=""/>
          <p:cNvPicPr/>
          <p:nvPr/>
        </p:nvPicPr>
        <p:blipFill>
          <a:blip r:embed="rId1"/>
          <a:stretch/>
        </p:blipFill>
        <p:spPr>
          <a:xfrm>
            <a:off x="356400" y="870840"/>
            <a:ext cx="10250280" cy="4485240"/>
          </a:xfrm>
          <a:prstGeom prst="rect">
            <a:avLst/>
          </a:prstGeom>
          <a:ln>
            <a:noFill/>
          </a:ln>
        </p:spPr>
      </p:pic>
      <p:sp>
        <p:nvSpPr>
          <p:cNvPr id="393" name="CustomShape 4"/>
          <p:cNvSpPr/>
          <p:nvPr/>
        </p:nvSpPr>
        <p:spPr>
          <a:xfrm>
            <a:off x="251640" y="5524560"/>
            <a:ext cx="9393840" cy="1156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DE" sz="1800" spc="-1" strike="noStrike">
                <a:solidFill>
                  <a:srgbClr val="000000"/>
                </a:solidFill>
                <a:latin typeface="DesySans Office"/>
                <a:ea typeface="Arial"/>
              </a:rPr>
              <a:t>Brows for: dataset, project, code repository, journal publication, workflow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DE" sz="1800" spc="-1" strike="noStrike">
                <a:solidFill>
                  <a:srgbClr val="000000"/>
                </a:solidFill>
                <a:latin typeface="DesySans Office"/>
                <a:ea typeface="Arial"/>
              </a:rPr>
              <a:t>Publication of RPR not yet possible, Internally available: </a:t>
            </a:r>
            <a:r>
              <a:rPr b="0" lang="en-DE" sz="1600" spc="-1" strike="noStrike" u="sng">
                <a:solidFill>
                  <a:srgbClr val="9454c3"/>
                </a:solidFill>
                <a:uFillTx/>
                <a:latin typeface="DesySans Office"/>
                <a:ea typeface="Arial"/>
                <a:hlinkClick r:id="rId2"/>
              </a:rPr>
              <a:t>https://rpr-p4n.sirrah.aip.de/browse/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CustomShape 1"/>
          <p:cNvSpPr/>
          <p:nvPr/>
        </p:nvSpPr>
        <p:spPr>
          <a:xfrm>
            <a:off x="407880" y="349560"/>
            <a:ext cx="11373120" cy="44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en" sz="3000" spc="-1" strike="noStrike">
                <a:solidFill>
                  <a:srgbClr val="4a66ac"/>
                </a:solidFill>
                <a:latin typeface="Arial"/>
                <a:ea typeface="Arial"/>
              </a:rPr>
              <a:t>(Pre-)prototype stage available: REANA, S4P, C4P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395" name="CustomShape 2"/>
          <p:cNvSpPr/>
          <p:nvPr/>
        </p:nvSpPr>
        <p:spPr>
          <a:xfrm>
            <a:off x="403200" y="6581160"/>
            <a:ext cx="9946080" cy="18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000" spc="-1" strike="noStrike">
                <a:solidFill>
                  <a:srgbClr val="000000"/>
                </a:solidFill>
                <a:latin typeface="Arial"/>
                <a:ea typeface="Arial"/>
              </a:rPr>
              <a:t>FH SciComp Workshop  01.07.24  |  PUNCH4NFDI  |  CS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396" name="CustomShape 3"/>
          <p:cNvSpPr/>
          <p:nvPr/>
        </p:nvSpPr>
        <p:spPr>
          <a:xfrm>
            <a:off x="388800" y="1042560"/>
            <a:ext cx="11210760" cy="5337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pic>
        <p:nvPicPr>
          <p:cNvPr id="397" name="" descr=""/>
          <p:cNvPicPr/>
          <p:nvPr/>
        </p:nvPicPr>
        <p:blipFill>
          <a:blip r:embed="rId1"/>
          <a:stretch/>
        </p:blipFill>
        <p:spPr>
          <a:xfrm>
            <a:off x="506160" y="999000"/>
            <a:ext cx="10837800" cy="4350960"/>
          </a:xfrm>
          <a:prstGeom prst="rect">
            <a:avLst/>
          </a:prstGeom>
          <a:ln>
            <a:noFill/>
          </a:ln>
        </p:spPr>
      </p:pic>
      <p:sp>
        <p:nvSpPr>
          <p:cNvPr id="398" name="CustomShape 4"/>
          <p:cNvSpPr/>
          <p:nvPr/>
        </p:nvSpPr>
        <p:spPr>
          <a:xfrm>
            <a:off x="400320" y="5452560"/>
            <a:ext cx="7356960" cy="118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en-DE" sz="1800" spc="-1" strike="noStrike">
                <a:solidFill>
                  <a:srgbClr val="000000"/>
                </a:solidFill>
                <a:latin typeface="DesySans Office"/>
                <a:ea typeface="Arial"/>
              </a:rPr>
              <a:t>Storage technologies: dCache &amp; XrootD (at DESY, GSI, KIT, U Bonn)</a:t>
            </a:r>
            <a:endParaRPr b="0" lang="en-US" sz="1800" spc="-1" strike="noStrike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en-DE" sz="1800" spc="-1" strike="noStrike">
                <a:solidFill>
                  <a:srgbClr val="000000"/>
                </a:solidFill>
                <a:latin typeface="DesySans Office"/>
                <a:ea typeface="Arial"/>
              </a:rPr>
              <a:t>Metadata Catalogue (ILDG)</a:t>
            </a:r>
            <a:endParaRPr b="0" lang="en-US" sz="1800" spc="-1" strike="noStrike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en-DE" sz="1800" spc="-1" strike="noStrike">
                <a:solidFill>
                  <a:srgbClr val="000000"/>
                </a:solidFill>
                <a:latin typeface="DesySans Office"/>
                <a:ea typeface="Arial"/>
              </a:rPr>
              <a:t>Compute: container registry, distribution via CVMFS, HTCondor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CustomShape 1"/>
          <p:cNvSpPr/>
          <p:nvPr/>
        </p:nvSpPr>
        <p:spPr>
          <a:xfrm>
            <a:off x="407880" y="349560"/>
            <a:ext cx="11373120" cy="44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en" sz="3000" spc="-1" strike="noStrike">
                <a:solidFill>
                  <a:srgbClr val="4a66ac"/>
                </a:solidFill>
                <a:latin typeface="Arial"/>
                <a:ea typeface="Arial"/>
              </a:rPr>
              <a:t>Current plans for big data &amp; open data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400" name="CustomShape 2"/>
          <p:cNvSpPr/>
          <p:nvPr/>
        </p:nvSpPr>
        <p:spPr>
          <a:xfrm>
            <a:off x="403200" y="6581160"/>
            <a:ext cx="9946080" cy="18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000" spc="-1" strike="noStrike">
                <a:solidFill>
                  <a:srgbClr val="000000"/>
                </a:solidFill>
                <a:latin typeface="Arial"/>
                <a:ea typeface="Arial"/>
              </a:rPr>
              <a:t>FH SciComp Workshop  01.07.24  |  PUNCH4NFDI  |  CS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401" name="CustomShape 3"/>
          <p:cNvSpPr/>
          <p:nvPr/>
        </p:nvSpPr>
        <p:spPr>
          <a:xfrm>
            <a:off x="388800" y="1042560"/>
            <a:ext cx="11210760" cy="5337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402" name="CustomShape 4"/>
          <p:cNvSpPr/>
          <p:nvPr/>
        </p:nvSpPr>
        <p:spPr>
          <a:xfrm>
            <a:off x="320040" y="950400"/>
            <a:ext cx="7701480" cy="1735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en-DE" sz="1800" spc="-1" strike="noStrike">
                <a:solidFill>
                  <a:srgbClr val="000000"/>
                </a:solidFill>
                <a:latin typeface="DesySans Office"/>
                <a:ea typeface="Arial"/>
              </a:rPr>
              <a:t>Neural networks on FPGAs</a:t>
            </a:r>
            <a:endParaRPr b="0" lang="en-US" sz="1800" spc="-1" strike="noStrike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en-DE" sz="1800" spc="-1" strike="noStrike">
                <a:solidFill>
                  <a:srgbClr val="000000"/>
                </a:solidFill>
                <a:latin typeface="DesySans Office"/>
                <a:ea typeface="Arial"/>
              </a:rPr>
              <a:t>ML pipelines: pulsar analysis</a:t>
            </a:r>
            <a:endParaRPr b="0" lang="en-US" sz="1800" spc="-1" strike="noStrike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en-DE" sz="1800" spc="-1" strike="noStrike">
                <a:solidFill>
                  <a:srgbClr val="000000"/>
                </a:solidFill>
                <a:latin typeface="DesySans Office"/>
                <a:ea typeface="Arial"/>
              </a:rPr>
              <a:t>Dynamic archives: measure effects of filtering and validate new filters</a:t>
            </a:r>
            <a:endParaRPr b="0" lang="en-US" sz="1800" spc="-1" strike="noStrike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en-DE" sz="1800" spc="-1" strike="noStrike">
                <a:solidFill>
                  <a:srgbClr val="000000"/>
                </a:solidFill>
                <a:latin typeface="DesySans Office"/>
                <a:ea typeface="Arial"/>
              </a:rPr>
              <a:t>Metadata for (astro) simulations</a:t>
            </a:r>
            <a:endParaRPr b="0" lang="en-US" sz="1800" spc="-1" strike="noStrike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en-DE" sz="1800" spc="-1" strike="noStrike">
                <a:solidFill>
                  <a:srgbClr val="000000"/>
                </a:solidFill>
                <a:latin typeface="DesySans Office"/>
                <a:ea typeface="Arial"/>
              </a:rPr>
              <a:t>...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CustomShape 1"/>
          <p:cNvSpPr/>
          <p:nvPr/>
        </p:nvSpPr>
        <p:spPr>
          <a:xfrm>
            <a:off x="407880" y="349560"/>
            <a:ext cx="11373120" cy="44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en" sz="3000" spc="-1" strike="noStrike">
                <a:solidFill>
                  <a:srgbClr val="4a66ac"/>
                </a:solidFill>
                <a:latin typeface="Arial"/>
                <a:ea typeface="Arial"/>
              </a:rPr>
              <a:t>Future plans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404" name="CustomShape 2"/>
          <p:cNvSpPr/>
          <p:nvPr/>
        </p:nvSpPr>
        <p:spPr>
          <a:xfrm>
            <a:off x="403200" y="6581160"/>
            <a:ext cx="9946080" cy="18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000" spc="-1" strike="noStrike">
                <a:solidFill>
                  <a:srgbClr val="000000"/>
                </a:solidFill>
                <a:latin typeface="Arial"/>
                <a:ea typeface="Arial"/>
              </a:rPr>
              <a:t>FH SciComp Workshop  01.07.24  |  PUNCH4NFDI  |  CS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405" name="CustomShape 3"/>
          <p:cNvSpPr/>
          <p:nvPr/>
        </p:nvSpPr>
        <p:spPr>
          <a:xfrm>
            <a:off x="388800" y="1042560"/>
            <a:ext cx="11210760" cy="5337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406" name="CustomShape 4"/>
          <p:cNvSpPr/>
          <p:nvPr/>
        </p:nvSpPr>
        <p:spPr>
          <a:xfrm>
            <a:off x="399240" y="950400"/>
            <a:ext cx="7292880" cy="3381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DE" sz="1800" spc="-1" strike="noStrike">
                <a:solidFill>
                  <a:srgbClr val="000000"/>
                </a:solidFill>
                <a:latin typeface="DesySans Office"/>
                <a:ea typeface="Arial"/>
              </a:rPr>
              <a:t>Near future plans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en-DE" sz="1800" spc="-1" strike="noStrike">
                <a:solidFill>
                  <a:srgbClr val="000000"/>
                </a:solidFill>
                <a:latin typeface="DesySans Office"/>
                <a:ea typeface="Arial"/>
              </a:rPr>
              <a:t>Implement use cases from different communities</a:t>
            </a:r>
            <a:endParaRPr b="0" lang="en-US" sz="1800" spc="-1" strike="noStrike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en-DE" sz="1800" spc="-1" strike="noStrike">
                <a:solidFill>
                  <a:srgbClr val="000000"/>
                </a:solidFill>
                <a:latin typeface="DesySans Office"/>
                <a:ea typeface="Arial"/>
              </a:rPr>
              <a:t>Improve developed services based on user feedback</a:t>
            </a:r>
            <a:endParaRPr b="0" lang="en-US" sz="1800" spc="-1" strike="noStrike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en-DE" sz="1800" spc="-1" strike="noStrike">
                <a:solidFill>
                  <a:srgbClr val="000000"/>
                </a:solidFill>
                <a:latin typeface="DesySans Office"/>
                <a:ea typeface="Arial"/>
              </a:rPr>
              <a:t>Integrate further sites into Compute4PUNCH and Storage4PUNCH</a:t>
            </a:r>
            <a:endParaRPr b="0" lang="en-US" sz="1800" spc="-1" strike="noStrike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en-DE" sz="1800" spc="-1" strike="noStrike">
                <a:solidFill>
                  <a:srgbClr val="000000"/>
                </a:solidFill>
                <a:latin typeface="DesySans Office"/>
                <a:ea typeface="Arial"/>
              </a:rPr>
              <a:t>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DE" sz="1800" spc="-1" strike="noStrike">
                <a:solidFill>
                  <a:srgbClr val="000000"/>
                </a:solidFill>
                <a:latin typeface="DesySans Office"/>
                <a:ea typeface="Arial"/>
              </a:rPr>
              <a:t>Second funding phase (from Fall 2026)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en-DE" sz="1800" spc="-1" strike="noStrike">
                <a:solidFill>
                  <a:srgbClr val="000000"/>
                </a:solidFill>
                <a:latin typeface="DesySans Office"/>
                <a:ea typeface="Arial"/>
              </a:rPr>
              <a:t>Strong focus on service deployment and support/ training</a:t>
            </a:r>
            <a:endParaRPr b="0" lang="en-US" sz="1800" spc="-1" strike="noStrike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en-DE" sz="1800" spc="-1" strike="noStrike">
                <a:solidFill>
                  <a:srgbClr val="000000"/>
                </a:solidFill>
                <a:latin typeface="DesySans Office"/>
                <a:ea typeface="Arial"/>
              </a:rPr>
              <a:t>Stronger interaction with &amp; integration in NFDI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407" name="CustomShape 5"/>
          <p:cNvSpPr/>
          <p:nvPr/>
        </p:nvSpPr>
        <p:spPr>
          <a:xfrm>
            <a:off x="4791240" y="4957920"/>
            <a:ext cx="2608920" cy="44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" sz="3000" spc="-1" strike="noStrike">
                <a:solidFill>
                  <a:srgbClr val="4a66ac"/>
                </a:solidFill>
                <a:latin typeface="Arial"/>
                <a:ea typeface="Arial"/>
              </a:rPr>
              <a:t>Your ideas?</a:t>
            </a:r>
            <a:endParaRPr b="0" lang="en-US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CustomShape 1"/>
          <p:cNvSpPr/>
          <p:nvPr/>
        </p:nvSpPr>
        <p:spPr>
          <a:xfrm>
            <a:off x="407880" y="349560"/>
            <a:ext cx="11373120" cy="44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de-DE" sz="4800" spc="-1" strike="noStrike">
                <a:solidFill>
                  <a:srgbClr val="4a66ac"/>
                </a:solidFill>
                <a:latin typeface="Arial"/>
                <a:ea typeface="Arial"/>
              </a:rPr>
              <a:t>Thank you!</a:t>
            </a:r>
            <a:endParaRPr b="0" lang="en-US" sz="4800" spc="-1" strike="noStrike">
              <a:latin typeface="Arial"/>
            </a:endParaRPr>
          </a:p>
        </p:txBody>
      </p:sp>
      <p:sp>
        <p:nvSpPr>
          <p:cNvPr id="409" name="CustomShape 2"/>
          <p:cNvSpPr/>
          <p:nvPr/>
        </p:nvSpPr>
        <p:spPr>
          <a:xfrm>
            <a:off x="407880" y="2673360"/>
            <a:ext cx="8205480" cy="2768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  <a:spcAft>
                <a:spcPts val="1001"/>
              </a:spcAft>
              <a:tabLst>
                <a:tab algn="l" pos="0"/>
              </a:tabLst>
            </a:pP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Arial"/>
              </a:rPr>
              <a:t>The PUNCH4NFDI Consortium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01"/>
              </a:spcAft>
              <a:tabLst>
                <a:tab algn="l" pos="0"/>
              </a:tabLst>
            </a:pP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Arial"/>
              </a:rPr>
              <a:t>Spokespersons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01"/>
              </a:spcAft>
              <a:tabLst>
                <a:tab algn="l" pos="0"/>
              </a:tabLs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Arial"/>
              </a:rPr>
              <a:t>PD Dr. Thomas Schörner (BLV, DESY, </a:t>
            </a:r>
            <a:r>
              <a:rPr b="0" lang="de-DE" sz="1800" spc="-1" strike="noStrike" u="sng">
                <a:solidFill>
                  <a:srgbClr val="9454c3"/>
                </a:solidFill>
                <a:uFillTx/>
                <a:latin typeface="Arial"/>
                <a:ea typeface="Arial"/>
                <a:hlinkClick r:id="rId1"/>
              </a:rPr>
              <a:t>thomas.schoerner@desy.de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Arial"/>
              </a:rPr>
              <a:t>)</a:t>
            </a:r>
            <a:br/>
            <a:r>
              <a:rPr b="0" lang="de-DE" sz="1800" spc="-1" strike="noStrike">
                <a:solidFill>
                  <a:srgbClr val="000000"/>
                </a:solidFill>
                <a:latin typeface="Arial"/>
                <a:ea typeface="Arial"/>
              </a:rPr>
              <a:t>Dr. Andreas Haungs (Satzung, KIT, </a:t>
            </a:r>
            <a:r>
              <a:rPr b="0" lang="de-DE" sz="1800" spc="-1" strike="noStrike" u="sng">
                <a:solidFill>
                  <a:srgbClr val="9454c3"/>
                </a:solidFill>
                <a:uFillTx/>
                <a:latin typeface="Arial"/>
                <a:ea typeface="Arial"/>
                <a:hlinkClick r:id="rId2"/>
              </a:rPr>
              <a:t>andreas.haungs@kit.edu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Arial"/>
              </a:rPr>
              <a:t>)</a:t>
            </a:r>
            <a:br/>
            <a:r>
              <a:rPr b="0" lang="de-DE" sz="1800" spc="-1" strike="noStrike">
                <a:solidFill>
                  <a:srgbClr val="000000"/>
                </a:solidFill>
                <a:latin typeface="Arial"/>
                <a:ea typeface="Arial"/>
              </a:rPr>
              <a:t>Dr. Christiane Schneide (deputy Satzung, DESY, </a:t>
            </a:r>
            <a:r>
              <a:rPr b="0" lang="de-DE" sz="1800" spc="-1" strike="noStrike" u="sng">
                <a:solidFill>
                  <a:srgbClr val="9454c3"/>
                </a:solidFill>
                <a:uFillTx/>
                <a:latin typeface="Arial"/>
                <a:ea typeface="Arial"/>
                <a:hlinkClick r:id="rId3"/>
              </a:rPr>
              <a:t>christiane.schneide@desy.de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Arial"/>
              </a:rPr>
              <a:t>) </a:t>
            </a:r>
            <a:br/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400"/>
              </a:spcAft>
              <a:tabLst>
                <a:tab algn="l" pos="0"/>
              </a:tabLst>
            </a:pP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Arial"/>
              </a:rPr>
              <a:t>Contact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400"/>
              </a:spcAft>
              <a:tabLst>
                <a:tab algn="l" pos="0"/>
              </a:tabLs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Arial"/>
              </a:rPr>
              <a:t>Mail: 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de-DE" sz="1800" spc="-1" strike="noStrike" u="sng">
                <a:solidFill>
                  <a:srgbClr val="9454c3"/>
                </a:solidFill>
                <a:uFillTx/>
                <a:latin typeface="Arial"/>
                <a:ea typeface="Arial"/>
                <a:hlinkClick r:id="rId4"/>
              </a:rPr>
              <a:t>punch4nfdi@desy.de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br/>
            <a:r>
              <a:rPr b="0" lang="de-DE" sz="1800" spc="-1" strike="noStrike">
                <a:solidFill>
                  <a:srgbClr val="000000"/>
                </a:solidFill>
                <a:latin typeface="Arial"/>
                <a:ea typeface="Arial"/>
              </a:rPr>
              <a:t>Web: 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de-DE" sz="1800" spc="-1" strike="noStrike" u="sng">
                <a:solidFill>
                  <a:srgbClr val="9454c3"/>
                </a:solidFill>
                <a:uFillTx/>
                <a:latin typeface="Arial"/>
                <a:ea typeface="Arial"/>
                <a:hlinkClick r:id="rId5"/>
              </a:rPr>
              <a:t>www.punch4nfdi.de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400"/>
              </a:spcAft>
              <a:tabLst>
                <a:tab algn="l" pos="0"/>
              </a:tabLs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Arial"/>
              </a:rPr>
              <a:t>Mastodon: @punch4nfdi@nfdi.social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400"/>
              </a:spcAft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</p:txBody>
      </p:sp>
      <p:pic>
        <p:nvPicPr>
          <p:cNvPr id="410" name="Picture 4" descr=""/>
          <p:cNvPicPr/>
          <p:nvPr/>
        </p:nvPicPr>
        <p:blipFill>
          <a:blip r:embed="rId6"/>
          <a:stretch/>
        </p:blipFill>
        <p:spPr>
          <a:xfrm>
            <a:off x="8904240" y="3429000"/>
            <a:ext cx="2733480" cy="2733480"/>
          </a:xfrm>
          <a:prstGeom prst="rect">
            <a:avLst/>
          </a:prstGeom>
          <a:ln>
            <a:noFill/>
          </a:ln>
        </p:spPr>
      </p:pic>
      <p:sp>
        <p:nvSpPr>
          <p:cNvPr id="411" name="CustomShape 3"/>
          <p:cNvSpPr/>
          <p:nvPr/>
        </p:nvSpPr>
        <p:spPr>
          <a:xfrm>
            <a:off x="119160" y="1115280"/>
            <a:ext cx="11373120" cy="376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2" name="CustomShape 4"/>
          <p:cNvSpPr/>
          <p:nvPr/>
        </p:nvSpPr>
        <p:spPr>
          <a:xfrm>
            <a:off x="401040" y="6581160"/>
            <a:ext cx="9946080" cy="18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000" spc="-1" strike="noStrike">
                <a:solidFill>
                  <a:srgbClr val="000000"/>
                </a:solidFill>
                <a:latin typeface="Arial"/>
                <a:ea typeface="Arial"/>
              </a:rPr>
              <a:t>FH SciComp Workshop  01.07.24  |  PUNCH4NFDI  |  CS</a:t>
            </a:r>
            <a:endParaRPr b="0" lang="en-US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CustomShape 1"/>
          <p:cNvSpPr/>
          <p:nvPr/>
        </p:nvSpPr>
        <p:spPr>
          <a:xfrm>
            <a:off x="407880" y="349560"/>
            <a:ext cx="11372400" cy="447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90000"/>
              </a:lnSpc>
            </a:pPr>
            <a:r>
              <a:rPr b="1" lang="en" sz="3000" spc="-1" strike="noStrike">
                <a:solidFill>
                  <a:srgbClr val="4a66ac"/>
                </a:solidFill>
                <a:latin typeface="DesySans Office"/>
                <a:ea typeface="Arial"/>
              </a:rPr>
              <a:t>Outline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246" name="CustomShape 2"/>
          <p:cNvSpPr/>
          <p:nvPr/>
        </p:nvSpPr>
        <p:spPr>
          <a:xfrm>
            <a:off x="6010200" y="3352680"/>
            <a:ext cx="210600" cy="24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7" name="CustomShape 3"/>
          <p:cNvSpPr/>
          <p:nvPr/>
        </p:nvSpPr>
        <p:spPr>
          <a:xfrm>
            <a:off x="407520" y="6580800"/>
            <a:ext cx="9946080" cy="18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000" spc="-1" strike="noStrike">
                <a:solidFill>
                  <a:srgbClr val="000000"/>
                </a:solidFill>
                <a:latin typeface="Arial"/>
                <a:ea typeface="Arial"/>
              </a:rPr>
              <a:t>FH SciComp Workshop  01.07.24  |  PUNCH4NFDI  |  CS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248" name="CustomShape 4"/>
          <p:cNvSpPr/>
          <p:nvPr/>
        </p:nvSpPr>
        <p:spPr>
          <a:xfrm>
            <a:off x="411120" y="1060560"/>
            <a:ext cx="6390720" cy="200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en-DE" sz="1800" spc="-1" strike="noStrike">
                <a:solidFill>
                  <a:srgbClr val="000000"/>
                </a:solidFill>
                <a:latin typeface="DesySans Office"/>
                <a:ea typeface="Arial"/>
              </a:rPr>
              <a:t>The ”Nationale Forschungsdaten-Infrastruktur NFDI e.V.”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en-DE" sz="1800" spc="-1" strike="noStrike">
                <a:solidFill>
                  <a:srgbClr val="000000"/>
                </a:solidFill>
                <a:latin typeface="DesySans Office"/>
                <a:ea typeface="Arial"/>
              </a:rPr>
              <a:t>Base4NFDI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en-DE" sz="1800" spc="-1" strike="noStrike">
                <a:solidFill>
                  <a:srgbClr val="000000"/>
                </a:solidFill>
                <a:latin typeface="DesySans Office"/>
                <a:ea typeface="Arial"/>
              </a:rPr>
              <a:t>PUNCH4NFDI: present and future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CustomShape 1"/>
          <p:cNvSpPr/>
          <p:nvPr/>
        </p:nvSpPr>
        <p:spPr>
          <a:xfrm>
            <a:off x="407880" y="349560"/>
            <a:ext cx="11373120" cy="44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de-DE" sz="4800" spc="-1" strike="noStrike">
                <a:solidFill>
                  <a:srgbClr val="4a66ac"/>
                </a:solidFill>
                <a:latin typeface="Arial"/>
                <a:ea typeface="Arial"/>
              </a:rPr>
              <a:t>Acknowledgements</a:t>
            </a:r>
            <a:endParaRPr b="0" lang="en-US" sz="4800" spc="-1" strike="noStrike">
              <a:latin typeface="Arial"/>
            </a:endParaRPr>
          </a:p>
        </p:txBody>
      </p:sp>
      <p:pic>
        <p:nvPicPr>
          <p:cNvPr id="414" name="Picture 4" descr=""/>
          <p:cNvPicPr/>
          <p:nvPr/>
        </p:nvPicPr>
        <p:blipFill>
          <a:blip r:embed="rId1"/>
          <a:stretch/>
        </p:blipFill>
        <p:spPr>
          <a:xfrm>
            <a:off x="3215520" y="3010320"/>
            <a:ext cx="1149120" cy="1149120"/>
          </a:xfrm>
          <a:prstGeom prst="rect">
            <a:avLst/>
          </a:prstGeom>
          <a:ln>
            <a:noFill/>
          </a:ln>
        </p:spPr>
      </p:pic>
      <p:pic>
        <p:nvPicPr>
          <p:cNvPr id="415" name="Picture 11" descr=""/>
          <p:cNvPicPr/>
          <p:nvPr/>
        </p:nvPicPr>
        <p:blipFill>
          <a:blip r:embed="rId2"/>
          <a:stretch/>
        </p:blipFill>
        <p:spPr>
          <a:xfrm>
            <a:off x="9120240" y="3126960"/>
            <a:ext cx="2076480" cy="916200"/>
          </a:xfrm>
          <a:prstGeom prst="rect">
            <a:avLst/>
          </a:prstGeom>
          <a:ln>
            <a:noFill/>
          </a:ln>
        </p:spPr>
      </p:pic>
      <p:pic>
        <p:nvPicPr>
          <p:cNvPr id="416" name="Picture 13" descr=""/>
          <p:cNvPicPr/>
          <p:nvPr/>
        </p:nvPicPr>
        <p:blipFill>
          <a:blip r:embed="rId3"/>
          <a:stretch/>
        </p:blipFill>
        <p:spPr>
          <a:xfrm>
            <a:off x="5231880" y="3439440"/>
            <a:ext cx="3210120" cy="403560"/>
          </a:xfrm>
          <a:prstGeom prst="rect">
            <a:avLst/>
          </a:prstGeom>
          <a:ln>
            <a:noFill/>
          </a:ln>
        </p:spPr>
      </p:pic>
      <p:pic>
        <p:nvPicPr>
          <p:cNvPr id="417" name="Picture 14" descr=""/>
          <p:cNvPicPr/>
          <p:nvPr/>
        </p:nvPicPr>
        <p:blipFill>
          <a:blip r:embed="rId4"/>
          <a:srcRect l="57208" t="0" r="0" b="0"/>
          <a:stretch/>
        </p:blipFill>
        <p:spPr>
          <a:xfrm>
            <a:off x="695520" y="3027600"/>
            <a:ext cx="1370160" cy="1132200"/>
          </a:xfrm>
          <a:prstGeom prst="rect">
            <a:avLst/>
          </a:prstGeom>
          <a:ln>
            <a:noFill/>
          </a:ln>
        </p:spPr>
      </p:pic>
      <p:sp>
        <p:nvSpPr>
          <p:cNvPr id="418" name="CustomShape 2"/>
          <p:cNvSpPr/>
          <p:nvPr/>
        </p:nvSpPr>
        <p:spPr>
          <a:xfrm>
            <a:off x="335520" y="5617800"/>
            <a:ext cx="979020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2060"/>
                </a:solidFill>
                <a:latin typeface="Arial"/>
                <a:ea typeface="Arial"/>
              </a:rPr>
              <a:t>Funded in parts by the Deutsche Forschungsgemeinschaft (DFG, German Research Foundation) – project number 460248186 (PUNCH4NFDI).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19" name="CustomShape 3"/>
          <p:cNvSpPr/>
          <p:nvPr/>
        </p:nvSpPr>
        <p:spPr>
          <a:xfrm>
            <a:off x="401040" y="6581160"/>
            <a:ext cx="9946080" cy="18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000" spc="-1" strike="noStrike">
                <a:solidFill>
                  <a:srgbClr val="000000"/>
                </a:solidFill>
                <a:latin typeface="Arial"/>
                <a:ea typeface="Arial"/>
              </a:rPr>
              <a:t>FH SciComp Workshop  01.07.24  |  PUNCH4NFDI  |  CS</a:t>
            </a:r>
            <a:endParaRPr b="0" lang="en-US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CustomShape 1"/>
          <p:cNvSpPr/>
          <p:nvPr/>
        </p:nvSpPr>
        <p:spPr>
          <a:xfrm>
            <a:off x="407880" y="349560"/>
            <a:ext cx="11373120" cy="350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DE" sz="6000" spc="-1" strike="noStrike">
                <a:solidFill>
                  <a:srgbClr val="ffffff"/>
                </a:solidFill>
                <a:latin typeface="Arial"/>
                <a:ea typeface="Arial"/>
              </a:rPr>
              <a:t>Backup</a:t>
            </a:r>
            <a:endParaRPr b="0" lang="en-US" sz="6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CustomShape 1"/>
          <p:cNvSpPr/>
          <p:nvPr/>
        </p:nvSpPr>
        <p:spPr>
          <a:xfrm>
            <a:off x="407520" y="6580800"/>
            <a:ext cx="9946080" cy="18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000" spc="-1" strike="noStrike">
                <a:solidFill>
                  <a:srgbClr val="000000"/>
                </a:solidFill>
                <a:latin typeface="Arial"/>
                <a:ea typeface="Arial"/>
              </a:rPr>
              <a:t>Besuch V. Beckmann @ DESY  12. April 2024  |  NFDI etc.  |  CS/TS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422" name="CustomShape 2"/>
          <p:cNvSpPr/>
          <p:nvPr/>
        </p:nvSpPr>
        <p:spPr>
          <a:xfrm>
            <a:off x="407880" y="373320"/>
            <a:ext cx="11372400" cy="447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en-US" sz="3000" spc="-1" strike="noStrike">
                <a:solidFill>
                  <a:srgbClr val="4a66ac"/>
                </a:solidFill>
                <a:latin typeface="Arial"/>
                <a:ea typeface="Arial"/>
              </a:rPr>
              <a:t>Science Data Platform SDP</a:t>
            </a:r>
            <a:endParaRPr b="0" lang="en-US" sz="3000" spc="-1" strike="noStrike">
              <a:latin typeface="Arial"/>
            </a:endParaRPr>
          </a:p>
        </p:txBody>
      </p:sp>
      <p:pic>
        <p:nvPicPr>
          <p:cNvPr id="423" name="Picture 2" descr=""/>
          <p:cNvPicPr/>
          <p:nvPr/>
        </p:nvPicPr>
        <p:blipFill>
          <a:blip r:embed="rId1"/>
          <a:stretch/>
        </p:blipFill>
        <p:spPr>
          <a:xfrm>
            <a:off x="0" y="1440"/>
            <a:ext cx="12189240" cy="6874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CustomShape 1"/>
          <p:cNvSpPr/>
          <p:nvPr/>
        </p:nvSpPr>
        <p:spPr>
          <a:xfrm>
            <a:off x="407880" y="349560"/>
            <a:ext cx="11373120" cy="350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DE" sz="6000" spc="-1" strike="noStrike">
                <a:solidFill>
                  <a:srgbClr val="ffffff"/>
                </a:solidFill>
                <a:latin typeface="Arial"/>
                <a:ea typeface="Arial"/>
              </a:rPr>
              <a:t>NFDI</a:t>
            </a:r>
            <a:endParaRPr b="0" lang="en-US" sz="6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ustomShape 1"/>
          <p:cNvSpPr/>
          <p:nvPr/>
        </p:nvSpPr>
        <p:spPr>
          <a:xfrm>
            <a:off x="0" y="0"/>
            <a:ext cx="12189240" cy="6855120"/>
          </a:xfrm>
          <a:prstGeom prst="rect">
            <a:avLst/>
          </a:prstGeom>
          <a:solidFill>
            <a:schemeClr val="tx1">
              <a:lumMod val="90000"/>
              <a:lumOff val="5000"/>
            </a:schemeClr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51" name="CustomShape 2"/>
          <p:cNvSpPr/>
          <p:nvPr/>
        </p:nvSpPr>
        <p:spPr>
          <a:xfrm>
            <a:off x="6107760" y="1364760"/>
            <a:ext cx="6062760" cy="426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1" lang="en" sz="2400" spc="-1" strike="noStrike">
                <a:solidFill>
                  <a:srgbClr val="ffffff"/>
                </a:solidFill>
                <a:latin typeface="Arial"/>
                <a:ea typeface="Arial"/>
              </a:rPr>
              <a:t>Nationale R</a:t>
            </a:r>
            <a:r>
              <a:rPr b="1" lang="en-GB" sz="2400" spc="-1" strike="noStrike">
                <a:solidFill>
                  <a:srgbClr val="ffffff"/>
                </a:solidFill>
                <a:latin typeface="Arial"/>
                <a:ea typeface="Arial"/>
              </a:rPr>
              <a:t>e</a:t>
            </a:r>
            <a:r>
              <a:rPr b="1" lang="en" sz="2400" spc="-1" strike="noStrike">
                <a:solidFill>
                  <a:srgbClr val="ffffff"/>
                </a:solidFill>
                <a:latin typeface="Arial"/>
                <a:ea typeface="Arial"/>
              </a:rPr>
              <a:t>search </a:t>
            </a:r>
            <a:br/>
            <a:r>
              <a:rPr b="1" lang="en" sz="2400" spc="-1" strike="noStrike">
                <a:solidFill>
                  <a:srgbClr val="ffffff"/>
                </a:solidFill>
                <a:latin typeface="Arial"/>
                <a:ea typeface="Arial"/>
              </a:rPr>
              <a:t>Data Infrastructure (NFDI)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 marL="457200" indent="-371520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</a:pPr>
            <a:r>
              <a:rPr b="0" lang="en" sz="2400" spc="-1" strike="noStrike">
                <a:solidFill>
                  <a:srgbClr val="ffffff"/>
                </a:solidFill>
                <a:latin typeface="Arial"/>
                <a:ea typeface="Arial"/>
              </a:rPr>
              <a:t>Sustainable utilisation of research data </a:t>
            </a:r>
            <a:endParaRPr b="0" lang="en-US" sz="2400" spc="-1" strike="noStrike">
              <a:latin typeface="Arial"/>
            </a:endParaRPr>
          </a:p>
          <a:p>
            <a:pPr marL="457200" indent="-371520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</a:pPr>
            <a:r>
              <a:rPr b="0" lang="en" sz="2400" spc="-1" strike="noStrike">
                <a:solidFill>
                  <a:srgbClr val="ffffff"/>
                </a:solidFill>
                <a:latin typeface="Arial"/>
                <a:ea typeface="Arial"/>
              </a:rPr>
              <a:t>Establishment of FAIR RDM</a:t>
            </a:r>
            <a:endParaRPr b="0" lang="en-US" sz="2400" spc="-1" strike="noStrike">
              <a:latin typeface="Arial"/>
            </a:endParaRPr>
          </a:p>
          <a:p>
            <a:pPr marL="457200" indent="-371520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</a:pPr>
            <a:r>
              <a:rPr b="0" lang="en" sz="2400" spc="-1" strike="noStrike">
                <a:solidFill>
                  <a:srgbClr val="ffffff"/>
                </a:solidFill>
                <a:latin typeface="Arial"/>
                <a:ea typeface="Arial"/>
              </a:rPr>
              <a:t>Connection to Europe &amp; the world</a:t>
            </a:r>
            <a:endParaRPr b="0" lang="en-US" sz="2400" spc="-1" strike="noStrike">
              <a:latin typeface="Arial"/>
            </a:endParaRPr>
          </a:p>
          <a:p>
            <a:pPr marL="457200" indent="-371520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</a:pPr>
            <a:r>
              <a:rPr b="0" lang="en" sz="2400" spc="-1" strike="noStrike">
                <a:solidFill>
                  <a:srgbClr val="ffffff"/>
                </a:solidFill>
                <a:latin typeface="Arial"/>
                <a:ea typeface="Arial"/>
              </a:rPr>
              <a:t>Bottom-up approach: 27 consortia</a:t>
            </a:r>
            <a:endParaRPr b="0" lang="en-US" sz="2400" spc="-1" strike="noStrike">
              <a:latin typeface="Arial"/>
            </a:endParaRPr>
          </a:p>
          <a:p>
            <a:pPr marL="457200" indent="-371520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</a:pPr>
            <a:r>
              <a:rPr b="0" lang="en" sz="2400" spc="-1" strike="noStrike">
                <a:solidFill>
                  <a:srgbClr val="ffffff"/>
                </a:solidFill>
                <a:latin typeface="Arial"/>
                <a:ea typeface="Arial"/>
              </a:rPr>
              <a:t>Base service initiative</a:t>
            </a:r>
            <a:endParaRPr b="0" lang="en-US" sz="2400" spc="-1" strike="noStrike">
              <a:latin typeface="Arial"/>
            </a:endParaRPr>
          </a:p>
          <a:p>
            <a:pPr marL="457200" indent="-371520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</a:pPr>
            <a:r>
              <a:rPr b="0" lang="en" sz="2400" spc="-1" strike="noStrike">
                <a:solidFill>
                  <a:srgbClr val="ffffff"/>
                </a:solidFill>
                <a:latin typeface="Arial"/>
                <a:ea typeface="Arial"/>
              </a:rPr>
              <a:t>5 (+5) year funding (PUNCH4NFDI: 3,5MEUR/a from 10/2021-09/2026)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252" name="Google Shape;352;p47" descr=""/>
          <p:cNvPicPr/>
          <p:nvPr/>
        </p:nvPicPr>
        <p:blipFill>
          <a:blip r:embed="rId1"/>
          <a:stretch/>
        </p:blipFill>
        <p:spPr>
          <a:xfrm>
            <a:off x="613080" y="1144440"/>
            <a:ext cx="4776480" cy="1181520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  <p:sp>
        <p:nvSpPr>
          <p:cNvPr id="253" name="CustomShape 3"/>
          <p:cNvSpPr/>
          <p:nvPr/>
        </p:nvSpPr>
        <p:spPr>
          <a:xfrm>
            <a:off x="578520" y="6024960"/>
            <a:ext cx="4776480" cy="352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22040" rIns="122040" tIns="122040" bIns="122040">
            <a:noAutofit/>
          </a:bodyPr>
          <a:p>
            <a:pPr>
              <a:lnSpc>
                <a:spcPct val="100000"/>
              </a:lnSpc>
            </a:pPr>
            <a:r>
              <a:rPr b="0" lang="en" sz="2400" spc="-1" strike="noStrike">
                <a:solidFill>
                  <a:srgbClr val="ffffff"/>
                </a:solidFill>
                <a:latin typeface="Arial"/>
                <a:ea typeface="Arial"/>
              </a:rPr>
              <a:t>See also DFG.de/nfdi and nfdi.de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54" name="CustomShape 4"/>
          <p:cNvSpPr/>
          <p:nvPr/>
        </p:nvSpPr>
        <p:spPr>
          <a:xfrm>
            <a:off x="578520" y="4681080"/>
            <a:ext cx="3369600" cy="45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55" name="Picture 359015806" descr=""/>
          <p:cNvPicPr/>
          <p:nvPr/>
        </p:nvPicPr>
        <p:blipFill>
          <a:blip r:embed="rId2"/>
          <a:stretch/>
        </p:blipFill>
        <p:spPr>
          <a:xfrm>
            <a:off x="318600" y="2934720"/>
            <a:ext cx="5364720" cy="1741680"/>
          </a:xfrm>
          <a:prstGeom prst="rect">
            <a:avLst/>
          </a:prstGeom>
          <a:ln>
            <a:noFill/>
          </a:ln>
        </p:spPr>
      </p:pic>
      <p:sp>
        <p:nvSpPr>
          <p:cNvPr id="256" name="CustomShape 5"/>
          <p:cNvSpPr/>
          <p:nvPr/>
        </p:nvSpPr>
        <p:spPr>
          <a:xfrm>
            <a:off x="405360" y="6581160"/>
            <a:ext cx="9946080" cy="18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000" spc="-1" strike="noStrike">
                <a:solidFill>
                  <a:srgbClr val="ffffff"/>
                </a:solidFill>
                <a:latin typeface="Arial"/>
                <a:ea typeface="Arial"/>
              </a:rPr>
              <a:t>FH SciComp Workshop  01.07.24  |  PUNCH4NFDI  |  CS</a:t>
            </a:r>
            <a:endParaRPr b="0" lang="en-US" sz="1000" spc="-1" strike="noStrike">
              <a:latin typeface="Arial"/>
            </a:endParaRPr>
          </a:p>
        </p:txBody>
      </p:sp>
      <p:pic>
        <p:nvPicPr>
          <p:cNvPr id="257" name="" descr=""/>
          <p:cNvPicPr/>
          <p:nvPr/>
        </p:nvPicPr>
        <p:blipFill>
          <a:blip r:embed="rId3"/>
          <a:stretch/>
        </p:blipFill>
        <p:spPr>
          <a:xfrm>
            <a:off x="6345000" y="5256720"/>
            <a:ext cx="4114440" cy="1396080"/>
          </a:xfrm>
          <a:prstGeom prst="rect">
            <a:avLst/>
          </a:prstGeom>
          <a:ln>
            <a:noFill/>
          </a:ln>
        </p:spPr>
      </p:pic>
      <p:sp>
        <p:nvSpPr>
          <p:cNvPr id="258" name="CustomShape 6"/>
          <p:cNvSpPr/>
          <p:nvPr/>
        </p:nvSpPr>
        <p:spPr>
          <a:xfrm>
            <a:off x="6285240" y="6629400"/>
            <a:ext cx="4465800" cy="218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900" spc="-1" strike="noStrike">
                <a:solidFill>
                  <a:srgbClr val="ffffff"/>
                </a:solidFill>
                <a:latin typeface="Arial"/>
              </a:rPr>
              <a:t>https://axveco.com/wp-content/uploads/2020/11/FAIR_data_principles-1030x349.jpg</a:t>
            </a:r>
            <a:endParaRPr b="0" lang="en-US" sz="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Picture 10" descr=""/>
          <p:cNvPicPr/>
          <p:nvPr/>
        </p:nvPicPr>
        <p:blipFill>
          <a:blip r:embed="rId1"/>
          <a:stretch/>
        </p:blipFill>
        <p:spPr>
          <a:xfrm>
            <a:off x="1943640" y="910800"/>
            <a:ext cx="9181800" cy="5381640"/>
          </a:xfrm>
          <a:prstGeom prst="rect">
            <a:avLst/>
          </a:prstGeom>
          <a:ln>
            <a:noFill/>
          </a:ln>
        </p:spPr>
      </p:pic>
      <p:sp>
        <p:nvSpPr>
          <p:cNvPr id="260" name="CustomShape 1"/>
          <p:cNvSpPr/>
          <p:nvPr/>
        </p:nvSpPr>
        <p:spPr>
          <a:xfrm>
            <a:off x="839880" y="429480"/>
            <a:ext cx="3093120" cy="821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ts val="2880"/>
              </a:lnSpc>
            </a:pPr>
            <a:r>
              <a:rPr b="0" lang="de-DE" sz="2400" spc="-1" strike="noStrike">
                <a:solidFill>
                  <a:srgbClr val="00b0f0"/>
                </a:solidFill>
                <a:latin typeface="Fira Sans Medium"/>
                <a:ea typeface="Arial"/>
              </a:rPr>
              <a:t>NFDI Consortia</a:t>
            </a:r>
            <a:br/>
            <a:endParaRPr b="0" lang="en-US" sz="2400" spc="-1" strike="noStrike">
              <a:latin typeface="Arial"/>
            </a:endParaRPr>
          </a:p>
        </p:txBody>
      </p:sp>
      <p:grpSp>
        <p:nvGrpSpPr>
          <p:cNvPr id="261" name="Group 2"/>
          <p:cNvGrpSpPr/>
          <p:nvPr/>
        </p:nvGrpSpPr>
        <p:grpSpPr>
          <a:xfrm>
            <a:off x="109440" y="394200"/>
            <a:ext cx="11691720" cy="5078520"/>
            <a:chOff x="109440" y="394200"/>
            <a:chExt cx="11691720" cy="5078520"/>
          </a:xfrm>
        </p:grpSpPr>
        <p:pic>
          <p:nvPicPr>
            <p:cNvPr id="262" name="Picture 1" descr=""/>
            <p:cNvPicPr/>
            <p:nvPr/>
          </p:nvPicPr>
          <p:blipFill>
            <a:blip r:embed="rId2"/>
            <a:stretch/>
          </p:blipFill>
          <p:spPr>
            <a:xfrm>
              <a:off x="9258120" y="394200"/>
              <a:ext cx="1210680" cy="1188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3" name="Picture 4" descr=""/>
            <p:cNvPicPr/>
            <p:nvPr/>
          </p:nvPicPr>
          <p:blipFill>
            <a:blip r:embed="rId3"/>
            <a:stretch/>
          </p:blipFill>
          <p:spPr>
            <a:xfrm>
              <a:off x="10302480" y="1451520"/>
              <a:ext cx="1498680" cy="14986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4" name="Picture 5" descr=""/>
            <p:cNvPicPr/>
            <p:nvPr/>
          </p:nvPicPr>
          <p:blipFill>
            <a:blip r:embed="rId4"/>
            <a:stretch/>
          </p:blipFill>
          <p:spPr>
            <a:xfrm>
              <a:off x="10454400" y="4717800"/>
              <a:ext cx="1046880" cy="6861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5" name="Picture 6" descr=""/>
            <p:cNvPicPr/>
            <p:nvPr/>
          </p:nvPicPr>
          <p:blipFill>
            <a:blip r:embed="rId5"/>
            <a:stretch/>
          </p:blipFill>
          <p:spPr>
            <a:xfrm>
              <a:off x="479520" y="1623600"/>
              <a:ext cx="1689840" cy="5335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6" name="Picture 7" descr=""/>
            <p:cNvPicPr/>
            <p:nvPr/>
          </p:nvPicPr>
          <p:blipFill>
            <a:blip r:embed="rId6"/>
            <a:srcRect l="19760" t="9711" r="19760" b="67890"/>
            <a:stretch/>
          </p:blipFill>
          <p:spPr>
            <a:xfrm>
              <a:off x="109440" y="4926240"/>
              <a:ext cx="2157480" cy="54648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67" name="CustomShape 3"/>
          <p:cNvSpPr/>
          <p:nvPr/>
        </p:nvSpPr>
        <p:spPr>
          <a:xfrm>
            <a:off x="405360" y="6581160"/>
            <a:ext cx="9946080" cy="18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000" spc="-1" strike="noStrike">
                <a:solidFill>
                  <a:srgbClr val="000000"/>
                </a:solidFill>
                <a:latin typeface="Arial"/>
                <a:ea typeface="Arial"/>
              </a:rPr>
              <a:t>FH SciComp Workshop  01.07.24  |  PUNCH4NFDI  |  CS</a:t>
            </a:r>
            <a:endParaRPr b="0" lang="en-US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CustomShape 1"/>
          <p:cNvSpPr/>
          <p:nvPr/>
        </p:nvSpPr>
        <p:spPr>
          <a:xfrm>
            <a:off x="839880" y="429480"/>
            <a:ext cx="9357840" cy="45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ts val="2880"/>
              </a:lnSpc>
            </a:pPr>
            <a:r>
              <a:rPr b="0" lang="de-DE" sz="2400" spc="-1" strike="noStrike">
                <a:solidFill>
                  <a:srgbClr val="00b0f0"/>
                </a:solidFill>
                <a:latin typeface="Fira Sans Medium"/>
                <a:ea typeface="Arial"/>
              </a:rPr>
              <a:t>NFDI Sections – with (too) many working groups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269" name="Picture 3" descr=""/>
          <p:cNvPicPr/>
          <p:nvPr/>
        </p:nvPicPr>
        <p:blipFill>
          <a:blip r:embed="rId1"/>
          <a:stretch/>
        </p:blipFill>
        <p:spPr>
          <a:xfrm>
            <a:off x="551520" y="1160640"/>
            <a:ext cx="10854720" cy="5181840"/>
          </a:xfrm>
          <a:prstGeom prst="rect">
            <a:avLst/>
          </a:prstGeom>
          <a:ln>
            <a:noFill/>
          </a:ln>
        </p:spPr>
      </p:pic>
      <p:sp>
        <p:nvSpPr>
          <p:cNvPr id="270" name="CustomShape 2"/>
          <p:cNvSpPr/>
          <p:nvPr/>
        </p:nvSpPr>
        <p:spPr>
          <a:xfrm>
            <a:off x="405360" y="6581160"/>
            <a:ext cx="9946080" cy="18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000" spc="-1" strike="noStrike">
                <a:solidFill>
                  <a:srgbClr val="000000"/>
                </a:solidFill>
                <a:latin typeface="Arial"/>
                <a:ea typeface="Arial"/>
              </a:rPr>
              <a:t>FH SciComp Workshop  01.07.24  |  PUNCH4NFDI  |  CS</a:t>
            </a:r>
            <a:endParaRPr b="0" lang="en-US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CustomShape 1"/>
          <p:cNvSpPr/>
          <p:nvPr/>
        </p:nvSpPr>
        <p:spPr>
          <a:xfrm>
            <a:off x="407880" y="349560"/>
            <a:ext cx="11373120" cy="350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DE" sz="6000" spc="-1" strike="noStrike">
                <a:solidFill>
                  <a:srgbClr val="ffffff"/>
                </a:solidFill>
                <a:latin typeface="Arial"/>
                <a:ea typeface="Arial"/>
              </a:rPr>
              <a:t>Base4NFDI</a:t>
            </a:r>
            <a:endParaRPr b="0" lang="en-US" sz="6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145080" y="6492960"/>
            <a:ext cx="7916400" cy="36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000" spc="-1" strike="noStrike">
                <a:solidFill>
                  <a:srgbClr val="000000"/>
                </a:solidFill>
                <a:latin typeface="Arial"/>
                <a:ea typeface="Arial"/>
              </a:rPr>
              <a:t>Besuch V. Beckmann @ DESY  12. April 2024  |  NFDI etc.  |  CS/TS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273" name="CustomShape 2"/>
          <p:cNvSpPr/>
          <p:nvPr/>
        </p:nvSpPr>
        <p:spPr>
          <a:xfrm>
            <a:off x="407880" y="349560"/>
            <a:ext cx="11373120" cy="44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en" sz="3000" spc="-1" strike="noStrike">
                <a:solidFill>
                  <a:srgbClr val="4a66ac"/>
                </a:solidFill>
                <a:latin typeface="Arial"/>
                <a:ea typeface="Arial"/>
              </a:rPr>
              <a:t>Base4NFDI</a:t>
            </a:r>
            <a:endParaRPr b="0" lang="en-US" sz="3000" spc="-1" strike="noStrike">
              <a:latin typeface="Arial"/>
            </a:endParaRPr>
          </a:p>
        </p:txBody>
      </p:sp>
      <p:pic>
        <p:nvPicPr>
          <p:cNvPr id="274" name="Picture 9" descr=""/>
          <p:cNvPicPr/>
          <p:nvPr/>
        </p:nvPicPr>
        <p:blipFill>
          <a:blip r:embed="rId1"/>
          <a:stretch/>
        </p:blipFill>
        <p:spPr>
          <a:xfrm>
            <a:off x="551520" y="1052640"/>
            <a:ext cx="11014200" cy="51865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CustomShape 1"/>
          <p:cNvSpPr/>
          <p:nvPr/>
        </p:nvSpPr>
        <p:spPr>
          <a:xfrm>
            <a:off x="145080" y="6492960"/>
            <a:ext cx="7916400" cy="36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000" spc="-1" strike="noStrike">
                <a:solidFill>
                  <a:srgbClr val="000000"/>
                </a:solidFill>
                <a:latin typeface="Arial"/>
                <a:ea typeface="Arial"/>
              </a:rPr>
              <a:t>Besuch V. Beckmann @ DESY  12. April 2024  |  NFDI etc.  |  CS/TS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276" name="CustomShape 2"/>
          <p:cNvSpPr/>
          <p:nvPr/>
        </p:nvSpPr>
        <p:spPr>
          <a:xfrm>
            <a:off x="407880" y="349560"/>
            <a:ext cx="11373120" cy="44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77" name="Picture 16" descr=""/>
          <p:cNvPicPr/>
          <p:nvPr/>
        </p:nvPicPr>
        <p:blipFill>
          <a:blip r:embed="rId1"/>
          <a:stretch/>
        </p:blipFill>
        <p:spPr>
          <a:xfrm>
            <a:off x="1343520" y="188640"/>
            <a:ext cx="9070200" cy="6189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</Template>
  <TotalTime>7179</TotalTime>
  <Application>LibreOffice/6.4.7.2$Linux_X86_64 LibreOffice_project/40$Build-2</Application>
  <Words>6208</Words>
  <Paragraphs>417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2018-12-13T16:27:58Z</dcterms:created>
  <dc:creator>Thomas Schörner-Sadenius</dc:creator>
  <dc:description/>
  <dc:language>en-US</dc:language>
  <cp:lastModifiedBy/>
  <dcterms:modified xsi:type="dcterms:W3CDTF">2024-07-01T16:29:51Z</dcterms:modified>
  <cp:revision>725</cp:revision>
  <dc:subject/>
  <dc:title>Presentation Title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Notes">
    <vt:i4>30</vt:i4>
  </property>
  <property fmtid="{D5CDD505-2E9C-101B-9397-08002B2CF9AE}" pid="4" name="PresentationFormat">
    <vt:lpwstr>Widescreen</vt:lpwstr>
  </property>
  <property fmtid="{D5CDD505-2E9C-101B-9397-08002B2CF9AE}" pid="5" name="Slides">
    <vt:i4>42</vt:i4>
  </property>
</Properties>
</file>