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media/image13.svg" ContentType="image/svg"/>
  <Override PartName="/ppt/media/image16.svg" ContentType="image/svg"/>
  <Override PartName="/ppt/media/image19.svg" ContentType="image/svg"/>
  <Override PartName="/ppt/media/image33.svg" ContentType="image/svg"/>
  <Override PartName="/ppt/media/image35.svg" ContentType="image/svg"/>
  <Override PartName="/ppt/media/image40.svg" ContentType="image/svg"/>
  <Override PartName="/ppt/media/image42.svg" ContentType="image/sv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68" r:id="rId2"/>
    <p:sldId id="285" r:id="rId3"/>
    <p:sldId id="282" r:id="rId4"/>
    <p:sldId id="300" r:id="rId5"/>
    <p:sldId id="302" r:id="rId6"/>
    <p:sldId id="301" r:id="rId7"/>
    <p:sldId id="303" r:id="rId8"/>
    <p:sldId id="295" r:id="rId9"/>
    <p:sldId id="296" r:id="rId10"/>
    <p:sldId id="297" r:id="rId11"/>
    <p:sldId id="283" r:id="rId12"/>
    <p:sldId id="287" r:id="rId13"/>
    <p:sldId id="288" r:id="rId14"/>
    <p:sldId id="290" r:id="rId15"/>
    <p:sldId id="291" r:id="rId16"/>
    <p:sldId id="292" r:id="rId17"/>
    <p:sldId id="27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7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980" autoAdjust="0"/>
    <p:restoredTop sz="96327" autoAdjust="0"/>
  </p:normalViewPr>
  <p:slideViewPr>
    <p:cSldViewPr showGuides="1">
      <p:cViewPr varScale="1">
        <p:scale>
          <a:sx n="91" d="100"/>
          <a:sy n="91" d="100"/>
        </p:scale>
        <p:origin x="208" y="880"/>
      </p:cViewPr>
      <p:guideLst>
        <p:guide orient="horz" pos="913"/>
        <p:guide pos="2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5388" y="6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000" b="1" dirty="0"/>
              <a:t>RIC 3</a:t>
            </a:r>
            <a:r>
              <a:rPr lang="en-GB" sz="2000" b="1" baseline="0" dirty="0"/>
              <a:t>rd Party Funding 2023</a:t>
            </a:r>
            <a:endParaRPr lang="en-GB" sz="2000" b="1" dirty="0"/>
          </a:p>
        </c:rich>
      </c:tx>
      <c:layout>
        <c:manualLayout>
          <c:xMode val="edge"/>
          <c:yMode val="edge"/>
          <c:x val="0.15187978296625329"/>
          <c:y val="2.6652149657368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DE"/>
        </a:p>
      </c:txPr>
    </c:title>
    <c:autoTitleDeleted val="0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BED-0449-A32D-7198FFBB332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BED-0449-A32D-7198FFBB332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BED-0449-A32D-7198FFBB332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BED-0449-A32D-7198FFBB3322}"/>
              </c:ext>
            </c:extLst>
          </c:dPt>
          <c:dLbls>
            <c:dLbl>
              <c:idx val="0"/>
              <c:layout>
                <c:manualLayout>
                  <c:x val="-0.1655647573694852"/>
                  <c:y val="5.466349756463101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46 %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DE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BED-0449-A32D-7198FFBB3322}"/>
                </c:ext>
              </c:extLst>
            </c:dLbl>
            <c:dLbl>
              <c:idx val="1"/>
              <c:layout>
                <c:manualLayout>
                  <c:x val="6.4782102067779651E-2"/>
                  <c:y val="-0.1433867436305732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16 %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DE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ABED-0449-A32D-7198FFBB3322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31 %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ABED-0449-A32D-7198FFBB3322}"/>
                </c:ext>
              </c:extLst>
            </c:dLbl>
            <c:dLbl>
              <c:idx val="3"/>
              <c:layout>
                <c:manualLayout>
                  <c:x val="3.4232997998309651E-2"/>
                  <c:y val="9.5288790277257396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>
                        <a:solidFill>
                          <a:schemeClr val="bg1"/>
                        </a:solidFill>
                      </a:rPr>
                      <a:t>7%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ABED-0449-A32D-7198FFBB33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Sheet1!$C$5:$C$8</c:f>
              <c:strCache>
                <c:ptCount val="4"/>
                <c:pt idx="0">
                  <c:v>HIFIS</c:v>
                </c:pt>
                <c:pt idx="1">
                  <c:v>Imaging</c:v>
                </c:pt>
                <c:pt idx="2">
                  <c:v>EU Projects</c:v>
                </c:pt>
                <c:pt idx="3">
                  <c:v>Other</c:v>
                </c:pt>
              </c:strCache>
            </c:strRef>
          </c:cat>
          <c:val>
            <c:numRef>
              <c:f>Sheet1!$D$5:$D$8</c:f>
              <c:numCache>
                <c:formatCode>General</c:formatCode>
                <c:ptCount val="4"/>
                <c:pt idx="0">
                  <c:v>880</c:v>
                </c:pt>
                <c:pt idx="1">
                  <c:v>300</c:v>
                </c:pt>
                <c:pt idx="2">
                  <c:v>600</c:v>
                </c:pt>
                <c:pt idx="3">
                  <c:v>130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BED-0449-A32D-7198FFBB332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3816377443867228E-2"/>
          <c:y val="0.90299719443398785"/>
          <c:w val="0.89999987307764762"/>
          <c:h val="9.36712779031837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accent1">
          <a:shade val="50000"/>
        </a:schemeClr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en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01.07.24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01.07.24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1"/>
            <a:ext cx="113760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en-GB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pic>
        <p:nvPicPr>
          <p:cNvPr id="8" name="Grafik 7" descr="Logo Helmholtz">
            <a:extLst>
              <a:ext uri="{FF2B5EF4-FFF2-40B4-BE49-F238E27FC236}">
                <a16:creationId xmlns:a16="http://schemas.microsoft.com/office/drawing/2014/main" id="{68086B43-9215-4588-8439-4D7C07453A0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6258632"/>
            <a:ext cx="1188244" cy="161813"/>
          </a:xfrm>
          <a:prstGeom prst="rect">
            <a:avLst/>
          </a:prstGeom>
        </p:spPr>
      </p:pic>
      <p:pic>
        <p:nvPicPr>
          <p:cNvPr id="9" name="Grafik 8" descr="Logo DESY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310" y="5585299"/>
            <a:ext cx="899498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RIC Contribution to FS SciCom | Patrick, Paul, 2024-07-01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47463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9C675125-65B7-4F5B-AEF0-C38D81E746C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075612" y="1449388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23FA31D8-E476-4ADE-8ED0-89F2667028D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075612" y="4005263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RIC Contribution to FS SciCom | Patrick, Paul, 2024-07-01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16810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3708400" cy="2454374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3708400" cy="2454374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259262" y="1449389"/>
            <a:ext cx="3673475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259263" y="4005263"/>
            <a:ext cx="3673475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  <a:endParaRPr lang="en-US" noProof="0"/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id="{68AD19F6-8B2A-4294-9E9A-47F8C86A5D6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B0BE3BFA-E3C5-48E6-ADE2-3072C916F3F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RIC Contribution to FS SciCom | Patrick, Paul, 2024-07-01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53029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RIC Contribution to FS SciCom | Patrick, Paul, 2024-07-01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561657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67437" y="1449389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RIC Contribution to FS SciCom | Patrick, Paul, 2024-07-01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75352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370839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259263" y="1449389"/>
            <a:ext cx="752474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RIC Contribution to FS SciCom | Patrick, Paul, 2024-07-01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41425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RIC Contribution to FS SciCom | Patrick, Paul, 2024-07-01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RIC Contribution to FS SciCom | Patrick, Paul, 2024-07-01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2955C6E6-DAFB-471E-9050-E05D2B8F3D0D}"/>
              </a:ext>
            </a:extLst>
          </p:cNvPr>
          <p:cNvSpPr/>
          <p:nvPr userDrawn="1"/>
        </p:nvSpPr>
        <p:spPr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 dirty="0"/>
              <a:t>Contact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F6E932F-91BF-4BB6-A060-480141891B9A}"/>
              </a:ext>
            </a:extLst>
          </p:cNvPr>
          <p:cNvSpPr/>
          <p:nvPr userDrawn="1"/>
        </p:nvSpPr>
        <p:spPr>
          <a:xfrm>
            <a:off x="395288" y="4516739"/>
            <a:ext cx="2700548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/>
            </a:pPr>
            <a:r>
              <a:rPr lang="de-DE" dirty="0"/>
              <a:t>Deutsches Elektronen-</a:t>
            </a:r>
          </a:p>
          <a:p>
            <a:pPr>
              <a:lnSpc>
                <a:spcPct val="120000"/>
              </a:lnSpc>
              <a:tabLst/>
            </a:pPr>
            <a:r>
              <a:rPr lang="de-DE" dirty="0"/>
              <a:t>Synchrotron DESY</a:t>
            </a:r>
          </a:p>
          <a:p>
            <a:pPr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www.desy.de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79C784CF-EB19-427C-881F-56D046C30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891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307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" y="1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pic>
        <p:nvPicPr>
          <p:cNvPr id="10" name="Grafik 9" descr="Logo DESY">
            <a:extLst>
              <a:ext uri="{FF2B5EF4-FFF2-40B4-BE49-F238E27FC236}">
                <a16:creationId xmlns:a16="http://schemas.microsoft.com/office/drawing/2014/main" id="{338F9ECC-B605-4D88-9A7C-3D46425084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310" y="5585299"/>
            <a:ext cx="899498" cy="900000"/>
          </a:xfrm>
          <a:prstGeom prst="rect">
            <a:avLst/>
          </a:prstGeom>
        </p:spPr>
      </p:pic>
      <p:pic>
        <p:nvPicPr>
          <p:cNvPr id="11" name="Grafik 10" descr="Logo Helmholtz">
            <a:extLst>
              <a:ext uri="{FF2B5EF4-FFF2-40B4-BE49-F238E27FC236}">
                <a16:creationId xmlns:a16="http://schemas.microsoft.com/office/drawing/2014/main" id="{E1F0CB03-64D6-4EAD-B501-8CD3255D9F9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6258632"/>
            <a:ext cx="1188244" cy="16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023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8" y="817500"/>
            <a:ext cx="11376024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RIC Contribution to FS SciCom | Patrick, Paul, 2024-07-01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406427"/>
            <a:ext cx="5616575" cy="5010249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67439" y="1406427"/>
            <a:ext cx="5616574" cy="5010249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RIC Contribution to FS SciCom | Patrick, Paul, 2024-07-01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406427"/>
            <a:ext cx="3708400" cy="5010249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59263" y="1406427"/>
            <a:ext cx="3673475" cy="5010249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8075612" y="1406427"/>
            <a:ext cx="3708399" cy="5010249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RIC Contribution to FS SciCom | Patrick, Paul, 2024-07-01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3480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167437" y="1449389"/>
            <a:ext cx="561657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167438" y="4005263"/>
            <a:ext cx="561657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RIC Contribution to FS SciCom | Patrick, Paul, 2024-07-01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2E8BFC49-6C4E-4A78-A7A9-0AB60943F6F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438" y="1449388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6B2B23C8-8ABC-4DC4-A6B8-3AA482F341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67438" y="4005263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RIC Contribution to FS SciCom | Patrick, Paul, 2024-07-01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587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2648930-2178-4877-B88B-682D2D03C299}"/>
              </a:ext>
            </a:extLst>
          </p:cNvPr>
          <p:cNvSpPr txBox="1"/>
          <p:nvPr userDrawn="1"/>
        </p:nvSpPr>
        <p:spPr>
          <a:xfrm>
            <a:off x="403112" y="6580800"/>
            <a:ext cx="436304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/>
            <a:r>
              <a:rPr lang="de-DE" b="1" dirty="0">
                <a:solidFill>
                  <a:schemeClr val="accent1"/>
                </a:solidFill>
              </a:rPr>
              <a:t>DESY</a:t>
            </a:r>
            <a:r>
              <a:rPr lang="de-DE" b="1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9416" y="6580800"/>
            <a:ext cx="9901099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| RIC Contribution to FS SciCom | Patrick, Paul, 2024-07-01</a:t>
            </a:r>
            <a:endParaRPr lang="en-US" dirty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/>
              <a:t>Page </a:t>
            </a:r>
            <a:fld id="{0427E4B2-AC28-443E-BE04-5CD55098A90B}" type="slidenum">
              <a:rPr lang="en-US" sz="1000" b="1" noProof="0" smtClean="0"/>
              <a:pPr algn="r"/>
              <a:t>‹#›</a:t>
            </a:fld>
            <a:endParaRPr lang="en-US" sz="1000" b="1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59C3C9-5EB8-4DD1-29D3-90319BFA2FDC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769" y="161957"/>
            <a:ext cx="674273" cy="47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80" r:id="rId4"/>
    <p:sldLayoutId id="2147483662" r:id="rId5"/>
    <p:sldLayoutId id="2147483668" r:id="rId6"/>
    <p:sldLayoutId id="2147483673" r:id="rId7"/>
    <p:sldLayoutId id="2147483670" r:id="rId8"/>
    <p:sldLayoutId id="2147483678" r:id="rId9"/>
    <p:sldLayoutId id="2147483674" r:id="rId10"/>
    <p:sldLayoutId id="2147483679" r:id="rId11"/>
    <p:sldLayoutId id="2147483675" r:id="rId12"/>
    <p:sldLayoutId id="2147483669" r:id="rId13"/>
    <p:sldLayoutId id="2147483676" r:id="rId14"/>
    <p:sldLayoutId id="2147483677" r:id="rId15"/>
    <p:sldLayoutId id="2147483666" r:id="rId16"/>
    <p:sldLayoutId id="2147483667" r:id="rId17"/>
    <p:sldLayoutId id="2147483681" r:id="rId1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15.png"/><Relationship Id="rId7" Type="http://schemas.openxmlformats.org/officeDocument/2006/relationships/image" Target="../media/image3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3.svg"/><Relationship Id="rId11" Type="http://schemas.openxmlformats.org/officeDocument/2006/relationships/image" Target="../media/image36.png"/><Relationship Id="rId5" Type="http://schemas.openxmlformats.org/officeDocument/2006/relationships/image" Target="../media/image32.png"/><Relationship Id="rId10" Type="http://schemas.openxmlformats.org/officeDocument/2006/relationships/image" Target="../media/image9.svg"/><Relationship Id="rId4" Type="http://schemas.openxmlformats.org/officeDocument/2006/relationships/image" Target="../media/image16.sv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2.svg"/><Relationship Id="rId5" Type="http://schemas.openxmlformats.org/officeDocument/2006/relationships/image" Target="../media/image8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2.sv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2.svg"/><Relationship Id="rId5" Type="http://schemas.openxmlformats.org/officeDocument/2006/relationships/image" Target="../media/image8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Patrick.fuhrmann@desy.de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11.png"/><Relationship Id="rId7" Type="http://schemas.openxmlformats.org/officeDocument/2006/relationships/image" Target="../media/image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0.png"/><Relationship Id="rId4" Type="http://schemas.openxmlformats.org/officeDocument/2006/relationships/image" Target="../media/image23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28.png"/><Relationship Id="rId7" Type="http://schemas.openxmlformats.org/officeDocument/2006/relationships/image" Target="../media/image1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1.jp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" b="83"/>
          <a:stretch/>
        </p:blipFill>
        <p:spPr>
          <a:xfrm>
            <a:off x="2" y="1"/>
            <a:ext cx="12191997" cy="3429001"/>
          </a:xfr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5400" dirty="0"/>
              <a:t>RIC’s contribution to FS </a:t>
            </a:r>
            <a:r>
              <a:rPr lang="en-US" sz="5400" dirty="0" err="1"/>
              <a:t>SciCom</a:t>
            </a:r>
            <a:endParaRPr lang="en-US" sz="5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 super brief overview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2390839" y="3647709"/>
            <a:ext cx="9249777" cy="700373"/>
          </a:xfrm>
        </p:spPr>
        <p:txBody>
          <a:bodyPr/>
          <a:lstStyle/>
          <a:p>
            <a:r>
              <a:rPr lang="en-US" dirty="0" err="1"/>
              <a:t>Djiana</a:t>
            </a:r>
            <a:r>
              <a:rPr lang="en-US" dirty="0"/>
              <a:t>, Jennie, Melanie, Sophie, David, </a:t>
            </a:r>
            <a:r>
              <a:rPr lang="en-US" dirty="0" err="1"/>
              <a:t>Engin</a:t>
            </a:r>
            <a:r>
              <a:rPr lang="en-US" dirty="0"/>
              <a:t>, Franz, Paul, Peter, Philipp, Sebastian, Thomas, Tim, Uwe and Patrick</a:t>
            </a:r>
          </a:p>
          <a:p>
            <a:endParaRPr lang="en-US" dirty="0"/>
          </a:p>
          <a:p>
            <a:r>
              <a:rPr lang="en-US" dirty="0"/>
              <a:t>Were: DESY, Hamburg, </a:t>
            </a:r>
          </a:p>
          <a:p>
            <a:r>
              <a:rPr lang="en-US" dirty="0"/>
              <a:t>When: 2024-07-02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89256B5-ADCB-8559-F83E-20D5BEAD2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540" y="5785587"/>
            <a:ext cx="2238396" cy="70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European Commission logo">
            <a:extLst>
              <a:ext uri="{FF2B5EF4-FFF2-40B4-BE49-F238E27FC236}">
                <a16:creationId xmlns:a16="http://schemas.microsoft.com/office/drawing/2014/main" id="{8E99A970-65EB-EFD1-562A-69EC9478B8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DE"/>
          </a:p>
        </p:txBody>
      </p:sp>
      <p:pic>
        <p:nvPicPr>
          <p:cNvPr id="1032" name="Picture 8" descr="European Commission - Wikipedia">
            <a:extLst>
              <a:ext uri="{FF2B5EF4-FFF2-40B4-BE49-F238E27FC236}">
                <a16:creationId xmlns:a16="http://schemas.microsoft.com/office/drawing/2014/main" id="{DDF32B76-4779-6E68-A03D-9DC050BB6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360" y="5552073"/>
            <a:ext cx="1328886" cy="92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E7C7D970-B046-58F8-6FDF-88F4A147B03C}"/>
              </a:ext>
            </a:extLst>
          </p:cNvPr>
          <p:cNvSpPr txBox="1">
            <a:spLocks/>
          </p:cNvSpPr>
          <p:nvPr/>
        </p:nvSpPr>
        <p:spPr>
          <a:xfrm>
            <a:off x="8706962" y="5056781"/>
            <a:ext cx="1317654" cy="5025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Funded by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FF18A54-6632-01D6-1F17-13DF45EDD9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3778567"/>
            <a:ext cx="1537749" cy="107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967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51A5A-EA3B-210B-C762-C45609F51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41840"/>
            <a:ext cx="11376024" cy="451098"/>
          </a:xfrm>
        </p:spPr>
        <p:txBody>
          <a:bodyPr/>
          <a:lstStyle/>
          <a:p>
            <a:r>
              <a:rPr lang="en-DE" dirty="0"/>
              <a:t>Orchestrating and distributing data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59E982-E5EC-E1D5-C74A-7E324C6C8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| RIC Contribution to FS </a:t>
            </a:r>
            <a:r>
              <a:rPr lang="en-US" noProof="0" dirty="0" err="1"/>
              <a:t>SciCom</a:t>
            </a:r>
            <a:r>
              <a:rPr lang="en-US" noProof="0" dirty="0"/>
              <a:t> | Patrick, Paul, 2024-07-01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3019AE0-F5EE-0E4F-1031-CEC5F1E00CF4}"/>
              </a:ext>
            </a:extLst>
          </p:cNvPr>
          <p:cNvSpPr/>
          <p:nvPr/>
        </p:nvSpPr>
        <p:spPr>
          <a:xfrm>
            <a:off x="6096000" y="1340768"/>
            <a:ext cx="5832648" cy="482718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600" dirty="0" err="1">
              <a:solidFill>
                <a:schemeClr val="tx1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8988AA9-B2DE-5124-A35C-6305470F0B46}"/>
              </a:ext>
            </a:extLst>
          </p:cNvPr>
          <p:cNvSpPr/>
          <p:nvPr/>
        </p:nvSpPr>
        <p:spPr>
          <a:xfrm>
            <a:off x="395809" y="1334983"/>
            <a:ext cx="5505060" cy="489378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600" dirty="0" err="1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BCB967-05C3-084B-5A4B-212EB9E95019}"/>
              </a:ext>
            </a:extLst>
          </p:cNvPr>
          <p:cNvSpPr txBox="1"/>
          <p:nvPr/>
        </p:nvSpPr>
        <p:spPr>
          <a:xfrm>
            <a:off x="581793" y="1535802"/>
            <a:ext cx="359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2800" dirty="0">
                <a:solidFill>
                  <a:schemeClr val="accent2"/>
                </a:solidFill>
              </a:rPr>
              <a:t>We can help you with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11A1C1-D5A5-869E-6103-870A63761679}"/>
              </a:ext>
            </a:extLst>
          </p:cNvPr>
          <p:cNvSpPr txBox="1"/>
          <p:nvPr/>
        </p:nvSpPr>
        <p:spPr>
          <a:xfrm>
            <a:off x="6390176" y="1565127"/>
            <a:ext cx="4604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2800" dirty="0">
                <a:solidFill>
                  <a:schemeClr val="accent2"/>
                </a:solidFill>
              </a:rPr>
              <a:t>Because we are working 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8663EC-7D1C-4391-8835-4204D8A117C0}"/>
              </a:ext>
            </a:extLst>
          </p:cNvPr>
          <p:cNvSpPr txBox="1"/>
          <p:nvPr/>
        </p:nvSpPr>
        <p:spPr>
          <a:xfrm>
            <a:off x="499130" y="2088347"/>
            <a:ext cx="520660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strike="noStrike" spc="-1" dirty="0">
                <a:solidFill>
                  <a:schemeClr val="accent1"/>
                </a:solidFill>
                <a:latin typeface="Arial"/>
              </a:rPr>
              <a:t>training on </a:t>
            </a:r>
            <a:r>
              <a:rPr lang="en-GB" sz="2400" spc="-1" dirty="0">
                <a:solidFill>
                  <a:schemeClr val="accent1"/>
                </a:solidFill>
                <a:latin typeface="Arial"/>
              </a:rPr>
              <a:t>federated data management using RUCIO and FTS.</a:t>
            </a:r>
          </a:p>
          <a:p>
            <a:endParaRPr lang="en-GB" sz="2400" spc="-1" dirty="0">
              <a:solidFill>
                <a:schemeClr val="accent1"/>
              </a:solidFill>
              <a:latin typeface="Arial"/>
            </a:endParaRPr>
          </a:p>
          <a:p>
            <a:r>
              <a:rPr lang="en-GB" sz="2400" spc="-1" dirty="0">
                <a:solidFill>
                  <a:schemeClr val="accent1"/>
                </a:solidFill>
                <a:latin typeface="Arial"/>
              </a:rPr>
              <a:t>a core federated data orchestration infrastructure (aka </a:t>
            </a:r>
            <a:r>
              <a:rPr lang="en-GB" sz="2400" spc="-1" dirty="0" err="1">
                <a:solidFill>
                  <a:schemeClr val="accent1"/>
                </a:solidFill>
                <a:latin typeface="Arial"/>
              </a:rPr>
              <a:t>Datalake</a:t>
            </a:r>
            <a:r>
              <a:rPr lang="en-GB" sz="2400" spc="-1" dirty="0">
                <a:solidFill>
                  <a:schemeClr val="accent1"/>
                </a:solidFill>
                <a:latin typeface="Arial"/>
              </a:rPr>
              <a:t>) like RUCIO and (FTS).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AF7490-2F28-EF6A-2252-5575E2CE5BFE}"/>
              </a:ext>
            </a:extLst>
          </p:cNvPr>
          <p:cNvSpPr txBox="1"/>
          <p:nvPr/>
        </p:nvSpPr>
        <p:spPr>
          <a:xfrm>
            <a:off x="6190881" y="2226846"/>
            <a:ext cx="5433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 strike="noStrike" spc="-1" dirty="0">
                <a:solidFill>
                  <a:schemeClr val="accent1"/>
                </a:solidFill>
              </a:rPr>
              <a:t>We are in charge of transferring </a:t>
            </a:r>
            <a:r>
              <a:rPr lang="en-GB" sz="2000" spc="-1" dirty="0">
                <a:solidFill>
                  <a:schemeClr val="accent1"/>
                </a:solidFill>
              </a:rPr>
              <a:t>C</a:t>
            </a:r>
            <a:r>
              <a:rPr lang="en-GB" sz="2000" b="0" strike="noStrike" spc="-1" dirty="0">
                <a:solidFill>
                  <a:schemeClr val="accent1"/>
                </a:solidFill>
              </a:rPr>
              <a:t>ancer Images between European Research Infrastructures and Hospitals (EUCAIM)</a:t>
            </a:r>
            <a:endParaRPr lang="en-DE" sz="2000" dirty="0" err="1">
              <a:solidFill>
                <a:schemeClr val="accent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95638A4-2FEF-A850-EB5D-EBED2F28F5B0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9854385" y="5022802"/>
            <a:ext cx="1750394" cy="494430"/>
          </a:xfrm>
          <a:prstGeom prst="rect">
            <a:avLst/>
          </a:prstGeom>
          <a:ln w="0"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3478433-AAEB-C436-C08F-140D5AC59671}"/>
              </a:ext>
            </a:extLst>
          </p:cNvPr>
          <p:cNvSpPr txBox="1"/>
          <p:nvPr/>
        </p:nvSpPr>
        <p:spPr>
          <a:xfrm>
            <a:off x="6209173" y="3430823"/>
            <a:ext cx="5433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 strike="noStrike" spc="-1" dirty="0">
                <a:solidFill>
                  <a:schemeClr val="accent1"/>
                </a:solidFill>
              </a:rPr>
              <a:t>We are organizing data transfers between HPC sites </a:t>
            </a:r>
            <a:r>
              <a:rPr lang="en-GB" sz="2000" spc="-1" dirty="0">
                <a:solidFill>
                  <a:schemeClr val="accent1"/>
                </a:solidFill>
              </a:rPr>
              <a:t>to support digital Twins across a variety of scientific domains</a:t>
            </a:r>
            <a:endParaRPr lang="en-DE" sz="2000" dirty="0" err="1">
              <a:solidFill>
                <a:schemeClr val="accent1"/>
              </a:solidFill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B19B4AC8-30F6-ED17-79D1-0689E41C1108}"/>
              </a:ext>
            </a:extLst>
          </p:cNvPr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8267145" y="4966594"/>
            <a:ext cx="1587240" cy="938520"/>
          </a:xfrm>
          <a:prstGeom prst="rect">
            <a:avLst/>
          </a:prstGeom>
          <a:ln w="0">
            <a:noFill/>
          </a:ln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78D5C5EA-C1DD-9692-1470-EE75C3BBD693}"/>
              </a:ext>
            </a:extLst>
          </p:cNvPr>
          <p:cNvPicPr/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9514" t="18288" r="28714" b="19103"/>
          <a:stretch/>
        </p:blipFill>
        <p:spPr>
          <a:xfrm>
            <a:off x="4432435" y="4846913"/>
            <a:ext cx="1044000" cy="1152000"/>
          </a:xfrm>
          <a:prstGeom prst="rect">
            <a:avLst/>
          </a:prstGeom>
          <a:ln w="0">
            <a:noFill/>
          </a:ln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89D781E9-E63D-603D-E401-875E31632987}"/>
              </a:ext>
            </a:extLst>
          </p:cNvPr>
          <p:cNvPicPr/>
          <p:nvPr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18088" t="35408" r="17267" b="29799"/>
          <a:stretch/>
        </p:blipFill>
        <p:spPr>
          <a:xfrm>
            <a:off x="693128" y="5169523"/>
            <a:ext cx="1522906" cy="792000"/>
          </a:xfrm>
          <a:prstGeom prst="rect">
            <a:avLst/>
          </a:prstGeom>
          <a:ln w="0">
            <a:noFill/>
          </a:ln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1CABA3BC-6672-CA3B-F9AA-7C258D8D369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374550" y="5022802"/>
            <a:ext cx="1863676" cy="400111"/>
          </a:xfrm>
          <a:prstGeom prst="rect">
            <a:avLst/>
          </a:prstGeom>
        </p:spPr>
      </p:pic>
      <p:pic>
        <p:nvPicPr>
          <p:cNvPr id="1026" name="Picture 2" descr="CERN FTS · GitHub">
            <a:extLst>
              <a:ext uri="{FF2B5EF4-FFF2-40B4-BE49-F238E27FC236}">
                <a16:creationId xmlns:a16="http://schemas.microsoft.com/office/drawing/2014/main" id="{0CD89FB2-6446-048E-6276-4C3506F1D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707" y="4766963"/>
            <a:ext cx="1006108" cy="100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560EB4-F5F8-AF9A-0575-CC383C3DC344}"/>
              </a:ext>
            </a:extLst>
          </p:cNvPr>
          <p:cNvSpPr txBox="1"/>
          <p:nvPr/>
        </p:nvSpPr>
        <p:spPr>
          <a:xfrm>
            <a:off x="2813151" y="5775968"/>
            <a:ext cx="670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2000" b="1" dirty="0">
                <a:solidFill>
                  <a:srgbClr val="00AA92"/>
                </a:solidFill>
              </a:rPr>
              <a:t>FTS</a:t>
            </a:r>
          </a:p>
        </p:txBody>
      </p:sp>
    </p:spTree>
    <p:extLst>
      <p:ext uri="{BB962C8B-B14F-4D97-AF65-F5344CB8AC3E}">
        <p14:creationId xmlns:p14="http://schemas.microsoft.com/office/powerpoint/2010/main" val="1005622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4BEB3654-E7B3-E753-12B5-0F9919AA8346}"/>
              </a:ext>
            </a:extLst>
          </p:cNvPr>
          <p:cNvSpPr/>
          <p:nvPr/>
        </p:nvSpPr>
        <p:spPr>
          <a:xfrm>
            <a:off x="407988" y="1034433"/>
            <a:ext cx="9609516" cy="154188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600" dirty="0" err="1">
              <a:solidFill>
                <a:schemeClr val="tx1"/>
              </a:solidFill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579593E-85F9-5F1D-32F9-8D908C03FC7B}"/>
              </a:ext>
            </a:extLst>
          </p:cNvPr>
          <p:cNvSpPr/>
          <p:nvPr/>
        </p:nvSpPr>
        <p:spPr>
          <a:xfrm>
            <a:off x="415694" y="4695423"/>
            <a:ext cx="9609516" cy="154188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600" dirty="0" err="1">
              <a:solidFill>
                <a:schemeClr val="tx1"/>
              </a:solidFill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72253A46-AD2E-CDF6-9EB8-72EE552A22E7}"/>
              </a:ext>
            </a:extLst>
          </p:cNvPr>
          <p:cNvSpPr/>
          <p:nvPr/>
        </p:nvSpPr>
        <p:spPr>
          <a:xfrm>
            <a:off x="407988" y="2810046"/>
            <a:ext cx="9609516" cy="154188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600" dirty="0" err="1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A68489-2B05-4CDC-1C40-189857120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608" y="349611"/>
            <a:ext cx="11376024" cy="451098"/>
          </a:xfrm>
        </p:spPr>
        <p:txBody>
          <a:bodyPr/>
          <a:lstStyle/>
          <a:p>
            <a:r>
              <a:rPr lang="en-DE" dirty="0"/>
              <a:t>Following now: Topics in depth: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F28278-863E-E8BC-E10E-9FC913E4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RIC Contribution to FS SciCom | Patrick, Paul, 2024-07-01</a:t>
            </a:r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201A1A-CC94-F80A-047D-F5B08BA1E3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620" y="5205110"/>
            <a:ext cx="840514" cy="840514"/>
          </a:xfrm>
          <a:prstGeom prst="rect">
            <a:avLst/>
          </a:prstGeom>
        </p:spPr>
      </p:pic>
      <p:pic>
        <p:nvPicPr>
          <p:cNvPr id="6" name="Picture 10" descr="Helmholtz Imaging CONNECT - Helmholtz Imaging">
            <a:extLst>
              <a:ext uri="{FF2B5EF4-FFF2-40B4-BE49-F238E27FC236}">
                <a16:creationId xmlns:a16="http://schemas.microsoft.com/office/drawing/2014/main" id="{ED5EC41B-2217-C39A-FF9F-7BCA1E6689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9" t="10916" r="33736" b="18224"/>
          <a:stretch/>
        </p:blipFill>
        <p:spPr bwMode="auto">
          <a:xfrm>
            <a:off x="1582637" y="3201009"/>
            <a:ext cx="905496" cy="112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KIT - SCC - Über uns - Aktuelles">
            <a:extLst>
              <a:ext uri="{FF2B5EF4-FFF2-40B4-BE49-F238E27FC236}">
                <a16:creationId xmlns:a16="http://schemas.microsoft.com/office/drawing/2014/main" id="{E2387CE8-B1F4-EF14-637C-E6ED8A321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906" y="3941050"/>
            <a:ext cx="1341981" cy="33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62184F37-4DEF-C02D-55AD-A1D427A04E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15480" y="1823166"/>
            <a:ext cx="1863676" cy="4001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2A0BB5B-3830-4005-ADB9-AEFA2F32E8D5}"/>
              </a:ext>
            </a:extLst>
          </p:cNvPr>
          <p:cNvSpPr txBox="1"/>
          <p:nvPr/>
        </p:nvSpPr>
        <p:spPr>
          <a:xfrm>
            <a:off x="479376" y="4787258"/>
            <a:ext cx="6599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2400" dirty="0">
                <a:solidFill>
                  <a:schemeClr val="accent1"/>
                </a:solidFill>
              </a:rPr>
              <a:t>Open Science, Open Data, Open Infrastructure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1DC4DE-7E07-68F8-C044-363F4BEBFBCF}"/>
              </a:ext>
            </a:extLst>
          </p:cNvPr>
          <p:cNvSpPr txBox="1"/>
          <p:nvPr/>
        </p:nvSpPr>
        <p:spPr>
          <a:xfrm>
            <a:off x="441059" y="2777013"/>
            <a:ext cx="3179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2400" dirty="0">
                <a:solidFill>
                  <a:schemeClr val="accent1"/>
                </a:solidFill>
              </a:rPr>
              <a:t>Helmholtz Imaging, AI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53E2E7-51FD-69C8-756E-BBFF5B5EF196}"/>
              </a:ext>
            </a:extLst>
          </p:cNvPr>
          <p:cNvSpPr txBox="1"/>
          <p:nvPr/>
        </p:nvSpPr>
        <p:spPr>
          <a:xfrm>
            <a:off x="450659" y="1160913"/>
            <a:ext cx="4027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2400" dirty="0">
                <a:solidFill>
                  <a:schemeClr val="accent1"/>
                </a:solidFill>
              </a:rPr>
              <a:t>Helmholtz ICT Infrastructure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8A8A9CE-20B3-2222-F1A1-85200F981592}"/>
              </a:ext>
            </a:extLst>
          </p:cNvPr>
          <p:cNvSpPr txBox="1"/>
          <p:nvPr/>
        </p:nvSpPr>
        <p:spPr>
          <a:xfrm>
            <a:off x="5627506" y="5269245"/>
            <a:ext cx="36813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3600" dirty="0">
                <a:solidFill>
                  <a:schemeClr val="accent2"/>
                </a:solidFill>
              </a:rPr>
              <a:t>Tim (Later today)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CCBE8AA-0371-A792-8FAA-984DC8C6F382}"/>
              </a:ext>
            </a:extLst>
          </p:cNvPr>
          <p:cNvSpPr txBox="1"/>
          <p:nvPr/>
        </p:nvSpPr>
        <p:spPr>
          <a:xfrm>
            <a:off x="5660578" y="1525175"/>
            <a:ext cx="2236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3600" dirty="0">
                <a:solidFill>
                  <a:schemeClr val="accent2"/>
                </a:solidFill>
              </a:rPr>
              <a:t>Sebastian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3EF1D90-B01C-F045-D8F1-DF70CA6B05A3}"/>
              </a:ext>
            </a:extLst>
          </p:cNvPr>
          <p:cNvSpPr txBox="1"/>
          <p:nvPr/>
        </p:nvSpPr>
        <p:spPr>
          <a:xfrm>
            <a:off x="5663242" y="3373026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3600" dirty="0">
                <a:solidFill>
                  <a:schemeClr val="accent2"/>
                </a:solidFill>
              </a:rPr>
              <a:t>Philipp</a:t>
            </a:r>
          </a:p>
        </p:txBody>
      </p:sp>
    </p:spTree>
    <p:extLst>
      <p:ext uri="{BB962C8B-B14F-4D97-AF65-F5344CB8AC3E}">
        <p14:creationId xmlns:p14="http://schemas.microsoft.com/office/powerpoint/2010/main" val="4270301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E023A-994B-DB9F-E1E7-EF0443E84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1664" y="2852936"/>
            <a:ext cx="5904036" cy="451098"/>
          </a:xfrm>
        </p:spPr>
        <p:txBody>
          <a:bodyPr/>
          <a:lstStyle/>
          <a:p>
            <a:r>
              <a:rPr lang="en-DE" dirty="0"/>
              <a:t>HIFIS By Sebastian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556474-A66F-7969-5C86-8FC898C62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RIC Contribution to FS SciCom | Patrick, Paul, 2024-07-01</a:t>
            </a:r>
            <a:endParaRPr lang="en-US" noProof="0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527FD3F-5685-34A1-E72F-C34D15036F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59496" y="1412776"/>
            <a:ext cx="2242296" cy="48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537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8CEB5-FEBC-5EDD-BB3E-A178B69F2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b="0" strike="noStrike" spc="-1" dirty="0">
                <a:solidFill>
                  <a:srgbClr val="002864"/>
                </a:solidFill>
                <a:latin typeface="Inter"/>
              </a:rPr>
              <a:t>HIFIS – </a:t>
            </a:r>
            <a:r>
              <a:rPr lang="de-DE" sz="3200" b="0" strike="noStrike" spc="-1" dirty="0" err="1">
                <a:solidFill>
                  <a:srgbClr val="002864"/>
                </a:solidFill>
                <a:latin typeface="Inter"/>
              </a:rPr>
              <a:t>Empowering</a:t>
            </a:r>
            <a:r>
              <a:rPr lang="de-DE" sz="3200" b="0" strike="noStrike" spc="-1" dirty="0">
                <a:solidFill>
                  <a:srgbClr val="002864"/>
                </a:solidFill>
                <a:latin typeface="Inter"/>
              </a:rPr>
              <a:t> </a:t>
            </a:r>
            <a:r>
              <a:rPr lang="de-DE" sz="3200" b="0" strike="noStrike" spc="-1" dirty="0" err="1">
                <a:solidFill>
                  <a:srgbClr val="002864"/>
                </a:solidFill>
                <a:latin typeface="Inter"/>
              </a:rPr>
              <a:t>scientists</a:t>
            </a:r>
            <a:r>
              <a:rPr lang="de-DE" sz="3200" b="0" strike="noStrike" spc="-1" dirty="0">
                <a:solidFill>
                  <a:srgbClr val="002864"/>
                </a:solidFill>
                <a:latin typeface="Inter"/>
              </a:rPr>
              <a:t> </a:t>
            </a:r>
            <a:r>
              <a:rPr lang="de-DE" sz="3200" b="0" strike="noStrike" spc="-1" dirty="0" err="1">
                <a:solidFill>
                  <a:srgbClr val="002864"/>
                </a:solidFill>
                <a:latin typeface="Inter"/>
              </a:rPr>
              <a:t>with</a:t>
            </a:r>
            <a:r>
              <a:rPr lang="de-DE" sz="3200" b="0" strike="noStrike" spc="-1" dirty="0">
                <a:solidFill>
                  <a:srgbClr val="002864"/>
                </a:solidFill>
                <a:latin typeface="Inter"/>
              </a:rPr>
              <a:t> digital </a:t>
            </a:r>
            <a:r>
              <a:rPr lang="de-DE" sz="3200" b="0" strike="noStrike" spc="-1" dirty="0" err="1">
                <a:solidFill>
                  <a:srgbClr val="002864"/>
                </a:solidFill>
                <a:latin typeface="Inter"/>
              </a:rPr>
              <a:t>services</a:t>
            </a:r>
            <a:endParaRPr lang="en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985076-D8A3-D9A1-DC67-8CC7992C2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RIC Contribution to FS SciCom | Patrick, Paul, 2024-07-01</a:t>
            </a:r>
            <a:endParaRPr lang="en-US" noProof="0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4203EA9-489A-48F7-2253-425BEEFE84DD}"/>
              </a:ext>
            </a:extLst>
          </p:cNvPr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6744072" y="1322555"/>
            <a:ext cx="4464496" cy="3906645"/>
          </a:xfrm>
          <a:prstGeom prst="rect">
            <a:avLst/>
          </a:prstGeom>
          <a:ln w="0">
            <a:noFill/>
          </a:ln>
        </p:spPr>
      </p:pic>
      <p:pic>
        <p:nvPicPr>
          <p:cNvPr id="8" name="Grafik 6">
            <a:extLst>
              <a:ext uri="{FF2B5EF4-FFF2-40B4-BE49-F238E27FC236}">
                <a16:creationId xmlns:a16="http://schemas.microsoft.com/office/drawing/2014/main" id="{5530CE15-C06C-8EE8-679A-7C862AA4AA41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9722151" y="6468458"/>
            <a:ext cx="1037635" cy="186841"/>
          </a:xfrm>
          <a:prstGeom prst="rect">
            <a:avLst/>
          </a:prstGeom>
          <a:ln w="0">
            <a:noFill/>
          </a:ln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6AB7B265-2BE7-B3A2-0159-681F9C7BC25A}"/>
              </a:ext>
            </a:extLst>
          </p:cNvPr>
          <p:cNvPicPr/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/>
        </p:blipFill>
        <p:spPr>
          <a:xfrm>
            <a:off x="8616280" y="6447485"/>
            <a:ext cx="943000" cy="266629"/>
          </a:xfrm>
          <a:prstGeom prst="rect">
            <a:avLst/>
          </a:prstGeom>
          <a:ln w="0">
            <a:noFill/>
          </a:ln>
        </p:spPr>
      </p:pic>
      <p:sp>
        <p:nvSpPr>
          <p:cNvPr id="11" name="PlaceHolder 2">
            <a:extLst>
              <a:ext uri="{FF2B5EF4-FFF2-40B4-BE49-F238E27FC236}">
                <a16:creationId xmlns:a16="http://schemas.microsoft.com/office/drawing/2014/main" id="{FF91CAAD-7F5F-4DD8-A4EA-39895FA22611}"/>
              </a:ext>
            </a:extLst>
          </p:cNvPr>
          <p:cNvSpPr txBox="1">
            <a:spLocks/>
          </p:cNvSpPr>
          <p:nvPr/>
        </p:nvSpPr>
        <p:spPr>
          <a:xfrm>
            <a:off x="551384" y="1568898"/>
            <a:ext cx="5017000" cy="308423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16000" indent="-216000">
              <a:lnSpc>
                <a:spcPct val="100000"/>
              </a:lnSpc>
              <a:spcBef>
                <a:spcPts val="317"/>
              </a:spcBef>
              <a:spcAft>
                <a:spcPts val="317"/>
              </a:spcAft>
              <a:buClr>
                <a:srgbClr val="002864"/>
              </a:buClr>
              <a:buSzPct val="45000"/>
              <a:buFont typeface="Wingdings" charset="2"/>
              <a:buChar char=""/>
            </a:pPr>
            <a:r>
              <a:rPr lang="en-GB" sz="1800" spc="-1" dirty="0">
                <a:solidFill>
                  <a:srgbClr val="000000"/>
                </a:solidFill>
                <a:latin typeface="+mn-lt"/>
              </a:rPr>
              <a:t>Helmholtz-wide platform for digital tools and services</a:t>
            </a:r>
          </a:p>
          <a:p>
            <a:pPr marL="216000">
              <a:lnSpc>
                <a:spcPct val="100000"/>
              </a:lnSpc>
              <a:spcBef>
                <a:spcPts val="317"/>
              </a:spcBef>
              <a:spcAft>
                <a:spcPts val="317"/>
              </a:spcAft>
              <a:tabLst>
                <a:tab pos="0" algn="l"/>
              </a:tabLst>
            </a:pPr>
            <a:endParaRPr lang="en-GB" sz="1800" spc="-1" dirty="0">
              <a:solidFill>
                <a:srgbClr val="000000"/>
              </a:solidFill>
              <a:latin typeface="+mn-lt"/>
            </a:endParaRPr>
          </a:p>
          <a:p>
            <a:pPr marL="216000" indent="-216000">
              <a:lnSpc>
                <a:spcPct val="100000"/>
              </a:lnSpc>
              <a:spcBef>
                <a:spcPts val="317"/>
              </a:spcBef>
              <a:spcAft>
                <a:spcPts val="317"/>
              </a:spcAft>
              <a:buClr>
                <a:srgbClr val="002864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GB" sz="1800" spc="-1" dirty="0">
                <a:solidFill>
                  <a:srgbClr val="000000"/>
                </a:solidFill>
                <a:latin typeface="+mn-lt"/>
              </a:rPr>
              <a:t>Why</a:t>
            </a:r>
          </a:p>
          <a:p>
            <a:pPr marL="432000" lvl="1" indent="-216000" defTabSz="914400"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179640" algn="l"/>
                <a:tab pos="180000" algn="l"/>
                <a:tab pos="359280" algn="l"/>
              </a:tabLst>
            </a:pPr>
            <a:r>
              <a:rPr lang="en-GB" sz="1600" kern="0" spc="-1" dirty="0">
                <a:solidFill>
                  <a:srgbClr val="000000"/>
                </a:solidFill>
              </a:rPr>
              <a:t>Results depend on software, we’re looking to help make this more sustainable</a:t>
            </a:r>
          </a:p>
          <a:p>
            <a:pPr marL="432000" lvl="1" indent="-216000" defTabSz="914400"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179640" algn="l"/>
                <a:tab pos="180000" algn="l"/>
                <a:tab pos="359280" algn="l"/>
              </a:tabLst>
            </a:pPr>
            <a:r>
              <a:rPr lang="en-GB" sz="1600" kern="0" spc="-1" dirty="0">
                <a:solidFill>
                  <a:srgbClr val="000000"/>
                </a:solidFill>
              </a:rPr>
              <a:t>Wider selection of services than what would be possible at a single </a:t>
            </a:r>
            <a:r>
              <a:rPr lang="en-GB" sz="1600" kern="0" spc="-1" dirty="0" err="1">
                <a:solidFill>
                  <a:srgbClr val="000000"/>
                </a:solidFill>
              </a:rPr>
              <a:t>center</a:t>
            </a:r>
            <a:endParaRPr lang="en-GB" sz="1600" kern="0" spc="-1" dirty="0">
              <a:solidFill>
                <a:srgbClr val="000000"/>
              </a:solidFill>
            </a:endParaRPr>
          </a:p>
          <a:p>
            <a:pPr marL="432000" lvl="1" indent="-216000" defTabSz="914400"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179640" algn="l"/>
                <a:tab pos="180000" algn="l"/>
                <a:tab pos="359280" algn="l"/>
              </a:tabLst>
            </a:pPr>
            <a:r>
              <a:rPr lang="en-GB" sz="1600" kern="0" spc="-1" dirty="0">
                <a:solidFill>
                  <a:srgbClr val="000000"/>
                </a:solidFill>
              </a:rPr>
              <a:t>Strengthen digital  and resilience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C8BF476-DEB5-8753-9C20-AEA85164C638}"/>
              </a:ext>
            </a:extLst>
          </p:cNvPr>
          <p:cNvCxnSpPr>
            <a:cxnSpLocks/>
          </p:cNvCxnSpPr>
          <p:nvPr/>
        </p:nvCxnSpPr>
        <p:spPr>
          <a:xfrm>
            <a:off x="-24680" y="1052736"/>
            <a:ext cx="122166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5186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5FDCA-FFCD-CF09-DA3D-3EA9DF9A8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b="0" spc="-1" dirty="0">
                <a:solidFill>
                  <a:srgbClr val="002864"/>
                </a:solidFill>
                <a:latin typeface="Inter"/>
              </a:rPr>
              <a:t>Helmholtz Cloud</a:t>
            </a:r>
            <a:br>
              <a:rPr lang="de-DE" sz="3200" b="0" spc="-1" dirty="0">
                <a:solidFill>
                  <a:srgbClr val="002864"/>
                </a:solidFill>
                <a:latin typeface="Inter"/>
              </a:rPr>
            </a:br>
            <a:endParaRPr lang="en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D66E82-57AF-7666-83D9-4706AA628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RIC Contribution to FS SciCom | Patrick, Paul, 2024-07-01</a:t>
            </a:r>
            <a:endParaRPr lang="en-US" noProof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E9D312-7EEF-294C-F727-EF12D077EDB6}"/>
              </a:ext>
            </a:extLst>
          </p:cNvPr>
          <p:cNvPicPr/>
          <p:nvPr/>
        </p:nvPicPr>
        <p:blipFill>
          <a:blip r:embed="rId2"/>
          <a:srcRect b="55986"/>
          <a:stretch/>
        </p:blipFill>
        <p:spPr>
          <a:xfrm>
            <a:off x="5170682" y="1268760"/>
            <a:ext cx="5893870" cy="4392488"/>
          </a:xfrm>
          <a:prstGeom prst="rect">
            <a:avLst/>
          </a:prstGeom>
          <a:ln w="0">
            <a:noFill/>
          </a:ln>
        </p:spPr>
      </p:pic>
      <p:pic>
        <p:nvPicPr>
          <p:cNvPr id="8" name="Grafik 6">
            <a:extLst>
              <a:ext uri="{FF2B5EF4-FFF2-40B4-BE49-F238E27FC236}">
                <a16:creationId xmlns:a16="http://schemas.microsoft.com/office/drawing/2014/main" id="{04EC50C2-E1A2-A3B2-9036-4D6FF5B7EDA1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9722151" y="6468458"/>
            <a:ext cx="1037635" cy="186841"/>
          </a:xfrm>
          <a:prstGeom prst="rect">
            <a:avLst/>
          </a:prstGeom>
          <a:ln w="0">
            <a:noFill/>
          </a:ln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DACE17BB-10B9-991A-AF91-594121866454}"/>
              </a:ext>
            </a:extLst>
          </p:cNvPr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>
          <a:xfrm>
            <a:off x="8616280" y="6447485"/>
            <a:ext cx="943000" cy="266629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>
            <a:extLst>
              <a:ext uri="{FF2B5EF4-FFF2-40B4-BE49-F238E27FC236}">
                <a16:creationId xmlns:a16="http://schemas.microsoft.com/office/drawing/2014/main" id="{5177D56A-9EC1-C514-E4F7-2F78ECB58A80}"/>
              </a:ext>
            </a:extLst>
          </p:cNvPr>
          <p:cNvSpPr txBox="1">
            <a:spLocks/>
          </p:cNvSpPr>
          <p:nvPr/>
        </p:nvSpPr>
        <p:spPr>
          <a:xfrm>
            <a:off x="440598" y="1720261"/>
            <a:ext cx="4127760" cy="3652560"/>
          </a:xfrm>
          <a:prstGeom prst="rect">
            <a:avLst/>
          </a:prstGeom>
          <a:noFill/>
          <a:ln w="0"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16000" indent="-216000">
              <a:lnSpc>
                <a:spcPct val="100000"/>
              </a:lnSpc>
              <a:spcBef>
                <a:spcPts val="317"/>
              </a:spcBef>
              <a:spcAft>
                <a:spcPts val="317"/>
              </a:spcAft>
              <a:buClr>
                <a:srgbClr val="002864"/>
              </a:buClr>
              <a:buSzPct val="45000"/>
              <a:buFont typeface="Wingdings" charset="2"/>
              <a:buChar char=""/>
            </a:pPr>
            <a:r>
              <a:rPr lang="de-DE" sz="2000" b="0" spc="-1" dirty="0">
                <a:solidFill>
                  <a:srgbClr val="000000"/>
                </a:solidFill>
                <a:latin typeface="+mn-lt"/>
              </a:rPr>
              <a:t>Go </a:t>
            </a:r>
            <a:r>
              <a:rPr lang="de-DE" sz="2000" b="0" spc="-1" dirty="0" err="1">
                <a:solidFill>
                  <a:srgbClr val="000000"/>
                </a:solidFill>
                <a:latin typeface="+mn-lt"/>
              </a:rPr>
              <a:t>to</a:t>
            </a:r>
            <a:r>
              <a:rPr lang="de-DE" sz="2000" b="0" spc="-1" dirty="0">
                <a:solidFill>
                  <a:srgbClr val="000000"/>
                </a:solidFill>
                <a:latin typeface="+mn-lt"/>
              </a:rPr>
              <a:t> </a:t>
            </a:r>
            <a:r>
              <a:rPr lang="de-DE" sz="2000" b="0" spc="-1" dirty="0" err="1">
                <a:solidFill>
                  <a:srgbClr val="000000"/>
                </a:solidFill>
                <a:latin typeface="+mn-lt"/>
              </a:rPr>
              <a:t>helmholtz.cloud</a:t>
            </a:r>
            <a:r>
              <a:rPr lang="de-DE" sz="2000" b="0" spc="-1" dirty="0">
                <a:solidFill>
                  <a:srgbClr val="000000"/>
                </a:solidFill>
                <a:latin typeface="+mn-lt"/>
              </a:rPr>
              <a:t> → Services</a:t>
            </a:r>
          </a:p>
          <a:p>
            <a:pPr marL="216000">
              <a:lnSpc>
                <a:spcPct val="100000"/>
              </a:lnSpc>
              <a:spcBef>
                <a:spcPts val="317"/>
              </a:spcBef>
              <a:spcAft>
                <a:spcPts val="317"/>
              </a:spcAft>
              <a:tabLst>
                <a:tab pos="0" algn="l"/>
              </a:tabLst>
            </a:pPr>
            <a:endParaRPr lang="de-DE" sz="1800" b="0" spc="-1" dirty="0">
              <a:solidFill>
                <a:srgbClr val="000000"/>
              </a:solidFill>
              <a:latin typeface="+mn-lt"/>
            </a:endParaRPr>
          </a:p>
          <a:p>
            <a:pPr marL="216000" indent="-216000">
              <a:lnSpc>
                <a:spcPct val="100000"/>
              </a:lnSpc>
              <a:spcBef>
                <a:spcPts val="317"/>
              </a:spcBef>
              <a:spcAft>
                <a:spcPts val="317"/>
              </a:spcAft>
              <a:buClr>
                <a:srgbClr val="002864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de-DE" sz="2000" b="0" spc="-1" dirty="0" err="1">
                <a:solidFill>
                  <a:srgbClr val="000000"/>
                </a:solidFill>
                <a:latin typeface="+mn-lt"/>
              </a:rPr>
              <a:t>Around</a:t>
            </a:r>
            <a:r>
              <a:rPr lang="de-DE" sz="2000" b="0" spc="-1" dirty="0">
                <a:solidFill>
                  <a:srgbClr val="000000"/>
                </a:solidFill>
                <a:latin typeface="+mn-lt"/>
              </a:rPr>
              <a:t> 30 </a:t>
            </a:r>
            <a:r>
              <a:rPr lang="de-DE" sz="2000" b="0" spc="-1" dirty="0" err="1">
                <a:solidFill>
                  <a:srgbClr val="000000"/>
                </a:solidFill>
                <a:latin typeface="+mn-lt"/>
              </a:rPr>
              <a:t>services</a:t>
            </a:r>
            <a:r>
              <a:rPr lang="de-DE" sz="2000" b="0" spc="-1" dirty="0">
                <a:solidFill>
                  <a:srgbClr val="000000"/>
                </a:solidFill>
                <a:latin typeface="+mn-lt"/>
              </a:rPr>
              <a:t> </a:t>
            </a:r>
            <a:r>
              <a:rPr lang="de-DE" sz="2000" b="0" spc="-1" dirty="0" err="1">
                <a:solidFill>
                  <a:srgbClr val="000000"/>
                </a:solidFill>
                <a:latin typeface="+mn-lt"/>
              </a:rPr>
              <a:t>available</a:t>
            </a:r>
            <a:endParaRPr lang="de-DE" sz="2000" b="0" spc="-1" dirty="0">
              <a:solidFill>
                <a:srgbClr val="000000"/>
              </a:solidFill>
              <a:latin typeface="+mn-lt"/>
            </a:endParaRPr>
          </a:p>
          <a:p>
            <a:pPr marL="432000" lvl="1" indent="-216000" defTabSz="914400"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179640" algn="l"/>
                <a:tab pos="180000" algn="l"/>
                <a:tab pos="359280" algn="l"/>
              </a:tabLst>
            </a:pPr>
            <a:r>
              <a:rPr lang="de-DE" sz="1600" b="1" kern="0" spc="-1" dirty="0" err="1">
                <a:solidFill>
                  <a:srgbClr val="000000"/>
                </a:solidFill>
              </a:rPr>
              <a:t>Collaboration</a:t>
            </a:r>
            <a:br>
              <a:rPr lang="de-DE" sz="1600" kern="0" dirty="0">
                <a:solidFill>
                  <a:sysClr val="windowText" lastClr="000000"/>
                </a:solidFill>
              </a:rPr>
            </a:br>
            <a:r>
              <a:rPr lang="de-DE" sz="1600" kern="0" spc="-1" dirty="0" err="1">
                <a:solidFill>
                  <a:srgbClr val="000000"/>
                </a:solidFill>
              </a:rPr>
              <a:t>Notekeeping</a:t>
            </a:r>
            <a:r>
              <a:rPr lang="de-DE" sz="1600" kern="0" spc="-1" dirty="0">
                <a:solidFill>
                  <a:srgbClr val="000000"/>
                </a:solidFill>
              </a:rPr>
              <a:t>, </a:t>
            </a:r>
            <a:r>
              <a:rPr lang="de-DE" sz="1600" kern="0" spc="-1" dirty="0" err="1">
                <a:solidFill>
                  <a:srgbClr val="000000"/>
                </a:solidFill>
              </a:rPr>
              <a:t>LaTeX</a:t>
            </a:r>
            <a:r>
              <a:rPr lang="de-DE" sz="1600" kern="0" spc="-1" dirty="0">
                <a:solidFill>
                  <a:srgbClr val="000000"/>
                </a:solidFill>
              </a:rPr>
              <a:t> </a:t>
            </a:r>
            <a:r>
              <a:rPr lang="de-DE" sz="1600" kern="0" spc="-1" dirty="0" err="1">
                <a:solidFill>
                  <a:srgbClr val="000000"/>
                </a:solidFill>
              </a:rPr>
              <a:t>editing</a:t>
            </a:r>
            <a:r>
              <a:rPr lang="de-DE" sz="1600" kern="0" spc="-1" dirty="0">
                <a:solidFill>
                  <a:srgbClr val="000000"/>
                </a:solidFill>
              </a:rPr>
              <a:t>, </a:t>
            </a:r>
            <a:r>
              <a:rPr lang="de-DE" sz="1600" kern="0" spc="-1" dirty="0" err="1">
                <a:solidFill>
                  <a:srgbClr val="000000"/>
                </a:solidFill>
              </a:rPr>
              <a:t>Nextcloud</a:t>
            </a:r>
            <a:r>
              <a:rPr lang="de-DE" sz="1600" kern="0" spc="-1" dirty="0">
                <a:solidFill>
                  <a:srgbClr val="000000"/>
                </a:solidFill>
              </a:rPr>
              <a:t>, Survey ...</a:t>
            </a:r>
          </a:p>
          <a:p>
            <a:pPr marL="432000" lvl="1" indent="-216000" defTabSz="914400"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179640" algn="l"/>
                <a:tab pos="180000" algn="l"/>
                <a:tab pos="359280" algn="l"/>
              </a:tabLst>
            </a:pPr>
            <a:r>
              <a:rPr lang="de-DE" sz="1600" b="1" kern="0" spc="-1" dirty="0" err="1">
                <a:solidFill>
                  <a:srgbClr val="000000"/>
                </a:solidFill>
              </a:rPr>
              <a:t>Compute</a:t>
            </a:r>
            <a:r>
              <a:rPr lang="de-DE" sz="1600" b="1" kern="0" spc="-1" dirty="0">
                <a:solidFill>
                  <a:srgbClr val="000000"/>
                </a:solidFill>
              </a:rPr>
              <a:t> and Storage</a:t>
            </a:r>
            <a:br>
              <a:rPr lang="de-DE" sz="1600" kern="0" dirty="0">
                <a:solidFill>
                  <a:sysClr val="windowText" lastClr="000000"/>
                </a:solidFill>
              </a:rPr>
            </a:br>
            <a:r>
              <a:rPr lang="de-DE" sz="1600" kern="0" spc="-1" dirty="0" err="1">
                <a:solidFill>
                  <a:srgbClr val="000000"/>
                </a:solidFill>
              </a:rPr>
              <a:t>Jupyter</a:t>
            </a:r>
            <a:r>
              <a:rPr lang="de-DE" sz="1600" kern="0" spc="-1" dirty="0">
                <a:solidFill>
                  <a:srgbClr val="000000"/>
                </a:solidFill>
              </a:rPr>
              <a:t>, GPU, </a:t>
            </a:r>
            <a:r>
              <a:rPr lang="de-DE" sz="1600" kern="0" spc="-1" dirty="0" err="1">
                <a:solidFill>
                  <a:srgbClr val="000000"/>
                </a:solidFill>
              </a:rPr>
              <a:t>Kubernetes</a:t>
            </a:r>
            <a:r>
              <a:rPr lang="de-DE" sz="1600" kern="0" spc="-1" dirty="0">
                <a:solidFill>
                  <a:srgbClr val="000000"/>
                </a:solidFill>
              </a:rPr>
              <a:t>, OpenStack, </a:t>
            </a:r>
            <a:r>
              <a:rPr lang="de-DE" sz="1600" kern="0" spc="-1" dirty="0" err="1">
                <a:solidFill>
                  <a:srgbClr val="000000"/>
                </a:solidFill>
              </a:rPr>
              <a:t>dCache</a:t>
            </a:r>
            <a:endParaRPr lang="de-DE" sz="1600" kern="0" spc="-1" dirty="0">
              <a:solidFill>
                <a:srgbClr val="000000"/>
              </a:solidFill>
            </a:endParaRPr>
          </a:p>
          <a:p>
            <a:pPr marL="432000" lvl="1" indent="-216000" defTabSz="914400"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179640" algn="l"/>
                <a:tab pos="180000" algn="l"/>
                <a:tab pos="359280" algn="l"/>
              </a:tabLst>
            </a:pPr>
            <a:r>
              <a:rPr lang="de-DE" sz="1600" b="1" kern="0" spc="-1" dirty="0">
                <a:solidFill>
                  <a:srgbClr val="000000"/>
                </a:solidFill>
              </a:rPr>
              <a:t>Science</a:t>
            </a:r>
            <a:br>
              <a:rPr lang="de-DE" sz="1600" kern="0" dirty="0">
                <a:solidFill>
                  <a:sysClr val="windowText" lastClr="000000"/>
                </a:solidFill>
              </a:rPr>
            </a:br>
            <a:r>
              <a:rPr lang="de-DE" sz="1600" kern="0" spc="-1" dirty="0">
                <a:solidFill>
                  <a:srgbClr val="000000"/>
                </a:solidFill>
              </a:rPr>
              <a:t>Sensor </a:t>
            </a:r>
            <a:r>
              <a:rPr lang="de-DE" sz="1600" kern="0" spc="-1" dirty="0" err="1">
                <a:solidFill>
                  <a:srgbClr val="000000"/>
                </a:solidFill>
              </a:rPr>
              <a:t>management</a:t>
            </a:r>
            <a:r>
              <a:rPr lang="de-DE" sz="1600" kern="0" spc="-1" dirty="0">
                <a:solidFill>
                  <a:srgbClr val="000000"/>
                </a:solidFill>
              </a:rPr>
              <a:t>, Ocean Data Viewer, </a:t>
            </a:r>
            <a:r>
              <a:rPr lang="de-DE" sz="1600" kern="0" spc="-1" dirty="0" err="1">
                <a:solidFill>
                  <a:srgbClr val="000000"/>
                </a:solidFill>
              </a:rPr>
              <a:t>SciFlow</a:t>
            </a:r>
            <a:r>
              <a:rPr lang="de-DE" sz="1600" kern="0" spc="-1" dirty="0">
                <a:solidFill>
                  <a:srgbClr val="000000"/>
                </a:solidFill>
              </a:rPr>
              <a:t> ...</a:t>
            </a:r>
          </a:p>
          <a:p>
            <a:pPr marL="43200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tabLst>
                <a:tab pos="0" algn="l"/>
              </a:tabLst>
            </a:pPr>
            <a:endParaRPr lang="de-DE" sz="1600" b="0" spc="-1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CE89459-0CBC-AAC2-1D64-05B928B70456}"/>
              </a:ext>
            </a:extLst>
          </p:cNvPr>
          <p:cNvCxnSpPr>
            <a:cxnSpLocks/>
          </p:cNvCxnSpPr>
          <p:nvPr/>
        </p:nvCxnSpPr>
        <p:spPr>
          <a:xfrm>
            <a:off x="-24680" y="1052736"/>
            <a:ext cx="122166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610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16089-0A79-ABEA-61B9-4E4D81E7D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b="0" spc="-1" dirty="0">
                <a:solidFill>
                  <a:srgbClr val="002864"/>
                </a:solidFill>
                <a:latin typeface="Inter"/>
              </a:rPr>
              <a:t>Software Services</a:t>
            </a:r>
            <a:br>
              <a:rPr lang="de-DE" sz="3200" b="0" spc="-1" dirty="0">
                <a:solidFill>
                  <a:srgbClr val="002864"/>
                </a:solidFill>
                <a:latin typeface="Inter"/>
              </a:rPr>
            </a:br>
            <a:endParaRPr lang="en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BBE389-EAE4-7D0F-415F-5F356CE0F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RIC Contribution to FS SciCom | Patrick, Paul, 2024-07-01</a:t>
            </a:r>
            <a:endParaRPr lang="en-US" noProof="0" dirty="0"/>
          </a:p>
        </p:txBody>
      </p:sp>
      <p:sp>
        <p:nvSpPr>
          <p:cNvPr id="6" name="PlaceHolder 2">
            <a:extLst>
              <a:ext uri="{FF2B5EF4-FFF2-40B4-BE49-F238E27FC236}">
                <a16:creationId xmlns:a16="http://schemas.microsoft.com/office/drawing/2014/main" id="{BB8B49CC-4D08-D0B8-DAB0-48F6BD424BCC}"/>
              </a:ext>
            </a:extLst>
          </p:cNvPr>
          <p:cNvSpPr txBox="1">
            <a:spLocks/>
          </p:cNvSpPr>
          <p:nvPr/>
        </p:nvSpPr>
        <p:spPr>
          <a:xfrm>
            <a:off x="369909" y="1863934"/>
            <a:ext cx="5236865" cy="3653640"/>
          </a:xfrm>
          <a:prstGeom prst="rect">
            <a:avLst/>
          </a:prstGeom>
          <a:noFill/>
          <a:ln w="0"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16000" indent="-216000">
              <a:lnSpc>
                <a:spcPct val="100000"/>
              </a:lnSpc>
              <a:spcBef>
                <a:spcPts val="317"/>
              </a:spcBef>
              <a:spcAft>
                <a:spcPts val="317"/>
              </a:spcAft>
              <a:buClr>
                <a:srgbClr val="002864"/>
              </a:buClr>
              <a:buSzPct val="45000"/>
              <a:buFont typeface="Wingdings" charset="2"/>
              <a:buChar char=""/>
            </a:pPr>
            <a:r>
              <a:rPr lang="en-US" sz="1800" b="0" spc="-1" dirty="0" err="1">
                <a:solidFill>
                  <a:srgbClr val="000000"/>
                </a:solidFill>
                <a:latin typeface="+mn-lt"/>
              </a:rPr>
              <a:t>hifis.net</a:t>
            </a:r>
            <a:r>
              <a:rPr lang="en-US" sz="1800" b="0" spc="-1" dirty="0">
                <a:solidFill>
                  <a:srgbClr val="000000"/>
                </a:solidFill>
                <a:latin typeface="+mn-lt"/>
              </a:rPr>
              <a:t> → Software Services</a:t>
            </a:r>
          </a:p>
          <a:p>
            <a:pPr marL="216000">
              <a:lnSpc>
                <a:spcPct val="100000"/>
              </a:lnSpc>
              <a:spcBef>
                <a:spcPts val="317"/>
              </a:spcBef>
              <a:spcAft>
                <a:spcPts val="317"/>
              </a:spcAft>
            </a:pPr>
            <a:endParaRPr lang="en-US" sz="1800" b="0" spc="-1" dirty="0">
              <a:solidFill>
                <a:srgbClr val="000000"/>
              </a:solidFill>
              <a:latin typeface="+mn-lt"/>
            </a:endParaRPr>
          </a:p>
          <a:p>
            <a:pPr marL="216000" indent="-216000">
              <a:spcBef>
                <a:spcPts val="317"/>
              </a:spcBef>
              <a:spcAft>
                <a:spcPts val="317"/>
              </a:spcAft>
              <a:buClr>
                <a:srgbClr val="002864"/>
              </a:buClr>
              <a:buSzPct val="45000"/>
              <a:buFont typeface="Wingdings" charset="2"/>
              <a:buChar char=""/>
            </a:pPr>
            <a:r>
              <a:rPr lang="en-US" sz="1800" b="0" spc="-1" dirty="0">
                <a:solidFill>
                  <a:srgbClr val="000000"/>
                </a:solidFill>
                <a:latin typeface="+mn-lt"/>
              </a:rPr>
              <a:t>Software is at the core of many research efforts</a:t>
            </a:r>
          </a:p>
          <a:p>
            <a:pPr marL="216000" indent="-216000">
              <a:spcBef>
                <a:spcPts val="317"/>
              </a:spcBef>
              <a:spcAft>
                <a:spcPts val="317"/>
              </a:spcAft>
              <a:buClr>
                <a:srgbClr val="002864"/>
              </a:buClr>
              <a:buSzPct val="45000"/>
              <a:buFont typeface="Wingdings" charset="2"/>
              <a:buChar char=""/>
            </a:pPr>
            <a:r>
              <a:rPr lang="en-US" sz="1800" b="0" spc="-1" dirty="0">
                <a:solidFill>
                  <a:srgbClr val="000000"/>
                </a:solidFill>
                <a:latin typeface="+mn-lt"/>
              </a:rPr>
              <a:t>Quality software → quality publications</a:t>
            </a:r>
          </a:p>
          <a:p>
            <a:pPr marL="216000" indent="-216000">
              <a:spcBef>
                <a:spcPts val="317"/>
              </a:spcBef>
              <a:spcAft>
                <a:spcPts val="317"/>
              </a:spcAft>
              <a:buClr>
                <a:srgbClr val="002864"/>
              </a:buClr>
              <a:buSzPct val="45000"/>
              <a:buFont typeface="Wingdings" charset="2"/>
              <a:buChar char=""/>
            </a:pPr>
            <a:r>
              <a:rPr lang="en-US" sz="1800" b="0" spc="-1" dirty="0">
                <a:solidFill>
                  <a:srgbClr val="000000"/>
                </a:solidFill>
                <a:latin typeface="+mn-lt"/>
              </a:rPr>
              <a:t>Training and consulting for software development in science</a:t>
            </a:r>
          </a:p>
          <a:p>
            <a:pPr marL="216000" indent="-216000">
              <a:spcBef>
                <a:spcPts val="317"/>
              </a:spcBef>
              <a:spcAft>
                <a:spcPts val="317"/>
              </a:spcAft>
              <a:buClr>
                <a:srgbClr val="002864"/>
              </a:buClr>
              <a:buSzPct val="45000"/>
              <a:buFont typeface="Wingdings" charset="2"/>
              <a:buChar char=""/>
            </a:pPr>
            <a:r>
              <a:rPr lang="en-US" sz="1800" b="0" spc="-1" dirty="0">
                <a:solidFill>
                  <a:srgbClr val="000000"/>
                </a:solidFill>
                <a:latin typeface="+mn-lt"/>
              </a:rPr>
              <a:t>Community-building around Research Software Development</a:t>
            </a:r>
          </a:p>
          <a:p>
            <a:pPr marL="216000" indent="-216000">
              <a:spcBef>
                <a:spcPts val="317"/>
              </a:spcBef>
              <a:spcAft>
                <a:spcPts val="317"/>
              </a:spcAft>
              <a:buClr>
                <a:srgbClr val="002864"/>
              </a:buClr>
              <a:buSzPct val="45000"/>
              <a:buFont typeface="Wingdings" charset="2"/>
              <a:buChar char=""/>
            </a:pPr>
            <a:r>
              <a:rPr lang="en-US" sz="1800" b="0" spc="-1" dirty="0">
                <a:solidFill>
                  <a:srgbClr val="000000"/>
                </a:solidFill>
                <a:latin typeface="+mn-lt"/>
              </a:rPr>
              <a:t>Get connected!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F33212-3AE0-104F-25FA-A45355468877}"/>
              </a:ext>
            </a:extLst>
          </p:cNvPr>
          <p:cNvPicPr/>
          <p:nvPr/>
        </p:nvPicPr>
        <p:blipFill>
          <a:blip r:embed="rId2"/>
          <a:srcRect b="58008"/>
          <a:stretch/>
        </p:blipFill>
        <p:spPr>
          <a:xfrm>
            <a:off x="6225876" y="1621045"/>
            <a:ext cx="3319264" cy="3887391"/>
          </a:xfrm>
          <a:prstGeom prst="rect">
            <a:avLst/>
          </a:prstGeom>
          <a:ln w="0"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6E11CE-5C1B-DEA7-A9B7-E205A9B962A9}"/>
              </a:ext>
            </a:extLst>
          </p:cNvPr>
          <p:cNvPicPr/>
          <p:nvPr/>
        </p:nvPicPr>
        <p:blipFill>
          <a:blip r:embed="rId3"/>
          <a:srcRect b="57965"/>
          <a:stretch/>
        </p:blipFill>
        <p:spPr>
          <a:xfrm>
            <a:off x="8454926" y="2470396"/>
            <a:ext cx="3418631" cy="3653639"/>
          </a:xfrm>
          <a:prstGeom prst="rect">
            <a:avLst/>
          </a:prstGeom>
          <a:ln w="0">
            <a:noFill/>
          </a:ln>
        </p:spPr>
      </p:pic>
      <p:pic>
        <p:nvPicPr>
          <p:cNvPr id="9" name="Grafik 6">
            <a:extLst>
              <a:ext uri="{FF2B5EF4-FFF2-40B4-BE49-F238E27FC236}">
                <a16:creationId xmlns:a16="http://schemas.microsoft.com/office/drawing/2014/main" id="{0FF655ED-BA68-E408-2AF5-6014FF8A29E8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9722151" y="6468458"/>
            <a:ext cx="1037635" cy="186841"/>
          </a:xfrm>
          <a:prstGeom prst="rect">
            <a:avLst/>
          </a:prstGeom>
          <a:ln w="0">
            <a:noFill/>
          </a:ln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0AB630B-35D1-BF35-B195-5F4D436D54A9}"/>
              </a:ext>
            </a:extLst>
          </p:cNvPr>
          <p:cNvPicPr/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/>
        </p:blipFill>
        <p:spPr>
          <a:xfrm>
            <a:off x="8616280" y="6447485"/>
            <a:ext cx="943000" cy="266629"/>
          </a:xfrm>
          <a:prstGeom prst="rect">
            <a:avLst/>
          </a:prstGeom>
          <a:ln w="0">
            <a:noFill/>
          </a:ln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CECF6E8-AE7E-DC32-BB6D-EC291EDC6450}"/>
              </a:ext>
            </a:extLst>
          </p:cNvPr>
          <p:cNvCxnSpPr>
            <a:cxnSpLocks/>
          </p:cNvCxnSpPr>
          <p:nvPr/>
        </p:nvCxnSpPr>
        <p:spPr>
          <a:xfrm>
            <a:off x="-24680" y="1052736"/>
            <a:ext cx="122166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04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E023A-994B-DB9F-E1E7-EF0443E84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9656" y="2771628"/>
            <a:ext cx="8658653" cy="451098"/>
          </a:xfrm>
        </p:spPr>
        <p:txBody>
          <a:bodyPr/>
          <a:lstStyle/>
          <a:p>
            <a:r>
              <a:rPr lang="en-DE" dirty="0"/>
              <a:t>Helmholtz-Imaging by Philipp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556474-A66F-7969-5C86-8FC898C62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RIC Contribution to FS SciCom | Patrick, Paul, 2024-07-01</a:t>
            </a:r>
            <a:endParaRPr lang="en-US" noProof="0" dirty="0"/>
          </a:p>
        </p:txBody>
      </p:sp>
      <p:pic>
        <p:nvPicPr>
          <p:cNvPr id="3" name="Picture 10" descr="Helmholtz Imaging CONNECT - Helmholtz Imaging">
            <a:extLst>
              <a:ext uri="{FF2B5EF4-FFF2-40B4-BE49-F238E27FC236}">
                <a16:creationId xmlns:a16="http://schemas.microsoft.com/office/drawing/2014/main" id="{8A3E1B02-EC99-CD8D-57B4-4049BE4759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9" t="10916" r="33736" b="18224"/>
          <a:stretch/>
        </p:blipFill>
        <p:spPr bwMode="auto">
          <a:xfrm>
            <a:off x="1055440" y="2152516"/>
            <a:ext cx="1728192" cy="214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9605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0AD6CCA-2661-4C25-9614-623803F925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Patrick Fuhrmann</a:t>
            </a:r>
          </a:p>
          <a:p>
            <a:r>
              <a:rPr lang="de-DE" dirty="0"/>
              <a:t>DESY IT RIC</a:t>
            </a:r>
          </a:p>
          <a:p>
            <a:r>
              <a:rPr lang="de-DE" dirty="0">
                <a:hlinkClick r:id="rId2"/>
              </a:rPr>
              <a:t>Patrick.fuhrmann@desy.de</a:t>
            </a:r>
            <a:endParaRPr lang="de-DE" dirty="0"/>
          </a:p>
          <a:p>
            <a:r>
              <a:rPr lang="de-DE" dirty="0"/>
              <a:t>Ext 4474</a:t>
            </a:r>
          </a:p>
        </p:txBody>
      </p:sp>
    </p:spTree>
    <p:extLst>
      <p:ext uri="{BB962C8B-B14F-4D97-AF65-F5344CB8AC3E}">
        <p14:creationId xmlns:p14="http://schemas.microsoft.com/office/powerpoint/2010/main" val="1550633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1F78B-F128-F75E-6F64-9B6F70DE0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Content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C5B77A-A5F5-872A-542C-B6795BEF2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RIC Contribution to FS SciCom | Patrick, Paul, 2024-07-01</a:t>
            </a:r>
            <a:endParaRPr lang="en-US" noProof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00A138-9CC3-4EB3-75C0-DCDFC2B8FF8C}"/>
              </a:ext>
            </a:extLst>
          </p:cNvPr>
          <p:cNvSpPr txBox="1"/>
          <p:nvPr/>
        </p:nvSpPr>
        <p:spPr>
          <a:xfrm>
            <a:off x="839416" y="1844824"/>
            <a:ext cx="729398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DE" sz="2400" dirty="0">
                <a:solidFill>
                  <a:schemeClr val="accent2"/>
                </a:solidFill>
              </a:rPr>
              <a:t>RIC</a:t>
            </a:r>
            <a:r>
              <a:rPr lang="en-DE" sz="2400" dirty="0">
                <a:solidFill>
                  <a:schemeClr val="accent1"/>
                </a:solidFill>
              </a:rPr>
              <a:t> in a Nutshell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DE" sz="2400" dirty="0">
                <a:solidFill>
                  <a:schemeClr val="accent2"/>
                </a:solidFill>
              </a:rPr>
              <a:t>The European Open Science Cloud </a:t>
            </a:r>
            <a:r>
              <a:rPr lang="en-DE" sz="2400" dirty="0">
                <a:solidFill>
                  <a:schemeClr val="accent1"/>
                </a:solidFill>
              </a:rPr>
              <a:t>(very quickly)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DE" sz="2400" dirty="0">
                <a:solidFill>
                  <a:schemeClr val="accent1"/>
                </a:solidFill>
              </a:rPr>
              <a:t>Understanding your </a:t>
            </a:r>
            <a:r>
              <a:rPr lang="en-DE" sz="2400" dirty="0">
                <a:solidFill>
                  <a:schemeClr val="accent2"/>
                </a:solidFill>
              </a:rPr>
              <a:t>data/Meta Data/Ontologies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DE" sz="2400" dirty="0">
                <a:solidFill>
                  <a:schemeClr val="accent2"/>
                </a:solidFill>
              </a:rPr>
              <a:t>Data Orchestration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DE" sz="2400" dirty="0">
                <a:solidFill>
                  <a:schemeClr val="accent2"/>
                </a:solidFill>
              </a:rPr>
              <a:t>HIFIS</a:t>
            </a:r>
            <a:r>
              <a:rPr lang="en-DE" sz="2400" dirty="0">
                <a:solidFill>
                  <a:schemeClr val="accent1"/>
                </a:solidFill>
              </a:rPr>
              <a:t> by Sebastian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DE" sz="2400" dirty="0">
                <a:solidFill>
                  <a:schemeClr val="accent2"/>
                </a:solidFill>
              </a:rPr>
              <a:t>Helmholtz Imaging </a:t>
            </a:r>
            <a:r>
              <a:rPr lang="en-DE" sz="2400" dirty="0">
                <a:solidFill>
                  <a:schemeClr val="accent1"/>
                </a:solidFill>
              </a:rPr>
              <a:t>by Philipp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DE" sz="2400" dirty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DE" sz="2400" dirty="0">
                <a:solidFill>
                  <a:schemeClr val="accent1"/>
                </a:solidFill>
              </a:rPr>
              <a:t>Later today: Open Science by Tim</a:t>
            </a:r>
          </a:p>
        </p:txBody>
      </p:sp>
    </p:spTree>
    <p:extLst>
      <p:ext uri="{BB962C8B-B14F-4D97-AF65-F5344CB8AC3E}">
        <p14:creationId xmlns:p14="http://schemas.microsoft.com/office/powerpoint/2010/main" val="3313769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8BE11-C3D2-758C-14F0-D7E105D97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215298"/>
            <a:ext cx="5616004" cy="451098"/>
          </a:xfrm>
        </p:spPr>
        <p:txBody>
          <a:bodyPr/>
          <a:lstStyle/>
          <a:p>
            <a:r>
              <a:rPr lang="en-DE" dirty="0"/>
              <a:t>RIC in a Nutshell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B8978A-B212-D33B-08DD-3821D7655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RIC Contribution to FS SciCom | Patrick, Paul, 2024-07-01</a:t>
            </a:r>
            <a:endParaRPr lang="en-US" noProof="0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B449BE9-42EC-F923-5910-59F8345CE1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8925544"/>
              </p:ext>
            </p:extLst>
          </p:nvPr>
        </p:nvGraphicFramePr>
        <p:xfrm>
          <a:off x="6845083" y="2965877"/>
          <a:ext cx="5155143" cy="3416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C63D877B-CFC2-CE59-FE3F-4A478D313A86}"/>
              </a:ext>
            </a:extLst>
          </p:cNvPr>
          <p:cNvSpPr/>
          <p:nvPr/>
        </p:nvSpPr>
        <p:spPr>
          <a:xfrm>
            <a:off x="191344" y="820739"/>
            <a:ext cx="6297148" cy="9541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600" dirty="0" err="1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0EC327-33D8-BA74-9091-C9576E9B29DE}"/>
              </a:ext>
            </a:extLst>
          </p:cNvPr>
          <p:cNvSpPr txBox="1"/>
          <p:nvPr/>
        </p:nvSpPr>
        <p:spPr>
          <a:xfrm>
            <a:off x="334740" y="862217"/>
            <a:ext cx="56685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2000" dirty="0">
                <a:solidFill>
                  <a:schemeClr val="accent2"/>
                </a:solidFill>
              </a:rPr>
              <a:t>People</a:t>
            </a:r>
            <a:r>
              <a:rPr lang="en-DE" sz="2000" dirty="0">
                <a:solidFill>
                  <a:schemeClr val="accent1"/>
                </a:solidFill>
              </a:rPr>
              <a:t> </a:t>
            </a:r>
          </a:p>
          <a:p>
            <a:pPr lvl="1"/>
            <a:r>
              <a:rPr lang="en-DE" sz="2000" dirty="0">
                <a:solidFill>
                  <a:schemeClr val="accent1"/>
                </a:solidFill>
              </a:rPr>
              <a:t>14 ( + 2 soon)  ( + 2 hopefully in September)</a:t>
            </a:r>
          </a:p>
          <a:p>
            <a:endParaRPr lang="en-DE" sz="1600" dirty="0" err="1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C0279075-BEA9-182A-425F-E011C5D4740B}"/>
              </a:ext>
            </a:extLst>
          </p:cNvPr>
          <p:cNvSpPr/>
          <p:nvPr/>
        </p:nvSpPr>
        <p:spPr>
          <a:xfrm>
            <a:off x="191344" y="1844824"/>
            <a:ext cx="6297148" cy="135602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600" dirty="0" err="1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7CA52DC-F0AA-FA29-C27D-A034769852F1}"/>
              </a:ext>
            </a:extLst>
          </p:cNvPr>
          <p:cNvSpPr txBox="1"/>
          <p:nvPr/>
        </p:nvSpPr>
        <p:spPr>
          <a:xfrm>
            <a:off x="334740" y="1916832"/>
            <a:ext cx="6153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2000" dirty="0">
                <a:solidFill>
                  <a:schemeClr val="accent2"/>
                </a:solidFill>
              </a:rPr>
              <a:t>Mandate</a:t>
            </a:r>
            <a:r>
              <a:rPr lang="en-DE" sz="2000" dirty="0">
                <a:solidFill>
                  <a:schemeClr val="accent1"/>
                </a:solidFill>
              </a:rPr>
              <a:t>: 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25572488-6691-C0CF-90DF-A762983347BE}"/>
              </a:ext>
            </a:extLst>
          </p:cNvPr>
          <p:cNvSpPr/>
          <p:nvPr/>
        </p:nvSpPr>
        <p:spPr>
          <a:xfrm>
            <a:off x="213588" y="3284181"/>
            <a:ext cx="6297148" cy="167156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600" dirty="0" err="1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C687D32-83AC-163B-1902-CCE5932BC5D7}"/>
              </a:ext>
            </a:extLst>
          </p:cNvPr>
          <p:cNvSpPr txBox="1"/>
          <p:nvPr/>
        </p:nvSpPr>
        <p:spPr>
          <a:xfrm>
            <a:off x="369358" y="3309249"/>
            <a:ext cx="4286623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2000" dirty="0">
                <a:solidFill>
                  <a:schemeClr val="accent2"/>
                </a:solidFill>
              </a:rPr>
              <a:t>With background knowledge in: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DE" sz="1600" dirty="0">
                <a:solidFill>
                  <a:schemeClr val="accent1"/>
                </a:solidFill>
              </a:rPr>
              <a:t>High Energy- Plazma- Astro Physics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DE" sz="1600" dirty="0">
                <a:solidFill>
                  <a:schemeClr val="accent1"/>
                </a:solidFill>
              </a:rPr>
              <a:t>AI, Imaging, Structural Biology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DE" sz="1600" dirty="0">
                <a:solidFill>
                  <a:schemeClr val="accent1"/>
                </a:solidFill>
              </a:rPr>
              <a:t>Professional Project Manager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DE" sz="1600" dirty="0">
                <a:solidFill>
                  <a:schemeClr val="accent1"/>
                </a:solidFill>
              </a:rPr>
              <a:t>HPC, Infrastructure Management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DE" sz="1600" dirty="0">
                <a:solidFill>
                  <a:schemeClr val="accent1"/>
                </a:solidFill>
              </a:rPr>
              <a:t>Software Developers</a:t>
            </a:r>
          </a:p>
          <a:p>
            <a:endParaRPr lang="en-DE" sz="1600" dirty="0" err="1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13F1F422-5189-0917-6D0F-01B49C10D125}"/>
              </a:ext>
            </a:extLst>
          </p:cNvPr>
          <p:cNvSpPr/>
          <p:nvPr/>
        </p:nvSpPr>
        <p:spPr>
          <a:xfrm>
            <a:off x="191344" y="5041274"/>
            <a:ext cx="6297148" cy="135282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600" dirty="0" err="1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1BF7D6-D0BD-D143-6B36-F7FF573177FD}"/>
              </a:ext>
            </a:extLst>
          </p:cNvPr>
          <p:cNvSpPr txBox="1"/>
          <p:nvPr/>
        </p:nvSpPr>
        <p:spPr>
          <a:xfrm>
            <a:off x="525691" y="5085506"/>
            <a:ext cx="60023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2000" dirty="0">
                <a:solidFill>
                  <a:schemeClr val="accent2"/>
                </a:solidFill>
              </a:rPr>
              <a:t>Funding</a:t>
            </a:r>
          </a:p>
          <a:p>
            <a:pPr lvl="1"/>
            <a:r>
              <a:rPr lang="en-DE" sz="2000" dirty="0">
                <a:solidFill>
                  <a:schemeClr val="accent1"/>
                </a:solidFill>
              </a:rPr>
              <a:t>Almost entirely </a:t>
            </a:r>
            <a:r>
              <a:rPr lang="en-DE" sz="2000" dirty="0">
                <a:solidFill>
                  <a:schemeClr val="accent2"/>
                </a:solidFill>
              </a:rPr>
              <a:t>funded</a:t>
            </a:r>
            <a:r>
              <a:rPr lang="en-DE" sz="2000" dirty="0">
                <a:solidFill>
                  <a:schemeClr val="accent1"/>
                </a:solidFill>
              </a:rPr>
              <a:t> by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DE" sz="2000" dirty="0">
                <a:solidFill>
                  <a:schemeClr val="accent2"/>
                </a:solidFill>
              </a:rPr>
              <a:t>Helmhotlz</a:t>
            </a:r>
            <a:r>
              <a:rPr lang="en-DE" sz="2000" dirty="0">
                <a:solidFill>
                  <a:schemeClr val="accent1"/>
                </a:solidFill>
              </a:rPr>
              <a:t> directly and the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DE" sz="2000" dirty="0">
                <a:solidFill>
                  <a:schemeClr val="accent2"/>
                </a:solidFill>
              </a:rPr>
              <a:t>EC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25A7B5-ED8E-172A-9FA8-A553FC069C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6" y="116632"/>
            <a:ext cx="4897164" cy="27031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0ED8A9-51FC-51AC-3DC5-15B54193B744}"/>
              </a:ext>
            </a:extLst>
          </p:cNvPr>
          <p:cNvSpPr txBox="1"/>
          <p:nvPr/>
        </p:nvSpPr>
        <p:spPr>
          <a:xfrm>
            <a:off x="790565" y="2229901"/>
            <a:ext cx="5472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dirty="0">
                <a:solidFill>
                  <a:schemeClr val="accent1"/>
                </a:solidFill>
              </a:rPr>
              <a:t>Exploring innovations in Scientific Computing by using synergies across Science Domains and Stakeholders.</a:t>
            </a:r>
          </a:p>
        </p:txBody>
      </p:sp>
    </p:spTree>
    <p:extLst>
      <p:ext uri="{BB962C8B-B14F-4D97-AF65-F5344CB8AC3E}">
        <p14:creationId xmlns:p14="http://schemas.microsoft.com/office/powerpoint/2010/main" val="2873356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CD74DD06-1227-66E3-D108-CC636FE0E090}"/>
              </a:ext>
            </a:extLst>
          </p:cNvPr>
          <p:cNvSpPr/>
          <p:nvPr/>
        </p:nvSpPr>
        <p:spPr>
          <a:xfrm>
            <a:off x="1643308" y="899695"/>
            <a:ext cx="1718914" cy="55735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600" dirty="0" err="1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2735D93-EB0D-45D8-28F3-3E783F9BE5A8}"/>
              </a:ext>
            </a:extLst>
          </p:cNvPr>
          <p:cNvSpPr/>
          <p:nvPr/>
        </p:nvSpPr>
        <p:spPr>
          <a:xfrm>
            <a:off x="3362222" y="899695"/>
            <a:ext cx="1087460" cy="557353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600" dirty="0" err="1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AACA8D0-2A17-5D85-A3C7-DB6D57ACEA70}"/>
              </a:ext>
            </a:extLst>
          </p:cNvPr>
          <p:cNvSpPr/>
          <p:nvPr/>
        </p:nvSpPr>
        <p:spPr>
          <a:xfrm>
            <a:off x="4449094" y="384773"/>
            <a:ext cx="1346114" cy="607768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600" dirty="0" err="1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768BCA5-7649-911D-9FC9-120464D59FA9}"/>
              </a:ext>
            </a:extLst>
          </p:cNvPr>
          <p:cNvSpPr/>
          <p:nvPr/>
        </p:nvSpPr>
        <p:spPr>
          <a:xfrm>
            <a:off x="5812893" y="896200"/>
            <a:ext cx="1360569" cy="557353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600" dirty="0" err="1">
              <a:solidFill>
                <a:schemeClr val="tx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0DB7C41-DA73-D535-F6FC-1E0AE663DC1F}"/>
              </a:ext>
            </a:extLst>
          </p:cNvPr>
          <p:cNvSpPr/>
          <p:nvPr/>
        </p:nvSpPr>
        <p:spPr>
          <a:xfrm>
            <a:off x="7176120" y="896200"/>
            <a:ext cx="1626100" cy="55735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600" dirty="0" err="1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2DA9C18-8A7E-6D3B-BA8C-6318A798AFB5}"/>
              </a:ext>
            </a:extLst>
          </p:cNvPr>
          <p:cNvSpPr/>
          <p:nvPr/>
        </p:nvSpPr>
        <p:spPr>
          <a:xfrm>
            <a:off x="8791635" y="896200"/>
            <a:ext cx="1686016" cy="557353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600" dirty="0" err="1">
              <a:solidFill>
                <a:schemeClr val="tx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9F0F368-3751-1B70-37AE-C4C9B57A333D}"/>
              </a:ext>
            </a:extLst>
          </p:cNvPr>
          <p:cNvSpPr/>
          <p:nvPr/>
        </p:nvSpPr>
        <p:spPr>
          <a:xfrm>
            <a:off x="10477651" y="896200"/>
            <a:ext cx="1512691" cy="55735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600" dirty="0" err="1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7A05C1-FCFF-A91E-4D69-A908138FB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How does RIC work?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1E9C55-652D-D7AE-9DD7-87DC4E691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RIC Contribution to FS SciCom | Patrick, Paul, 2024-07-01</a:t>
            </a:r>
            <a:endParaRPr lang="en-US" noProof="0" dirty="0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3DACA636-F1E5-D8F5-C01A-37528B4679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10995" y="1340768"/>
            <a:ext cx="1549327" cy="332624"/>
          </a:xfrm>
          <a:prstGeom prst="rect">
            <a:avLst/>
          </a:prstGeom>
        </p:spPr>
      </p:pic>
      <p:pic>
        <p:nvPicPr>
          <p:cNvPr id="19" name="Picture 10" descr="Helmholtz Imaging CONNECT - Helmholtz Imaging">
            <a:extLst>
              <a:ext uri="{FF2B5EF4-FFF2-40B4-BE49-F238E27FC236}">
                <a16:creationId xmlns:a16="http://schemas.microsoft.com/office/drawing/2014/main" id="{19D9E699-8762-08AB-6603-5D0A0384B3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9" t="10916" r="33736" b="18224"/>
          <a:stretch/>
        </p:blipFill>
        <p:spPr bwMode="auto">
          <a:xfrm>
            <a:off x="3515197" y="916754"/>
            <a:ext cx="799366" cy="99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onsortia DAPHNE4NFDI | NFDI">
            <a:extLst>
              <a:ext uri="{FF2B5EF4-FFF2-40B4-BE49-F238E27FC236}">
                <a16:creationId xmlns:a16="http://schemas.microsoft.com/office/drawing/2014/main" id="{CBC87AB4-50DE-7DA2-B999-7BCB31591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892" y="565555"/>
            <a:ext cx="1254518" cy="70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578B376D-7F38-3A1E-9898-D75032754F4B}"/>
              </a:ext>
            </a:extLst>
          </p:cNvPr>
          <p:cNvPicPr/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/>
        </p:blipFill>
        <p:spPr>
          <a:xfrm>
            <a:off x="4911549" y="1412776"/>
            <a:ext cx="548417" cy="479258"/>
          </a:xfrm>
          <a:prstGeom prst="rect">
            <a:avLst/>
          </a:prstGeom>
          <a:ln w="0"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88D1A2A-18BD-9D64-85E1-39CE617F1519}"/>
              </a:ext>
            </a:extLst>
          </p:cNvPr>
          <p:cNvPicPr/>
          <p:nvPr/>
        </p:nvPicPr>
        <p:blipFill>
          <a:blip r:embed="rId8"/>
          <a:stretch/>
        </p:blipFill>
        <p:spPr>
          <a:xfrm>
            <a:off x="5958985" y="1268760"/>
            <a:ext cx="1152128" cy="375300"/>
          </a:xfrm>
          <a:prstGeom prst="rect">
            <a:avLst/>
          </a:prstGeom>
          <a:ln w="0">
            <a:noFill/>
          </a:ln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21F85E1B-F75D-C782-E8E9-747AE5DB2266}"/>
              </a:ext>
            </a:extLst>
          </p:cNvPr>
          <p:cNvPicPr/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/>
        </p:blipFill>
        <p:spPr>
          <a:xfrm>
            <a:off x="7392144" y="1124744"/>
            <a:ext cx="1188783" cy="618294"/>
          </a:xfrm>
          <a:prstGeom prst="rect">
            <a:avLst/>
          </a:prstGeom>
          <a:ln w="0">
            <a:noFill/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D4CDF7F-DFF9-2835-3C91-EA0CAFAD0972}"/>
              </a:ext>
            </a:extLst>
          </p:cNvPr>
          <p:cNvPicPr/>
          <p:nvPr/>
        </p:nvPicPr>
        <p:blipFill>
          <a:blip r:embed="rId11"/>
          <a:stretch/>
        </p:blipFill>
        <p:spPr>
          <a:xfrm>
            <a:off x="10665357" y="1197589"/>
            <a:ext cx="1152128" cy="575227"/>
          </a:xfrm>
          <a:prstGeom prst="rect">
            <a:avLst/>
          </a:prstGeom>
          <a:ln w="0">
            <a:noFill/>
          </a:ln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969DD606-F302-029A-58FA-85A195B1BF52}"/>
              </a:ext>
            </a:extLst>
          </p:cNvPr>
          <p:cNvPicPr/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/>
        </p:blipFill>
        <p:spPr>
          <a:xfrm>
            <a:off x="8851655" y="1196752"/>
            <a:ext cx="1549327" cy="451098"/>
          </a:xfrm>
          <a:prstGeom prst="rect">
            <a:avLst/>
          </a:prstGeom>
          <a:ln w="0">
            <a:noFill/>
          </a:ln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EF958E7F-DEAF-5A7F-16B8-8456B507C325}"/>
              </a:ext>
            </a:extLst>
          </p:cNvPr>
          <p:cNvSpPr txBox="1"/>
          <p:nvPr/>
        </p:nvSpPr>
        <p:spPr>
          <a:xfrm>
            <a:off x="30261" y="2132856"/>
            <a:ext cx="14957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DE" sz="1600" dirty="0">
                <a:solidFill>
                  <a:schemeClr val="accent2"/>
                </a:solidFill>
              </a:rPr>
              <a:t>Federated AAI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2CD29FA-6DF6-9611-DC79-212B84A03957}"/>
              </a:ext>
            </a:extLst>
          </p:cNvPr>
          <p:cNvSpPr txBox="1"/>
          <p:nvPr/>
        </p:nvSpPr>
        <p:spPr>
          <a:xfrm>
            <a:off x="114538" y="2492896"/>
            <a:ext cx="1382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DE" sz="1600" dirty="0">
                <a:solidFill>
                  <a:schemeClr val="accent2"/>
                </a:solidFill>
              </a:rPr>
              <a:t>Project</a:t>
            </a:r>
          </a:p>
          <a:p>
            <a:pPr algn="ctr"/>
            <a:r>
              <a:rPr lang="en-DE" sz="1600" dirty="0">
                <a:solidFill>
                  <a:schemeClr val="accent2"/>
                </a:solidFill>
              </a:rPr>
              <a:t>Management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9BFB4E9-6146-63CD-3E8A-CE03BE425F44}"/>
              </a:ext>
            </a:extLst>
          </p:cNvPr>
          <p:cNvSpPr txBox="1"/>
          <p:nvPr/>
        </p:nvSpPr>
        <p:spPr>
          <a:xfrm>
            <a:off x="251380" y="3645024"/>
            <a:ext cx="11641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DE" sz="1600" dirty="0">
                <a:solidFill>
                  <a:schemeClr val="accent2"/>
                </a:solidFill>
              </a:rPr>
              <a:t>FAIR Data</a:t>
            </a:r>
          </a:p>
          <a:p>
            <a:pPr algn="ctr"/>
            <a:r>
              <a:rPr lang="en-DE" sz="1600" dirty="0">
                <a:solidFill>
                  <a:schemeClr val="accent2"/>
                </a:solidFill>
              </a:rPr>
              <a:t>Metadata</a:t>
            </a:r>
          </a:p>
          <a:p>
            <a:pPr algn="ctr"/>
            <a:r>
              <a:rPr lang="en-DE" sz="1600" dirty="0">
                <a:solidFill>
                  <a:schemeClr val="accent2"/>
                </a:solidFill>
              </a:rPr>
              <a:t>Ontologies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C5EDD5B-209E-FB3C-BBCE-C79BC4FCFF02}"/>
              </a:ext>
            </a:extLst>
          </p:cNvPr>
          <p:cNvSpPr txBox="1"/>
          <p:nvPr/>
        </p:nvSpPr>
        <p:spPr>
          <a:xfrm>
            <a:off x="98698" y="4509120"/>
            <a:ext cx="14173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DE" sz="1600" dirty="0">
                <a:solidFill>
                  <a:schemeClr val="accent2"/>
                </a:solidFill>
              </a:rPr>
              <a:t>Data</a:t>
            </a:r>
          </a:p>
          <a:p>
            <a:pPr algn="ctr"/>
            <a:r>
              <a:rPr lang="en-DE" sz="1600" dirty="0">
                <a:solidFill>
                  <a:schemeClr val="accent2"/>
                </a:solidFill>
              </a:rPr>
              <a:t>Orchestration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E3CE9DE-57F2-1004-E938-87C8FB5E946B}"/>
              </a:ext>
            </a:extLst>
          </p:cNvPr>
          <p:cNvSpPr txBox="1"/>
          <p:nvPr/>
        </p:nvSpPr>
        <p:spPr>
          <a:xfrm>
            <a:off x="162960" y="5157192"/>
            <a:ext cx="13965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DE" sz="1600" dirty="0">
                <a:solidFill>
                  <a:schemeClr val="accent2"/>
                </a:solidFill>
              </a:rPr>
              <a:t>Cloud</a:t>
            </a:r>
          </a:p>
          <a:p>
            <a:pPr algn="ctr"/>
            <a:r>
              <a:rPr lang="en-DE" sz="1600" dirty="0">
                <a:solidFill>
                  <a:schemeClr val="accent2"/>
                </a:solidFill>
              </a:rPr>
              <a:t>Infrastructure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1BEC5C7-5D8C-8DD2-3A78-63DC51B3F591}"/>
              </a:ext>
            </a:extLst>
          </p:cNvPr>
          <p:cNvSpPr txBox="1"/>
          <p:nvPr/>
        </p:nvSpPr>
        <p:spPr>
          <a:xfrm>
            <a:off x="348576" y="3068960"/>
            <a:ext cx="9140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DE" sz="1600" dirty="0">
                <a:solidFill>
                  <a:schemeClr val="accent2"/>
                </a:solidFill>
              </a:rPr>
              <a:t>AI</a:t>
            </a:r>
          </a:p>
          <a:p>
            <a:pPr algn="ctr"/>
            <a:r>
              <a:rPr lang="en-DE" sz="1600" dirty="0">
                <a:solidFill>
                  <a:schemeClr val="accent2"/>
                </a:solidFill>
              </a:rPr>
              <a:t>Imaging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694E9FC-F740-68D5-CE74-F0559F00B351}"/>
              </a:ext>
            </a:extLst>
          </p:cNvPr>
          <p:cNvCxnSpPr/>
          <p:nvPr/>
        </p:nvCxnSpPr>
        <p:spPr>
          <a:xfrm flipV="1">
            <a:off x="119336" y="1982353"/>
            <a:ext cx="11897058" cy="78495"/>
          </a:xfrm>
          <a:prstGeom prst="line">
            <a:avLst/>
          </a:prstGeom>
          <a:ln w="25400">
            <a:solidFill>
              <a:schemeClr val="accent1">
                <a:alpha val="49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E1E3613-20E0-17BC-E440-E94DBA8C2D9B}"/>
              </a:ext>
            </a:extLst>
          </p:cNvPr>
          <p:cNvCxnSpPr/>
          <p:nvPr/>
        </p:nvCxnSpPr>
        <p:spPr>
          <a:xfrm flipV="1">
            <a:off x="119336" y="2453186"/>
            <a:ext cx="11897058" cy="78495"/>
          </a:xfrm>
          <a:prstGeom prst="line">
            <a:avLst/>
          </a:prstGeom>
          <a:ln w="25400">
            <a:solidFill>
              <a:schemeClr val="accent1">
                <a:alpha val="49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117BDC2-BAF4-98CA-B3B7-7E0E6004D5D2}"/>
              </a:ext>
            </a:extLst>
          </p:cNvPr>
          <p:cNvCxnSpPr/>
          <p:nvPr/>
        </p:nvCxnSpPr>
        <p:spPr>
          <a:xfrm flipV="1">
            <a:off x="119336" y="2990465"/>
            <a:ext cx="11897058" cy="78495"/>
          </a:xfrm>
          <a:prstGeom prst="line">
            <a:avLst/>
          </a:prstGeom>
          <a:ln w="25400">
            <a:solidFill>
              <a:schemeClr val="accent1">
                <a:alpha val="49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E7C0664-D517-21E9-3FAC-577DF65C3730}"/>
              </a:ext>
            </a:extLst>
          </p:cNvPr>
          <p:cNvCxnSpPr/>
          <p:nvPr/>
        </p:nvCxnSpPr>
        <p:spPr>
          <a:xfrm flipV="1">
            <a:off x="175024" y="3573016"/>
            <a:ext cx="11897058" cy="78495"/>
          </a:xfrm>
          <a:prstGeom prst="line">
            <a:avLst/>
          </a:prstGeom>
          <a:ln w="25400">
            <a:solidFill>
              <a:schemeClr val="accent1">
                <a:alpha val="49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5F92F99-0AA8-6176-BDA3-05F809095DA2}"/>
              </a:ext>
            </a:extLst>
          </p:cNvPr>
          <p:cNvCxnSpPr/>
          <p:nvPr/>
        </p:nvCxnSpPr>
        <p:spPr>
          <a:xfrm flipV="1">
            <a:off x="196108" y="4430625"/>
            <a:ext cx="11897058" cy="78495"/>
          </a:xfrm>
          <a:prstGeom prst="line">
            <a:avLst/>
          </a:prstGeom>
          <a:ln w="25400">
            <a:solidFill>
              <a:schemeClr val="accent1">
                <a:alpha val="49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B40C1BC-B5D0-2C0A-F1C5-27708E30A5EE}"/>
              </a:ext>
            </a:extLst>
          </p:cNvPr>
          <p:cNvCxnSpPr/>
          <p:nvPr/>
        </p:nvCxnSpPr>
        <p:spPr>
          <a:xfrm flipV="1">
            <a:off x="175024" y="5085184"/>
            <a:ext cx="11897058" cy="78495"/>
          </a:xfrm>
          <a:prstGeom prst="line">
            <a:avLst/>
          </a:prstGeom>
          <a:ln w="25400">
            <a:solidFill>
              <a:schemeClr val="accent1">
                <a:alpha val="49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C0AB717-B38F-699E-B871-EB4ADB4613A7}"/>
              </a:ext>
            </a:extLst>
          </p:cNvPr>
          <p:cNvCxnSpPr/>
          <p:nvPr/>
        </p:nvCxnSpPr>
        <p:spPr>
          <a:xfrm flipV="1">
            <a:off x="196108" y="5661248"/>
            <a:ext cx="11897058" cy="78495"/>
          </a:xfrm>
          <a:prstGeom prst="line">
            <a:avLst/>
          </a:prstGeom>
          <a:ln w="25400">
            <a:solidFill>
              <a:schemeClr val="accent1">
                <a:alpha val="49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Smiley Face 46">
            <a:extLst>
              <a:ext uri="{FF2B5EF4-FFF2-40B4-BE49-F238E27FC236}">
                <a16:creationId xmlns:a16="http://schemas.microsoft.com/office/drawing/2014/main" id="{D1B79C01-80A8-06A1-E96A-EFEBAFC0CD89}"/>
              </a:ext>
            </a:extLst>
          </p:cNvPr>
          <p:cNvSpPr/>
          <p:nvPr/>
        </p:nvSpPr>
        <p:spPr>
          <a:xfrm>
            <a:off x="2316430" y="2132856"/>
            <a:ext cx="395194" cy="320958"/>
          </a:xfrm>
          <a:prstGeom prst="smileyFac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600" dirty="0" err="1">
              <a:solidFill>
                <a:schemeClr val="tx1"/>
              </a:solidFill>
            </a:endParaRPr>
          </a:p>
        </p:txBody>
      </p:sp>
      <p:sp>
        <p:nvSpPr>
          <p:cNvPr id="48" name="Smiley Face 47">
            <a:extLst>
              <a:ext uri="{FF2B5EF4-FFF2-40B4-BE49-F238E27FC236}">
                <a16:creationId xmlns:a16="http://schemas.microsoft.com/office/drawing/2014/main" id="{FEEB54F4-6EFD-9D07-8E51-6FFE52041A2B}"/>
              </a:ext>
            </a:extLst>
          </p:cNvPr>
          <p:cNvSpPr/>
          <p:nvPr/>
        </p:nvSpPr>
        <p:spPr>
          <a:xfrm>
            <a:off x="3687059" y="2132856"/>
            <a:ext cx="395194" cy="320958"/>
          </a:xfrm>
          <a:prstGeom prst="smileyFac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600" dirty="0" err="1">
              <a:solidFill>
                <a:schemeClr val="tx1"/>
              </a:solidFill>
            </a:endParaRPr>
          </a:p>
        </p:txBody>
      </p:sp>
      <p:sp>
        <p:nvSpPr>
          <p:cNvPr id="49" name="Smiley Face 48">
            <a:extLst>
              <a:ext uri="{FF2B5EF4-FFF2-40B4-BE49-F238E27FC236}">
                <a16:creationId xmlns:a16="http://schemas.microsoft.com/office/drawing/2014/main" id="{3BEACC4E-992D-0C7A-9737-D9B1F2A85C0F}"/>
              </a:ext>
            </a:extLst>
          </p:cNvPr>
          <p:cNvSpPr/>
          <p:nvPr/>
        </p:nvSpPr>
        <p:spPr>
          <a:xfrm>
            <a:off x="4940407" y="2128319"/>
            <a:ext cx="395194" cy="320958"/>
          </a:xfrm>
          <a:prstGeom prst="smileyFac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600" dirty="0" err="1">
              <a:solidFill>
                <a:schemeClr val="tx1"/>
              </a:solidFill>
            </a:endParaRPr>
          </a:p>
        </p:txBody>
      </p:sp>
      <p:sp>
        <p:nvSpPr>
          <p:cNvPr id="50" name="Smiley Face 49">
            <a:extLst>
              <a:ext uri="{FF2B5EF4-FFF2-40B4-BE49-F238E27FC236}">
                <a16:creationId xmlns:a16="http://schemas.microsoft.com/office/drawing/2014/main" id="{8C26EDDA-3566-E74E-E551-3B7911A6A4E2}"/>
              </a:ext>
            </a:extLst>
          </p:cNvPr>
          <p:cNvSpPr/>
          <p:nvPr/>
        </p:nvSpPr>
        <p:spPr>
          <a:xfrm>
            <a:off x="6303618" y="2126581"/>
            <a:ext cx="395194" cy="320958"/>
          </a:xfrm>
          <a:prstGeom prst="smileyFac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600" dirty="0" err="1">
              <a:solidFill>
                <a:schemeClr val="tx1"/>
              </a:solidFill>
            </a:endParaRPr>
          </a:p>
        </p:txBody>
      </p:sp>
      <p:sp>
        <p:nvSpPr>
          <p:cNvPr id="51" name="Smiley Face 50">
            <a:extLst>
              <a:ext uri="{FF2B5EF4-FFF2-40B4-BE49-F238E27FC236}">
                <a16:creationId xmlns:a16="http://schemas.microsoft.com/office/drawing/2014/main" id="{ED86E4E4-0EF3-B0A9-6914-611E6C7BC4E1}"/>
              </a:ext>
            </a:extLst>
          </p:cNvPr>
          <p:cNvSpPr/>
          <p:nvPr/>
        </p:nvSpPr>
        <p:spPr>
          <a:xfrm>
            <a:off x="7741235" y="2121192"/>
            <a:ext cx="395194" cy="320958"/>
          </a:xfrm>
          <a:prstGeom prst="smileyFac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600" dirty="0" err="1">
              <a:solidFill>
                <a:schemeClr val="tx1"/>
              </a:solidFill>
            </a:endParaRPr>
          </a:p>
        </p:txBody>
      </p:sp>
      <p:sp>
        <p:nvSpPr>
          <p:cNvPr id="52" name="Smiley Face 51">
            <a:extLst>
              <a:ext uri="{FF2B5EF4-FFF2-40B4-BE49-F238E27FC236}">
                <a16:creationId xmlns:a16="http://schemas.microsoft.com/office/drawing/2014/main" id="{97F477A9-D505-7693-F602-7873522EDE41}"/>
              </a:ext>
            </a:extLst>
          </p:cNvPr>
          <p:cNvSpPr/>
          <p:nvPr/>
        </p:nvSpPr>
        <p:spPr>
          <a:xfrm>
            <a:off x="9360968" y="2099655"/>
            <a:ext cx="395194" cy="320958"/>
          </a:xfrm>
          <a:prstGeom prst="smileyFac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600" dirty="0" err="1">
              <a:solidFill>
                <a:schemeClr val="tx1"/>
              </a:solidFill>
            </a:endParaRPr>
          </a:p>
        </p:txBody>
      </p:sp>
      <p:sp>
        <p:nvSpPr>
          <p:cNvPr id="53" name="Smiley Face 52">
            <a:extLst>
              <a:ext uri="{FF2B5EF4-FFF2-40B4-BE49-F238E27FC236}">
                <a16:creationId xmlns:a16="http://schemas.microsoft.com/office/drawing/2014/main" id="{1D9B322F-F4EE-F17E-462B-4BAA4D33E5D4}"/>
              </a:ext>
            </a:extLst>
          </p:cNvPr>
          <p:cNvSpPr/>
          <p:nvPr/>
        </p:nvSpPr>
        <p:spPr>
          <a:xfrm>
            <a:off x="11043824" y="2093146"/>
            <a:ext cx="395194" cy="320958"/>
          </a:xfrm>
          <a:prstGeom prst="smileyFac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600" dirty="0" err="1">
              <a:solidFill>
                <a:schemeClr val="tx1"/>
              </a:solidFill>
            </a:endParaRPr>
          </a:p>
        </p:txBody>
      </p:sp>
      <p:sp>
        <p:nvSpPr>
          <p:cNvPr id="54" name="Smiley Face 53">
            <a:extLst>
              <a:ext uri="{FF2B5EF4-FFF2-40B4-BE49-F238E27FC236}">
                <a16:creationId xmlns:a16="http://schemas.microsoft.com/office/drawing/2014/main" id="{2BF18597-6A43-3318-C076-75479DE254CF}"/>
              </a:ext>
            </a:extLst>
          </p:cNvPr>
          <p:cNvSpPr/>
          <p:nvPr/>
        </p:nvSpPr>
        <p:spPr>
          <a:xfrm>
            <a:off x="2321293" y="2603986"/>
            <a:ext cx="395194" cy="320958"/>
          </a:xfrm>
          <a:prstGeom prst="smileyFac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600" dirty="0" err="1">
              <a:solidFill>
                <a:schemeClr val="tx1"/>
              </a:solidFill>
            </a:endParaRPr>
          </a:p>
        </p:txBody>
      </p:sp>
      <p:sp>
        <p:nvSpPr>
          <p:cNvPr id="55" name="Smiley Face 54">
            <a:extLst>
              <a:ext uri="{FF2B5EF4-FFF2-40B4-BE49-F238E27FC236}">
                <a16:creationId xmlns:a16="http://schemas.microsoft.com/office/drawing/2014/main" id="{7A8CF76E-5993-9AC6-8DB1-0CC55E289550}"/>
              </a:ext>
            </a:extLst>
          </p:cNvPr>
          <p:cNvSpPr/>
          <p:nvPr/>
        </p:nvSpPr>
        <p:spPr>
          <a:xfrm>
            <a:off x="9360968" y="2564904"/>
            <a:ext cx="395194" cy="320958"/>
          </a:xfrm>
          <a:prstGeom prst="smileyFac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600" dirty="0" err="1">
              <a:solidFill>
                <a:schemeClr val="tx1"/>
              </a:solidFill>
            </a:endParaRPr>
          </a:p>
        </p:txBody>
      </p:sp>
      <p:sp>
        <p:nvSpPr>
          <p:cNvPr id="56" name="Smiley Face 55">
            <a:extLst>
              <a:ext uri="{FF2B5EF4-FFF2-40B4-BE49-F238E27FC236}">
                <a16:creationId xmlns:a16="http://schemas.microsoft.com/office/drawing/2014/main" id="{1FE00059-DAE2-AA34-A245-0F686BAAAD96}"/>
              </a:ext>
            </a:extLst>
          </p:cNvPr>
          <p:cNvSpPr/>
          <p:nvPr/>
        </p:nvSpPr>
        <p:spPr>
          <a:xfrm>
            <a:off x="3684582" y="3162818"/>
            <a:ext cx="395194" cy="320958"/>
          </a:xfrm>
          <a:prstGeom prst="smileyFac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600" dirty="0" err="1">
              <a:solidFill>
                <a:schemeClr val="tx1"/>
              </a:solidFill>
            </a:endParaRPr>
          </a:p>
        </p:txBody>
      </p:sp>
      <p:sp>
        <p:nvSpPr>
          <p:cNvPr id="57" name="Smiley Face 56">
            <a:extLst>
              <a:ext uri="{FF2B5EF4-FFF2-40B4-BE49-F238E27FC236}">
                <a16:creationId xmlns:a16="http://schemas.microsoft.com/office/drawing/2014/main" id="{08106B8A-9812-34E7-F214-747D94151288}"/>
              </a:ext>
            </a:extLst>
          </p:cNvPr>
          <p:cNvSpPr/>
          <p:nvPr/>
        </p:nvSpPr>
        <p:spPr>
          <a:xfrm>
            <a:off x="7741235" y="3140968"/>
            <a:ext cx="395194" cy="320958"/>
          </a:xfrm>
          <a:prstGeom prst="smileyFac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600" dirty="0" err="1">
              <a:solidFill>
                <a:schemeClr val="tx1"/>
              </a:solidFill>
            </a:endParaRPr>
          </a:p>
        </p:txBody>
      </p:sp>
      <p:sp>
        <p:nvSpPr>
          <p:cNvPr id="58" name="Smiley Face 57">
            <a:extLst>
              <a:ext uri="{FF2B5EF4-FFF2-40B4-BE49-F238E27FC236}">
                <a16:creationId xmlns:a16="http://schemas.microsoft.com/office/drawing/2014/main" id="{13736C52-D5DC-7C5B-E1CA-E47121D82817}"/>
              </a:ext>
            </a:extLst>
          </p:cNvPr>
          <p:cNvSpPr/>
          <p:nvPr/>
        </p:nvSpPr>
        <p:spPr>
          <a:xfrm>
            <a:off x="4843797" y="3890272"/>
            <a:ext cx="395194" cy="320958"/>
          </a:xfrm>
          <a:prstGeom prst="smileyFac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600" dirty="0" err="1">
              <a:solidFill>
                <a:schemeClr val="tx1"/>
              </a:solidFill>
            </a:endParaRPr>
          </a:p>
        </p:txBody>
      </p:sp>
      <p:sp>
        <p:nvSpPr>
          <p:cNvPr id="59" name="Smiley Face 58">
            <a:extLst>
              <a:ext uri="{FF2B5EF4-FFF2-40B4-BE49-F238E27FC236}">
                <a16:creationId xmlns:a16="http://schemas.microsoft.com/office/drawing/2014/main" id="{6CEFCD5E-9FE5-45E1-2473-93E47E1418E5}"/>
              </a:ext>
            </a:extLst>
          </p:cNvPr>
          <p:cNvSpPr/>
          <p:nvPr/>
        </p:nvSpPr>
        <p:spPr>
          <a:xfrm>
            <a:off x="2334064" y="3907101"/>
            <a:ext cx="395194" cy="320958"/>
          </a:xfrm>
          <a:prstGeom prst="smileyFac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600" dirty="0" err="1">
              <a:solidFill>
                <a:schemeClr val="tx1"/>
              </a:solidFill>
            </a:endParaRPr>
          </a:p>
        </p:txBody>
      </p:sp>
      <p:sp>
        <p:nvSpPr>
          <p:cNvPr id="60" name="Smiley Face 59">
            <a:extLst>
              <a:ext uri="{FF2B5EF4-FFF2-40B4-BE49-F238E27FC236}">
                <a16:creationId xmlns:a16="http://schemas.microsoft.com/office/drawing/2014/main" id="{702E89F3-366D-E668-0EF5-845FAE94DA51}"/>
              </a:ext>
            </a:extLst>
          </p:cNvPr>
          <p:cNvSpPr/>
          <p:nvPr/>
        </p:nvSpPr>
        <p:spPr>
          <a:xfrm>
            <a:off x="2324611" y="4699760"/>
            <a:ext cx="395194" cy="320958"/>
          </a:xfrm>
          <a:prstGeom prst="smileyFac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600" dirty="0" err="1">
              <a:solidFill>
                <a:schemeClr val="tx1"/>
              </a:solidFill>
            </a:endParaRPr>
          </a:p>
        </p:txBody>
      </p:sp>
      <p:sp>
        <p:nvSpPr>
          <p:cNvPr id="63" name="Smiley Face 62">
            <a:extLst>
              <a:ext uri="{FF2B5EF4-FFF2-40B4-BE49-F238E27FC236}">
                <a16:creationId xmlns:a16="http://schemas.microsoft.com/office/drawing/2014/main" id="{14805DF2-2F3D-1495-B268-9D609CEBD630}"/>
              </a:ext>
            </a:extLst>
          </p:cNvPr>
          <p:cNvSpPr/>
          <p:nvPr/>
        </p:nvSpPr>
        <p:spPr>
          <a:xfrm>
            <a:off x="6303618" y="4700104"/>
            <a:ext cx="395194" cy="320958"/>
          </a:xfrm>
          <a:prstGeom prst="smileyFac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600" dirty="0" err="1">
              <a:solidFill>
                <a:schemeClr val="tx1"/>
              </a:solidFill>
            </a:endParaRPr>
          </a:p>
        </p:txBody>
      </p:sp>
      <p:sp>
        <p:nvSpPr>
          <p:cNvPr id="64" name="Smiley Face 63">
            <a:extLst>
              <a:ext uri="{FF2B5EF4-FFF2-40B4-BE49-F238E27FC236}">
                <a16:creationId xmlns:a16="http://schemas.microsoft.com/office/drawing/2014/main" id="{5EF2A8A4-4BC9-E7C4-FD49-E56607A407DB}"/>
              </a:ext>
            </a:extLst>
          </p:cNvPr>
          <p:cNvSpPr/>
          <p:nvPr/>
        </p:nvSpPr>
        <p:spPr>
          <a:xfrm>
            <a:off x="7811909" y="4653136"/>
            <a:ext cx="395194" cy="320958"/>
          </a:xfrm>
          <a:prstGeom prst="smileyFac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600" dirty="0" err="1">
              <a:solidFill>
                <a:schemeClr val="tx1"/>
              </a:solidFill>
            </a:endParaRPr>
          </a:p>
        </p:txBody>
      </p:sp>
      <p:sp>
        <p:nvSpPr>
          <p:cNvPr id="65" name="Smiley Face 64">
            <a:extLst>
              <a:ext uri="{FF2B5EF4-FFF2-40B4-BE49-F238E27FC236}">
                <a16:creationId xmlns:a16="http://schemas.microsoft.com/office/drawing/2014/main" id="{747EAE24-5E93-9419-04CA-30A93A2DAF1C}"/>
              </a:ext>
            </a:extLst>
          </p:cNvPr>
          <p:cNvSpPr/>
          <p:nvPr/>
        </p:nvSpPr>
        <p:spPr>
          <a:xfrm>
            <a:off x="9360968" y="4673386"/>
            <a:ext cx="395194" cy="320958"/>
          </a:xfrm>
          <a:prstGeom prst="smileyFac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600" dirty="0" err="1">
              <a:solidFill>
                <a:schemeClr val="tx1"/>
              </a:solidFill>
            </a:endParaRPr>
          </a:p>
        </p:txBody>
      </p:sp>
      <p:sp>
        <p:nvSpPr>
          <p:cNvPr id="66" name="Smiley Face 65">
            <a:extLst>
              <a:ext uri="{FF2B5EF4-FFF2-40B4-BE49-F238E27FC236}">
                <a16:creationId xmlns:a16="http://schemas.microsoft.com/office/drawing/2014/main" id="{A1E50F86-B314-B7CD-F0A0-934B1B39B3B1}"/>
              </a:ext>
            </a:extLst>
          </p:cNvPr>
          <p:cNvSpPr/>
          <p:nvPr/>
        </p:nvSpPr>
        <p:spPr>
          <a:xfrm>
            <a:off x="11048766" y="3896196"/>
            <a:ext cx="395194" cy="320958"/>
          </a:xfrm>
          <a:prstGeom prst="smileyFac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600" dirty="0" err="1">
              <a:solidFill>
                <a:schemeClr val="tx1"/>
              </a:solidFill>
            </a:endParaRPr>
          </a:p>
        </p:txBody>
      </p:sp>
      <p:sp>
        <p:nvSpPr>
          <p:cNvPr id="67" name="Smiley Face 66">
            <a:extLst>
              <a:ext uri="{FF2B5EF4-FFF2-40B4-BE49-F238E27FC236}">
                <a16:creationId xmlns:a16="http://schemas.microsoft.com/office/drawing/2014/main" id="{26F2B754-8B2D-9651-02EE-F25019759C5C}"/>
              </a:ext>
            </a:extLst>
          </p:cNvPr>
          <p:cNvSpPr/>
          <p:nvPr/>
        </p:nvSpPr>
        <p:spPr>
          <a:xfrm>
            <a:off x="2334064" y="5259734"/>
            <a:ext cx="395194" cy="320958"/>
          </a:xfrm>
          <a:prstGeom prst="smileyFac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600" dirty="0" err="1">
              <a:solidFill>
                <a:schemeClr val="tx1"/>
              </a:solidFill>
            </a:endParaRPr>
          </a:p>
        </p:txBody>
      </p:sp>
      <p:sp>
        <p:nvSpPr>
          <p:cNvPr id="68" name="Smiley Face 67">
            <a:extLst>
              <a:ext uri="{FF2B5EF4-FFF2-40B4-BE49-F238E27FC236}">
                <a16:creationId xmlns:a16="http://schemas.microsoft.com/office/drawing/2014/main" id="{8DCD02E9-558C-CBA3-290D-EE6B63B0CFB9}"/>
              </a:ext>
            </a:extLst>
          </p:cNvPr>
          <p:cNvSpPr/>
          <p:nvPr/>
        </p:nvSpPr>
        <p:spPr>
          <a:xfrm>
            <a:off x="3682501" y="5263601"/>
            <a:ext cx="395194" cy="320958"/>
          </a:xfrm>
          <a:prstGeom prst="smileyFac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600" dirty="0" err="1">
              <a:solidFill>
                <a:schemeClr val="tx1"/>
              </a:solidFill>
            </a:endParaRPr>
          </a:p>
        </p:txBody>
      </p:sp>
      <p:sp>
        <p:nvSpPr>
          <p:cNvPr id="69" name="Smiley Face 68">
            <a:extLst>
              <a:ext uri="{FF2B5EF4-FFF2-40B4-BE49-F238E27FC236}">
                <a16:creationId xmlns:a16="http://schemas.microsoft.com/office/drawing/2014/main" id="{2CE70653-B138-C252-AA47-5FEFB5D2CA2E}"/>
              </a:ext>
            </a:extLst>
          </p:cNvPr>
          <p:cNvSpPr/>
          <p:nvPr/>
        </p:nvSpPr>
        <p:spPr>
          <a:xfrm>
            <a:off x="11043824" y="5229200"/>
            <a:ext cx="395194" cy="320958"/>
          </a:xfrm>
          <a:prstGeom prst="smileyFac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600" dirty="0" err="1">
              <a:solidFill>
                <a:schemeClr val="tx1"/>
              </a:solidFill>
            </a:endParaRPr>
          </a:p>
        </p:txBody>
      </p:sp>
      <p:pic>
        <p:nvPicPr>
          <p:cNvPr id="70" name="Picture 12" descr="Blue-Cloud contribution to the European Open Science Cloud ...">
            <a:extLst>
              <a:ext uri="{FF2B5EF4-FFF2-40B4-BE49-F238E27FC236}">
                <a16:creationId xmlns:a16="http://schemas.microsoft.com/office/drawing/2014/main" id="{0429E815-15DC-7D6C-4299-31EB7980F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087" y="150844"/>
            <a:ext cx="2901680" cy="65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Smiley Face 70">
            <a:extLst>
              <a:ext uri="{FF2B5EF4-FFF2-40B4-BE49-F238E27FC236}">
                <a16:creationId xmlns:a16="http://schemas.microsoft.com/office/drawing/2014/main" id="{CA874BFB-92E2-952A-EB45-368DA827F6A5}"/>
              </a:ext>
            </a:extLst>
          </p:cNvPr>
          <p:cNvSpPr/>
          <p:nvPr/>
        </p:nvSpPr>
        <p:spPr>
          <a:xfrm>
            <a:off x="9404515" y="3894583"/>
            <a:ext cx="395194" cy="342118"/>
          </a:xfrm>
          <a:prstGeom prst="smileyFac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600" dirty="0" err="1">
              <a:solidFill>
                <a:schemeClr val="tx1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5B0AB4D-B5F9-D893-94EE-50458DB5AC55}"/>
              </a:ext>
            </a:extLst>
          </p:cNvPr>
          <p:cNvSpPr txBox="1"/>
          <p:nvPr/>
        </p:nvSpPr>
        <p:spPr>
          <a:xfrm>
            <a:off x="213305" y="5815945"/>
            <a:ext cx="13917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DE" sz="1600" dirty="0">
                <a:solidFill>
                  <a:schemeClr val="accent2"/>
                </a:solidFill>
              </a:rPr>
              <a:t>Software</a:t>
            </a:r>
          </a:p>
          <a:p>
            <a:pPr algn="ctr"/>
            <a:r>
              <a:rPr lang="en-DE" sz="1600" dirty="0">
                <a:solidFill>
                  <a:schemeClr val="accent2"/>
                </a:solidFill>
              </a:rPr>
              <a:t>Development</a:t>
            </a:r>
          </a:p>
        </p:txBody>
      </p:sp>
      <p:sp>
        <p:nvSpPr>
          <p:cNvPr id="74" name="Smiley Face 73">
            <a:extLst>
              <a:ext uri="{FF2B5EF4-FFF2-40B4-BE49-F238E27FC236}">
                <a16:creationId xmlns:a16="http://schemas.microsoft.com/office/drawing/2014/main" id="{232BA523-AC9C-51FA-911A-28DA63D6B0E9}"/>
              </a:ext>
            </a:extLst>
          </p:cNvPr>
          <p:cNvSpPr/>
          <p:nvPr/>
        </p:nvSpPr>
        <p:spPr>
          <a:xfrm>
            <a:off x="2335674" y="5872553"/>
            <a:ext cx="395194" cy="320958"/>
          </a:xfrm>
          <a:prstGeom prst="smileyFac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600" dirty="0" err="1">
              <a:solidFill>
                <a:schemeClr val="tx1"/>
              </a:solidFill>
            </a:endParaRPr>
          </a:p>
        </p:txBody>
      </p:sp>
      <p:sp>
        <p:nvSpPr>
          <p:cNvPr id="75" name="Smiley Face 74">
            <a:extLst>
              <a:ext uri="{FF2B5EF4-FFF2-40B4-BE49-F238E27FC236}">
                <a16:creationId xmlns:a16="http://schemas.microsoft.com/office/drawing/2014/main" id="{1EBFF4A7-FAE7-F3F6-E85B-9F208E060C10}"/>
              </a:ext>
            </a:extLst>
          </p:cNvPr>
          <p:cNvSpPr/>
          <p:nvPr/>
        </p:nvSpPr>
        <p:spPr>
          <a:xfrm>
            <a:off x="3690682" y="5872553"/>
            <a:ext cx="395194" cy="320958"/>
          </a:xfrm>
          <a:prstGeom prst="smileyFac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600" dirty="0" err="1">
              <a:solidFill>
                <a:schemeClr val="tx1"/>
              </a:solidFill>
            </a:endParaRPr>
          </a:p>
        </p:txBody>
      </p:sp>
      <p:sp>
        <p:nvSpPr>
          <p:cNvPr id="76" name="Smiley Face 75">
            <a:extLst>
              <a:ext uri="{FF2B5EF4-FFF2-40B4-BE49-F238E27FC236}">
                <a16:creationId xmlns:a16="http://schemas.microsoft.com/office/drawing/2014/main" id="{A9C67675-213E-0104-E0D4-14F13354E872}"/>
              </a:ext>
            </a:extLst>
          </p:cNvPr>
          <p:cNvSpPr/>
          <p:nvPr/>
        </p:nvSpPr>
        <p:spPr>
          <a:xfrm>
            <a:off x="4902683" y="5872553"/>
            <a:ext cx="395194" cy="320958"/>
          </a:xfrm>
          <a:prstGeom prst="smileyFac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600" dirty="0" err="1">
              <a:solidFill>
                <a:schemeClr val="tx1"/>
              </a:solidFill>
            </a:endParaRPr>
          </a:p>
        </p:txBody>
      </p:sp>
      <p:sp>
        <p:nvSpPr>
          <p:cNvPr id="77" name="Smiley Face 76">
            <a:extLst>
              <a:ext uri="{FF2B5EF4-FFF2-40B4-BE49-F238E27FC236}">
                <a16:creationId xmlns:a16="http://schemas.microsoft.com/office/drawing/2014/main" id="{CB4C4EF9-55C8-2F7D-A50C-4125D442DBB5}"/>
              </a:ext>
            </a:extLst>
          </p:cNvPr>
          <p:cNvSpPr/>
          <p:nvPr/>
        </p:nvSpPr>
        <p:spPr>
          <a:xfrm>
            <a:off x="11062183" y="5862594"/>
            <a:ext cx="395194" cy="320958"/>
          </a:xfrm>
          <a:prstGeom prst="smileyFac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600" dirty="0" err="1">
              <a:solidFill>
                <a:schemeClr val="tx1"/>
              </a:solidFill>
            </a:endParaRPr>
          </a:p>
        </p:txBody>
      </p:sp>
      <p:sp>
        <p:nvSpPr>
          <p:cNvPr id="78" name="Smiley Face 77">
            <a:extLst>
              <a:ext uri="{FF2B5EF4-FFF2-40B4-BE49-F238E27FC236}">
                <a16:creationId xmlns:a16="http://schemas.microsoft.com/office/drawing/2014/main" id="{7C386A76-8E85-2399-C9EB-4096BA7F48F8}"/>
              </a:ext>
            </a:extLst>
          </p:cNvPr>
          <p:cNvSpPr/>
          <p:nvPr/>
        </p:nvSpPr>
        <p:spPr>
          <a:xfrm>
            <a:off x="7811909" y="5872553"/>
            <a:ext cx="395194" cy="320958"/>
          </a:xfrm>
          <a:prstGeom prst="smileyFac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600" dirty="0" err="1">
              <a:solidFill>
                <a:schemeClr val="tx1"/>
              </a:solidFill>
            </a:endParaRPr>
          </a:p>
        </p:txBody>
      </p:sp>
      <p:sp>
        <p:nvSpPr>
          <p:cNvPr id="79" name="Smiley Face 78">
            <a:extLst>
              <a:ext uri="{FF2B5EF4-FFF2-40B4-BE49-F238E27FC236}">
                <a16:creationId xmlns:a16="http://schemas.microsoft.com/office/drawing/2014/main" id="{13BF0ED6-D55C-8E02-1F5B-614FF7FD4CAC}"/>
              </a:ext>
            </a:extLst>
          </p:cNvPr>
          <p:cNvSpPr/>
          <p:nvPr/>
        </p:nvSpPr>
        <p:spPr>
          <a:xfrm>
            <a:off x="6300772" y="3156228"/>
            <a:ext cx="395194" cy="320958"/>
          </a:xfrm>
          <a:prstGeom prst="smileyFac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6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099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4361B-BE90-AB95-D79F-A919DADF9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891" y="1916832"/>
            <a:ext cx="6912148" cy="451098"/>
          </a:xfrm>
        </p:spPr>
        <p:txBody>
          <a:bodyPr/>
          <a:lstStyle/>
          <a:p>
            <a:r>
              <a:rPr lang="en-DE" dirty="0"/>
              <a:t>The European Open Science Cloud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CC2CFC-2922-8266-7BC5-F8CA4BA20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RIC Contribution to FS SciCom | Patrick, Paul, 2024-07-01</a:t>
            </a:r>
            <a:endParaRPr lang="en-US" noProof="0" dirty="0"/>
          </a:p>
        </p:txBody>
      </p:sp>
      <p:pic>
        <p:nvPicPr>
          <p:cNvPr id="5" name="Picture 12" descr="Blue-Cloud contribution to the European Open Science Cloud ...">
            <a:extLst>
              <a:ext uri="{FF2B5EF4-FFF2-40B4-BE49-F238E27FC236}">
                <a16:creationId xmlns:a16="http://schemas.microsoft.com/office/drawing/2014/main" id="{5D976999-BC9D-563C-F958-0516C7460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52" y="3152636"/>
            <a:ext cx="2901680" cy="65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562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5BAE1-2FD2-4ADE-1E35-EAC26E09E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The European Open Science Cloud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F61503-CDEF-C4BA-C648-232F0E161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RIC Contribution to FS SciCom | Patrick, Paul, 2024-07-01</a:t>
            </a:r>
            <a:endParaRPr lang="en-US" noProof="0" dirty="0"/>
          </a:p>
        </p:txBody>
      </p:sp>
      <p:pic>
        <p:nvPicPr>
          <p:cNvPr id="5" name="Picture 12" descr="Blue-Cloud contribution to the European Open Science Cloud ...">
            <a:extLst>
              <a:ext uri="{FF2B5EF4-FFF2-40B4-BE49-F238E27FC236}">
                <a16:creationId xmlns:a16="http://schemas.microsoft.com/office/drawing/2014/main" id="{0D5D6590-9D1E-ADC7-3CD3-32C002258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8" y="248721"/>
            <a:ext cx="2901680" cy="65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BF6618-E845-E4C2-22B2-BAC678C62FDE}"/>
              </a:ext>
            </a:extLst>
          </p:cNvPr>
          <p:cNvSpPr txBox="1"/>
          <p:nvPr/>
        </p:nvSpPr>
        <p:spPr>
          <a:xfrm>
            <a:off x="543839" y="901599"/>
            <a:ext cx="1110432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Idea of the EOSC: Low barrier access to </a:t>
            </a:r>
            <a:r>
              <a:rPr lang="en-DE" dirty="0">
                <a:solidFill>
                  <a:schemeClr val="accent2"/>
                </a:solidFill>
              </a:rPr>
              <a:t>cross domain, transnational scientific services </a:t>
            </a:r>
            <a:r>
              <a:rPr lang="en-D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and data spaces.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Commission in process of </a:t>
            </a:r>
            <a:r>
              <a:rPr lang="en-DE" dirty="0">
                <a:solidFill>
                  <a:schemeClr val="accent2"/>
                </a:solidFill>
              </a:rPr>
              <a:t>defining the governance of the EOSC </a:t>
            </a:r>
            <a:r>
              <a:rPr lang="en-D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(Countries, Association and EC)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EOSC will be a federation </a:t>
            </a:r>
            <a:r>
              <a:rPr lang="en-DE" dirty="0">
                <a:solidFill>
                  <a:schemeClr val="accent2"/>
                </a:solidFill>
              </a:rPr>
              <a:t>of thematic, infrastructure and national Nodes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EOSC Nodes are </a:t>
            </a:r>
            <a:r>
              <a:rPr lang="en-DE" dirty="0">
                <a:solidFill>
                  <a:schemeClr val="accent2"/>
                </a:solidFill>
              </a:rPr>
              <a:t>collections of services </a:t>
            </a:r>
            <a:r>
              <a:rPr lang="en-D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provided by Countries, RI’s or e-Infrastructures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Commission is providing the Central EU Node, with core services, compute and storage for 3 years.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E398A0C-B074-1871-3728-3DB3C89F65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2599070"/>
            <a:ext cx="6408712" cy="3760007"/>
          </a:xfrm>
          <a:prstGeom prst="rect">
            <a:avLst/>
          </a:prstGeom>
        </p:spPr>
      </p:pic>
      <p:sp>
        <p:nvSpPr>
          <p:cNvPr id="3" name="Doughnut 2">
            <a:extLst>
              <a:ext uri="{FF2B5EF4-FFF2-40B4-BE49-F238E27FC236}">
                <a16:creationId xmlns:a16="http://schemas.microsoft.com/office/drawing/2014/main" id="{DCF36E4E-1649-803D-0F67-DA920BA8B5C5}"/>
              </a:ext>
            </a:extLst>
          </p:cNvPr>
          <p:cNvSpPr/>
          <p:nvPr/>
        </p:nvSpPr>
        <p:spPr>
          <a:xfrm>
            <a:off x="4727848" y="3140968"/>
            <a:ext cx="1872208" cy="1152128"/>
          </a:xfrm>
          <a:prstGeom prst="donut">
            <a:avLst>
              <a:gd name="adj" fmla="val 10106"/>
            </a:avLst>
          </a:prstGeom>
          <a:solidFill>
            <a:schemeClr val="accent1"/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600" dirty="0" err="1">
              <a:solidFill>
                <a:schemeClr val="tx1"/>
              </a:solidFill>
            </a:endParaRPr>
          </a:p>
        </p:txBody>
      </p:sp>
      <p:sp>
        <p:nvSpPr>
          <p:cNvPr id="7" name="Doughnut 6">
            <a:extLst>
              <a:ext uri="{FF2B5EF4-FFF2-40B4-BE49-F238E27FC236}">
                <a16:creationId xmlns:a16="http://schemas.microsoft.com/office/drawing/2014/main" id="{B96555B6-180F-DF9F-A6D7-32E72C0463E5}"/>
              </a:ext>
            </a:extLst>
          </p:cNvPr>
          <p:cNvSpPr/>
          <p:nvPr/>
        </p:nvSpPr>
        <p:spPr>
          <a:xfrm>
            <a:off x="3791744" y="4077072"/>
            <a:ext cx="3168352" cy="1368152"/>
          </a:xfrm>
          <a:prstGeom prst="donut">
            <a:avLst>
              <a:gd name="adj" fmla="val 10106"/>
            </a:avLst>
          </a:prstGeom>
          <a:solidFill>
            <a:schemeClr val="accent1"/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600" dirty="0" err="1">
              <a:solidFill>
                <a:schemeClr val="tx1"/>
              </a:solidFill>
            </a:endParaRPr>
          </a:p>
        </p:txBody>
      </p:sp>
      <p:sp>
        <p:nvSpPr>
          <p:cNvPr id="8" name="Doughnut 7">
            <a:extLst>
              <a:ext uri="{FF2B5EF4-FFF2-40B4-BE49-F238E27FC236}">
                <a16:creationId xmlns:a16="http://schemas.microsoft.com/office/drawing/2014/main" id="{E7021624-7125-3A54-88C4-EF490B2AD370}"/>
              </a:ext>
            </a:extLst>
          </p:cNvPr>
          <p:cNvSpPr/>
          <p:nvPr/>
        </p:nvSpPr>
        <p:spPr>
          <a:xfrm>
            <a:off x="7330816" y="3573016"/>
            <a:ext cx="1368152" cy="2642045"/>
          </a:xfrm>
          <a:prstGeom prst="donut">
            <a:avLst>
              <a:gd name="adj" fmla="val 10106"/>
            </a:avLst>
          </a:prstGeom>
          <a:solidFill>
            <a:schemeClr val="accent1"/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6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52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3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825A6-9F6A-500C-8B97-2A3512BEE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108" y="176973"/>
            <a:ext cx="11797892" cy="451098"/>
          </a:xfrm>
        </p:spPr>
        <p:txBody>
          <a:bodyPr/>
          <a:lstStyle/>
          <a:p>
            <a:r>
              <a:rPr lang="en-DE" dirty="0"/>
              <a:t>RIC to help NFDI / HIFIS to build a national/thematic EOSC Node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C381AC-C125-73AA-E470-4045E9B4F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RIC Contribution to FS SciCom | Patrick, Paul, 2024-07-01</a:t>
            </a:r>
            <a:endParaRPr lang="en-US" noProof="0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3439FEB-1B8C-7B93-1EEC-D9169CD4686A}"/>
              </a:ext>
            </a:extLst>
          </p:cNvPr>
          <p:cNvGrpSpPr/>
          <p:nvPr/>
        </p:nvGrpSpPr>
        <p:grpSpPr>
          <a:xfrm>
            <a:off x="1296593" y="2660840"/>
            <a:ext cx="3636923" cy="1160628"/>
            <a:chOff x="1296593" y="2660840"/>
            <a:chExt cx="3636923" cy="1160628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7FE0A059-E087-7417-F5D7-3CAAF7A591C8}"/>
                </a:ext>
              </a:extLst>
            </p:cNvPr>
            <p:cNvSpPr/>
            <p:nvPr/>
          </p:nvSpPr>
          <p:spPr>
            <a:xfrm>
              <a:off x="1296593" y="2660840"/>
              <a:ext cx="3636923" cy="1160628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600" dirty="0" err="1">
                <a:solidFill>
                  <a:schemeClr val="tx1"/>
                </a:solidFill>
              </a:endParaRPr>
            </a:p>
          </p:txBody>
        </p:sp>
        <p:pic>
          <p:nvPicPr>
            <p:cNvPr id="7" name="Picture 2" descr="SciCat Overview · SciCat Documentation">
              <a:extLst>
                <a:ext uri="{FF2B5EF4-FFF2-40B4-BE49-F238E27FC236}">
                  <a16:creationId xmlns:a16="http://schemas.microsoft.com/office/drawing/2014/main" id="{E6A7C8B5-2072-46E3-3EEC-849FDAC8BA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2233" y="2865352"/>
              <a:ext cx="833419" cy="8482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Consortia DAPHNE4NFDI | NFDI">
              <a:extLst>
                <a:ext uri="{FF2B5EF4-FFF2-40B4-BE49-F238E27FC236}">
                  <a16:creationId xmlns:a16="http://schemas.microsoft.com/office/drawing/2014/main" id="{8B054038-E5C7-3667-7ED3-6FE48CC1C3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4199" y="2840886"/>
              <a:ext cx="1247282" cy="699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Picture 14" descr="Downloads | NFDI">
            <a:extLst>
              <a:ext uri="{FF2B5EF4-FFF2-40B4-BE49-F238E27FC236}">
                <a16:creationId xmlns:a16="http://schemas.microsoft.com/office/drawing/2014/main" id="{92181145-6CE1-3243-B1C0-0473BC3328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7" t="23817" r="14558" b="24216"/>
          <a:stretch/>
        </p:blipFill>
        <p:spPr bwMode="auto">
          <a:xfrm>
            <a:off x="71169" y="3468321"/>
            <a:ext cx="1200766" cy="56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0F8070FA-3EA7-BD7B-82C6-95AD45384E09}"/>
              </a:ext>
            </a:extLst>
          </p:cNvPr>
          <p:cNvGrpSpPr/>
          <p:nvPr/>
        </p:nvGrpSpPr>
        <p:grpSpPr>
          <a:xfrm>
            <a:off x="1296592" y="3964672"/>
            <a:ext cx="3636923" cy="1160628"/>
            <a:chOff x="1296592" y="3964672"/>
            <a:chExt cx="3636923" cy="1160628"/>
          </a:xfrm>
        </p:grpSpPr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BA71AAD9-E217-D97F-B601-4785D3658067}"/>
                </a:ext>
              </a:extLst>
            </p:cNvPr>
            <p:cNvSpPr/>
            <p:nvPr/>
          </p:nvSpPr>
          <p:spPr>
            <a:xfrm>
              <a:off x="1296592" y="3964672"/>
              <a:ext cx="3636923" cy="1160628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600" dirty="0" err="1">
                <a:solidFill>
                  <a:schemeClr val="tx1"/>
                </a:solidFill>
              </a:endParaRPr>
            </a:p>
          </p:txBody>
        </p:sp>
        <p:pic>
          <p:nvPicPr>
            <p:cNvPr id="20" name="Picture 4" descr="Consortia PUNCH4NFDI | NFDI">
              <a:extLst>
                <a:ext uri="{FF2B5EF4-FFF2-40B4-BE49-F238E27FC236}">
                  <a16:creationId xmlns:a16="http://schemas.microsoft.com/office/drawing/2014/main" id="{75CF4632-7816-2F0A-BEE2-2854510DD2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6063" y="4082686"/>
              <a:ext cx="833419" cy="833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BD572E0-52A3-4207-AF9D-391152DED161}"/>
                </a:ext>
              </a:extLst>
            </p:cNvPr>
            <p:cNvSpPr txBox="1"/>
            <p:nvPr/>
          </p:nvSpPr>
          <p:spPr>
            <a:xfrm>
              <a:off x="3115053" y="4068367"/>
              <a:ext cx="155683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DE" dirty="0">
                  <a:solidFill>
                    <a:srgbClr val="002764"/>
                  </a:solidFill>
                </a:rPr>
                <a:t>ILDG</a:t>
              </a:r>
            </a:p>
            <a:p>
              <a:pPr algn="ctr"/>
              <a:r>
                <a:rPr lang="en-DE" dirty="0">
                  <a:solidFill>
                    <a:srgbClr val="002764"/>
                  </a:solidFill>
                </a:rPr>
                <a:t>Configuration</a:t>
              </a:r>
            </a:p>
            <a:p>
              <a:pPr algn="ctr"/>
              <a:r>
                <a:rPr lang="en-DE" dirty="0">
                  <a:solidFill>
                    <a:srgbClr val="002764"/>
                  </a:solidFill>
                </a:rPr>
                <a:t>Catalogue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FB2110B-AFF6-2045-C79A-C7C19C5B89D4}"/>
              </a:ext>
            </a:extLst>
          </p:cNvPr>
          <p:cNvGrpSpPr/>
          <p:nvPr/>
        </p:nvGrpSpPr>
        <p:grpSpPr>
          <a:xfrm>
            <a:off x="1342360" y="5292708"/>
            <a:ext cx="3636923" cy="1160628"/>
            <a:chOff x="1342360" y="5292708"/>
            <a:chExt cx="3636923" cy="1160628"/>
          </a:xfrm>
        </p:grpSpPr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B94965CA-3AE0-443A-E88B-045D69613165}"/>
                </a:ext>
              </a:extLst>
            </p:cNvPr>
            <p:cNvSpPr/>
            <p:nvPr/>
          </p:nvSpPr>
          <p:spPr>
            <a:xfrm>
              <a:off x="1342360" y="5292708"/>
              <a:ext cx="3636923" cy="1160628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600" dirty="0" err="1">
                <a:solidFill>
                  <a:schemeClr val="tx1"/>
                </a:solidFill>
              </a:endParaRPr>
            </a:p>
          </p:txBody>
        </p:sp>
        <p:pic>
          <p:nvPicPr>
            <p:cNvPr id="8" name="Picture 2" descr="VISA logo">
              <a:extLst>
                <a:ext uri="{FF2B5EF4-FFF2-40B4-BE49-F238E27FC236}">
                  <a16:creationId xmlns:a16="http://schemas.microsoft.com/office/drawing/2014/main" id="{F646F29A-A880-0445-058C-75783AA156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9449" y="5379573"/>
              <a:ext cx="978985" cy="9789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C6F1F19-BEB6-DAD9-0E72-4BE5238F138C}"/>
                </a:ext>
              </a:extLst>
            </p:cNvPr>
            <p:cNvSpPr txBox="1"/>
            <p:nvPr/>
          </p:nvSpPr>
          <p:spPr>
            <a:xfrm>
              <a:off x="1502701" y="5435228"/>
              <a:ext cx="154401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DE" dirty="0">
                  <a:solidFill>
                    <a:srgbClr val="002764"/>
                  </a:solidFill>
                </a:rPr>
                <a:t>DESY</a:t>
              </a:r>
            </a:p>
            <a:p>
              <a:pPr algn="ctr"/>
              <a:r>
                <a:rPr lang="en-DE" dirty="0">
                  <a:solidFill>
                    <a:srgbClr val="002764"/>
                  </a:solidFill>
                </a:rPr>
                <a:t>Open</a:t>
              </a:r>
            </a:p>
            <a:p>
              <a:pPr algn="ctr"/>
              <a:r>
                <a:rPr lang="en-DE" dirty="0">
                  <a:solidFill>
                    <a:srgbClr val="002764"/>
                  </a:solidFill>
                </a:rPr>
                <a:t>Infrastructure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9CD5DB7-8149-3372-F72F-9EA3FF6C705C}"/>
              </a:ext>
            </a:extLst>
          </p:cNvPr>
          <p:cNvGrpSpPr/>
          <p:nvPr/>
        </p:nvGrpSpPr>
        <p:grpSpPr>
          <a:xfrm>
            <a:off x="4718764" y="800708"/>
            <a:ext cx="2873160" cy="5780091"/>
            <a:chOff x="4718764" y="800708"/>
            <a:chExt cx="2873160" cy="5780091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C0BBA576-A088-9B32-C963-453EB971B64F}"/>
                </a:ext>
              </a:extLst>
            </p:cNvPr>
            <p:cNvGrpSpPr/>
            <p:nvPr/>
          </p:nvGrpSpPr>
          <p:grpSpPr>
            <a:xfrm>
              <a:off x="4718764" y="800708"/>
              <a:ext cx="2873160" cy="5780091"/>
              <a:chOff x="4718764" y="800708"/>
              <a:chExt cx="2873160" cy="5780091"/>
            </a:xfrm>
          </p:grpSpPr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9AF76D6A-7619-333B-BB1C-0E070FBEA57F}"/>
                  </a:ext>
                </a:extLst>
              </p:cNvPr>
              <p:cNvSpPr/>
              <p:nvPr/>
            </p:nvSpPr>
            <p:spPr>
              <a:xfrm>
                <a:off x="5394081" y="800708"/>
                <a:ext cx="2197843" cy="5780091"/>
              </a:xfrm>
              <a:prstGeom prst="roundRect">
                <a:avLst/>
              </a:prstGeom>
              <a:solidFill>
                <a:schemeClr val="bg1"/>
              </a:solidFill>
              <a:ln w="9525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E" sz="1600" dirty="0" err="1">
                  <a:solidFill>
                    <a:schemeClr val="tx1"/>
                  </a:solidFill>
                </a:endParaRPr>
              </a:p>
            </p:txBody>
          </p:sp>
          <p:pic>
            <p:nvPicPr>
              <p:cNvPr id="10" name="Graphic 9">
                <a:extLst>
                  <a:ext uri="{FF2B5EF4-FFF2-40B4-BE49-F238E27FC236}">
                    <a16:creationId xmlns:a16="http://schemas.microsoft.com/office/drawing/2014/main" id="{4CD81398-8DF5-C2D7-77D7-30FEC07A79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5789965" y="927420"/>
                <a:ext cx="1254518" cy="269332"/>
              </a:xfrm>
              <a:prstGeom prst="rect">
                <a:avLst/>
              </a:prstGeom>
            </p:spPr>
          </p:pic>
          <p:sp>
            <p:nvSpPr>
              <p:cNvPr id="11" name="Right Arrow 10">
                <a:extLst>
                  <a:ext uri="{FF2B5EF4-FFF2-40B4-BE49-F238E27FC236}">
                    <a16:creationId xmlns:a16="http://schemas.microsoft.com/office/drawing/2014/main" id="{F00D9CEB-FFAA-1F76-6AFD-297DBC59CB7F}"/>
                  </a:ext>
                </a:extLst>
              </p:cNvPr>
              <p:cNvSpPr/>
              <p:nvPr/>
            </p:nvSpPr>
            <p:spPr>
              <a:xfrm>
                <a:off x="4718764" y="3046805"/>
                <a:ext cx="1078848" cy="360040"/>
              </a:xfrm>
              <a:prstGeom prst="rightArrow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E" sz="16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Right Arrow 12">
                <a:extLst>
                  <a:ext uri="{FF2B5EF4-FFF2-40B4-BE49-F238E27FC236}">
                    <a16:creationId xmlns:a16="http://schemas.microsoft.com/office/drawing/2014/main" id="{636EC681-4A76-CE8E-EDB0-27E5009E6105}"/>
                  </a:ext>
                </a:extLst>
              </p:cNvPr>
              <p:cNvSpPr/>
              <p:nvPr/>
            </p:nvSpPr>
            <p:spPr>
              <a:xfrm>
                <a:off x="4768080" y="5716873"/>
                <a:ext cx="1078848" cy="360040"/>
              </a:xfrm>
              <a:prstGeom prst="rightArrow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E" sz="16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B7C0C34-F97C-B573-79E3-96C88A298DF2}"/>
                  </a:ext>
                </a:extLst>
              </p:cNvPr>
              <p:cNvSpPr txBox="1"/>
              <p:nvPr/>
            </p:nvSpPr>
            <p:spPr>
              <a:xfrm>
                <a:off x="6042730" y="1196752"/>
                <a:ext cx="9893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DE" sz="2400" dirty="0">
                    <a:solidFill>
                      <a:srgbClr val="002764"/>
                    </a:solidFill>
                  </a:rPr>
                  <a:t>Portal</a:t>
                </a:r>
              </a:p>
            </p:txBody>
          </p:sp>
          <p:sp>
            <p:nvSpPr>
              <p:cNvPr id="19" name="Right Arrow 18">
                <a:extLst>
                  <a:ext uri="{FF2B5EF4-FFF2-40B4-BE49-F238E27FC236}">
                    <a16:creationId xmlns:a16="http://schemas.microsoft.com/office/drawing/2014/main" id="{F685ED58-D861-1B81-EFEE-349126F6EA0B}"/>
                  </a:ext>
                </a:extLst>
              </p:cNvPr>
              <p:cNvSpPr/>
              <p:nvPr/>
            </p:nvSpPr>
            <p:spPr>
              <a:xfrm>
                <a:off x="4718764" y="4307001"/>
                <a:ext cx="1078848" cy="360040"/>
              </a:xfrm>
              <a:prstGeom prst="rightArrow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E" sz="1600" dirty="0" err="1">
                  <a:solidFill>
                    <a:schemeClr val="tx1"/>
                  </a:solidFill>
                </a:endParaRPr>
              </a:p>
            </p:txBody>
          </p:sp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C995708D-861C-550D-DE48-555BFFBC5A9A}"/>
                  </a:ext>
                </a:extLst>
              </p:cNvPr>
              <p:cNvPicPr/>
              <p:nvPr/>
            </p:nvPicPr>
            <p:blipFill>
              <a:blip r:embed="rId9"/>
              <a:srcRect b="55986"/>
              <a:stretch/>
            </p:blipFill>
            <p:spPr>
              <a:xfrm>
                <a:off x="5657362" y="1614839"/>
                <a:ext cx="1540872" cy="1272930"/>
              </a:xfrm>
              <a:prstGeom prst="rect">
                <a:avLst/>
              </a:prstGeom>
              <a:ln w="0">
                <a:noFill/>
              </a:ln>
            </p:spPr>
          </p:pic>
        </p:grpSp>
        <p:sp>
          <p:nvSpPr>
            <p:cNvPr id="15" name="Right Brace 14">
              <a:extLst>
                <a:ext uri="{FF2B5EF4-FFF2-40B4-BE49-F238E27FC236}">
                  <a16:creationId xmlns:a16="http://schemas.microsoft.com/office/drawing/2014/main" id="{F1160528-AB94-989A-B545-19B9F541F2AE}"/>
                </a:ext>
              </a:extLst>
            </p:cNvPr>
            <p:cNvSpPr/>
            <p:nvPr/>
          </p:nvSpPr>
          <p:spPr>
            <a:xfrm>
              <a:off x="5797612" y="3000852"/>
              <a:ext cx="1135861" cy="3176135"/>
            </a:xfrm>
            <a:prstGeom prst="rightBrace">
              <a:avLst>
                <a:gd name="adj1" fmla="val 8333"/>
                <a:gd name="adj2" fmla="val 44114"/>
              </a:avLst>
            </a:prstGeom>
            <a:noFill/>
            <a:ln w="25400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4B36FBC-F3F0-E8DE-3265-BDAC84D372C0}"/>
              </a:ext>
            </a:extLst>
          </p:cNvPr>
          <p:cNvGrpSpPr/>
          <p:nvPr/>
        </p:nvGrpSpPr>
        <p:grpSpPr>
          <a:xfrm>
            <a:off x="3046713" y="1326312"/>
            <a:ext cx="1721367" cy="3730095"/>
            <a:chOff x="3046713" y="1326312"/>
            <a:chExt cx="1721367" cy="373009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7472B03-E794-6A8A-6C66-5723E74C658F}"/>
                </a:ext>
              </a:extLst>
            </p:cNvPr>
            <p:cNvSpPr txBox="1"/>
            <p:nvPr/>
          </p:nvSpPr>
          <p:spPr>
            <a:xfrm>
              <a:off x="3217645" y="1740542"/>
              <a:ext cx="13516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DE" dirty="0">
                  <a:solidFill>
                    <a:srgbClr val="002764"/>
                  </a:solidFill>
                </a:rPr>
                <a:t>Thematic</a:t>
              </a:r>
              <a:br>
                <a:rPr lang="en-DE" dirty="0">
                  <a:solidFill>
                    <a:srgbClr val="002764"/>
                  </a:solidFill>
                </a:rPr>
              </a:br>
              <a:r>
                <a:rPr lang="en-DE" dirty="0">
                  <a:solidFill>
                    <a:srgbClr val="002764"/>
                  </a:solidFill>
                </a:rPr>
                <a:t>Catalogues</a:t>
              </a:r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B38113AA-4F58-19E2-0E87-A031AF6C5962}"/>
                </a:ext>
              </a:extLst>
            </p:cNvPr>
            <p:cNvSpPr/>
            <p:nvPr/>
          </p:nvSpPr>
          <p:spPr>
            <a:xfrm>
              <a:off x="3046713" y="1326312"/>
              <a:ext cx="1721367" cy="3730095"/>
            </a:xfrm>
            <a:prstGeom prst="round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6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2478A4EB-E15C-6E4D-918D-D448021C9C8B}"/>
              </a:ext>
            </a:extLst>
          </p:cNvPr>
          <p:cNvSpPr txBox="1"/>
          <p:nvPr/>
        </p:nvSpPr>
        <p:spPr>
          <a:xfrm rot="19443372">
            <a:off x="3103417" y="3011082"/>
            <a:ext cx="553465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6600" b="1" dirty="0">
                <a:solidFill>
                  <a:schemeClr val="accent2"/>
                </a:solidFill>
                <a:highlight>
                  <a:srgbClr val="C0C0C0"/>
                </a:highlight>
              </a:rPr>
              <a:t>We are hiring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52C8B0A-464E-3A6F-07C6-D62DF31D68D4}"/>
              </a:ext>
            </a:extLst>
          </p:cNvPr>
          <p:cNvGrpSpPr/>
          <p:nvPr/>
        </p:nvGrpSpPr>
        <p:grpSpPr>
          <a:xfrm>
            <a:off x="7208555" y="1196752"/>
            <a:ext cx="4575457" cy="4883071"/>
            <a:chOff x="7208555" y="1196752"/>
            <a:chExt cx="4575457" cy="4883071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1E8B71A2-9F75-D91B-4E5C-5E52AD459D26}"/>
                </a:ext>
              </a:extLst>
            </p:cNvPr>
            <p:cNvSpPr/>
            <p:nvPr/>
          </p:nvSpPr>
          <p:spPr>
            <a:xfrm>
              <a:off x="8149341" y="1196752"/>
              <a:ext cx="3634671" cy="4883071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004C2E4-5684-2FE1-74DF-08B349ADBE4E}"/>
                </a:ext>
              </a:extLst>
            </p:cNvPr>
            <p:cNvSpPr txBox="1"/>
            <p:nvPr/>
          </p:nvSpPr>
          <p:spPr>
            <a:xfrm>
              <a:off x="8920317" y="3630470"/>
              <a:ext cx="2667718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DE" sz="2400" dirty="0">
                  <a:solidFill>
                    <a:schemeClr val="accent2"/>
                  </a:solidFill>
                </a:rPr>
                <a:t>EOSC</a:t>
              </a:r>
            </a:p>
            <a:p>
              <a:pPr algn="ctr"/>
              <a:r>
                <a:rPr lang="en-DE" sz="2400" dirty="0">
                  <a:solidFill>
                    <a:schemeClr val="accent2"/>
                  </a:solidFill>
                </a:rPr>
                <a:t>Thematic/National</a:t>
              </a:r>
            </a:p>
            <a:p>
              <a:pPr algn="ctr"/>
              <a:r>
                <a:rPr lang="en-DE" sz="2400" dirty="0">
                  <a:solidFill>
                    <a:schemeClr val="accent2"/>
                  </a:solidFill>
                </a:rPr>
                <a:t>Node</a:t>
              </a:r>
            </a:p>
            <a:p>
              <a:pPr algn="ctr"/>
              <a:r>
                <a:rPr lang="en-DE" sz="2400" dirty="0">
                  <a:solidFill>
                    <a:schemeClr val="accent2"/>
                  </a:solidFill>
                </a:rPr>
                <a:t>Services</a:t>
              </a:r>
            </a:p>
          </p:txBody>
        </p:sp>
        <p:sp>
          <p:nvSpPr>
            <p:cNvPr id="16" name="Right Arrow 15">
              <a:extLst>
                <a:ext uri="{FF2B5EF4-FFF2-40B4-BE49-F238E27FC236}">
                  <a16:creationId xmlns:a16="http://schemas.microsoft.com/office/drawing/2014/main" id="{EEBFB56B-91B9-7CAF-3E37-8A03E7869D16}"/>
                </a:ext>
              </a:extLst>
            </p:cNvPr>
            <p:cNvSpPr/>
            <p:nvPr/>
          </p:nvSpPr>
          <p:spPr>
            <a:xfrm>
              <a:off x="7208555" y="4198034"/>
              <a:ext cx="1767765" cy="360040"/>
            </a:xfrm>
            <a:prstGeom prst="rightArrow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600" dirty="0" err="1">
                <a:solidFill>
                  <a:schemeClr val="tx1"/>
                </a:solidFill>
              </a:endParaRPr>
            </a:p>
          </p:txBody>
        </p:sp>
        <p:pic>
          <p:nvPicPr>
            <p:cNvPr id="17" name="Picture 12" descr="Blue-Cloud contribution to the European Open Science Cloud ...">
              <a:extLst>
                <a:ext uri="{FF2B5EF4-FFF2-40B4-BE49-F238E27FC236}">
                  <a16:creationId xmlns:a16="http://schemas.microsoft.com/office/drawing/2014/main" id="{3A1CF908-8A71-DAB6-F1B0-C7BF82AC79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0353" y="1791243"/>
              <a:ext cx="2895370" cy="651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A600B9E-0D16-FAD4-AC29-7F8F6BBA87AB}"/>
                </a:ext>
              </a:extLst>
            </p:cNvPr>
            <p:cNvSpPr txBox="1"/>
            <p:nvPr/>
          </p:nvSpPr>
          <p:spPr>
            <a:xfrm>
              <a:off x="8600560" y="2414675"/>
              <a:ext cx="27322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DE" sz="2800" dirty="0">
                  <a:solidFill>
                    <a:srgbClr val="002764"/>
                  </a:solidFill>
                </a:rPr>
                <a:t>Prototype Node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652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B3603-2F42-8075-02E1-D123199C2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3068960"/>
            <a:ext cx="11376024" cy="451098"/>
          </a:xfrm>
        </p:spPr>
        <p:txBody>
          <a:bodyPr/>
          <a:lstStyle/>
          <a:p>
            <a:r>
              <a:rPr lang="en-DE" dirty="0"/>
              <a:t>Dr. Millar on the foundation of data and data management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1ECB6C-EC0C-62CA-61BF-5C9488D5CC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B5C9A6-AB1C-C231-8825-67C24BBFE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RIC Contribution to FS SciCom | Patrick, Paul, 2024-07-01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37660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18966598-FF12-F17A-7A34-7DAF3553BF51}"/>
              </a:ext>
            </a:extLst>
          </p:cNvPr>
          <p:cNvSpPr/>
          <p:nvPr/>
        </p:nvSpPr>
        <p:spPr>
          <a:xfrm>
            <a:off x="6096000" y="349610"/>
            <a:ext cx="5832648" cy="417752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600" dirty="0" err="1">
              <a:solidFill>
                <a:schemeClr val="tx1"/>
              </a:solidFill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E295C64-419C-DF17-779B-2D473ACBAA7B}"/>
              </a:ext>
            </a:extLst>
          </p:cNvPr>
          <p:cNvSpPr/>
          <p:nvPr/>
        </p:nvSpPr>
        <p:spPr>
          <a:xfrm>
            <a:off x="274400" y="889206"/>
            <a:ext cx="5605576" cy="366403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600" dirty="0" err="1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275BC5-C3CD-3208-51DA-B4582A9DB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Foundation of data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161C43-DB70-EF1A-4DDD-D20607434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RIC Contribution to FS SciCom | Patrick, Paul, 2024-07-01</a:t>
            </a:r>
            <a:endParaRPr lang="en-US" noProof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FB0A17-8FB8-C262-F813-61EB92889F26}"/>
              </a:ext>
            </a:extLst>
          </p:cNvPr>
          <p:cNvSpPr txBox="1"/>
          <p:nvPr/>
        </p:nvSpPr>
        <p:spPr>
          <a:xfrm>
            <a:off x="839416" y="948093"/>
            <a:ext cx="31061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2400" dirty="0">
                <a:solidFill>
                  <a:schemeClr val="accent2"/>
                </a:solidFill>
              </a:rPr>
              <a:t>We can help you with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759E4C-3A10-BC78-9D95-0114D8FCB5D6}"/>
              </a:ext>
            </a:extLst>
          </p:cNvPr>
          <p:cNvSpPr txBox="1"/>
          <p:nvPr/>
        </p:nvSpPr>
        <p:spPr>
          <a:xfrm>
            <a:off x="6519005" y="427542"/>
            <a:ext cx="1383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2400" dirty="0">
                <a:solidFill>
                  <a:schemeClr val="accent2"/>
                </a:solidFill>
              </a:rPr>
              <a:t>Because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3DCD09-D807-E5F8-1026-18140B07C5DE}"/>
              </a:ext>
            </a:extLst>
          </p:cNvPr>
          <p:cNvSpPr txBox="1"/>
          <p:nvPr/>
        </p:nvSpPr>
        <p:spPr>
          <a:xfrm>
            <a:off x="371694" y="1526453"/>
            <a:ext cx="544927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pc="-1" dirty="0">
                <a:solidFill>
                  <a:schemeClr val="accent1"/>
                </a:solidFill>
                <a:latin typeface="Arial"/>
              </a:rPr>
              <a:t>Understanding the underlying meaning and </a:t>
            </a:r>
            <a:r>
              <a:rPr lang="en-GB" spc="-1" dirty="0">
                <a:solidFill>
                  <a:schemeClr val="accent2"/>
                </a:solidFill>
                <a:latin typeface="Arial"/>
              </a:rPr>
              <a:t>semantic of your data</a:t>
            </a:r>
            <a:r>
              <a:rPr lang="en-GB" spc="-1" dirty="0">
                <a:solidFill>
                  <a:schemeClr val="accent1"/>
                </a:solidFill>
                <a:latin typeface="Arial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pc="-1" dirty="0">
                <a:solidFill>
                  <a:schemeClr val="accent2"/>
                </a:solidFill>
                <a:latin typeface="Arial"/>
              </a:rPr>
              <a:t>D</a:t>
            </a:r>
            <a:r>
              <a:rPr lang="en-GB" sz="1800" b="0" strike="noStrike" spc="-1" dirty="0">
                <a:solidFill>
                  <a:schemeClr val="accent2"/>
                </a:solidFill>
                <a:latin typeface="Arial"/>
              </a:rPr>
              <a:t>escribing your data </a:t>
            </a:r>
            <a:r>
              <a:rPr lang="en-GB" sz="1800" b="0" strike="noStrike" spc="-1" dirty="0">
                <a:solidFill>
                  <a:schemeClr val="accent1"/>
                </a:solidFill>
                <a:latin typeface="Arial"/>
              </a:rPr>
              <a:t>(meta data) </a:t>
            </a:r>
            <a:r>
              <a:rPr lang="en-GB" sz="1800" b="0" strike="noStrike" spc="-1" dirty="0">
                <a:solidFill>
                  <a:schemeClr val="accent2"/>
                </a:solidFill>
                <a:latin typeface="Arial"/>
              </a:rPr>
              <a:t>using machine actionable </a:t>
            </a:r>
            <a:r>
              <a:rPr lang="en-GB" sz="1800" b="0" strike="noStrike" spc="-1" dirty="0">
                <a:solidFill>
                  <a:schemeClr val="accent1"/>
                </a:solidFill>
                <a:latin typeface="Arial"/>
              </a:rPr>
              <a:t>language(s).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pc="-1" dirty="0">
                <a:solidFill>
                  <a:schemeClr val="accent2"/>
                </a:solidFill>
                <a:latin typeface="Arial"/>
              </a:rPr>
              <a:t>Transforming</a:t>
            </a:r>
            <a:r>
              <a:rPr lang="en-GB" spc="-1" dirty="0">
                <a:solidFill>
                  <a:schemeClr val="accent1"/>
                </a:solidFill>
                <a:latin typeface="Arial"/>
              </a:rPr>
              <a:t> data representation and data model.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strike="noStrike" spc="-1" dirty="0">
                <a:solidFill>
                  <a:schemeClr val="accent1"/>
                </a:solidFill>
                <a:latin typeface="Arial"/>
              </a:rPr>
              <a:t>This helps with the validation, documentation.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26608D-9092-5718-01B7-A91728AD962B}"/>
              </a:ext>
            </a:extLst>
          </p:cNvPr>
          <p:cNvSpPr txBox="1"/>
          <p:nvPr/>
        </p:nvSpPr>
        <p:spPr>
          <a:xfrm>
            <a:off x="6295488" y="827582"/>
            <a:ext cx="54336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strike="noStrike" spc="-1" dirty="0">
                <a:solidFill>
                  <a:schemeClr val="accent1"/>
                </a:solidFill>
              </a:rPr>
              <a:t>We got practical experience with maintaining a community-driven metadata standardisation for the Photon and Neutron community with: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pc="-1" dirty="0" err="1">
                <a:solidFill>
                  <a:schemeClr val="accent2"/>
                </a:solidFill>
              </a:rPr>
              <a:t>ExPaNDS</a:t>
            </a:r>
            <a:r>
              <a:rPr lang="en-GB" spc="-1" dirty="0">
                <a:solidFill>
                  <a:schemeClr val="accent2"/>
                </a:solidFill>
              </a:rPr>
              <a:t>: </a:t>
            </a:r>
            <a:r>
              <a:rPr lang="en-GB" spc="-1" dirty="0" err="1">
                <a:solidFill>
                  <a:schemeClr val="accent1"/>
                </a:solidFill>
              </a:rPr>
              <a:t>PaN</a:t>
            </a:r>
            <a:r>
              <a:rPr lang="en-GB" spc="-1" dirty="0">
                <a:solidFill>
                  <a:schemeClr val="accent1"/>
                </a:solidFill>
              </a:rPr>
              <a:t> EU Project on FAIR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strike="noStrike" spc="-1" dirty="0">
                <a:solidFill>
                  <a:schemeClr val="accent2"/>
                </a:solidFill>
              </a:rPr>
              <a:t>LEAPS</a:t>
            </a:r>
            <a:r>
              <a:rPr lang="en-GB" b="0" strike="noStrike" spc="-1" dirty="0">
                <a:solidFill>
                  <a:schemeClr val="accent1"/>
                </a:solidFill>
              </a:rPr>
              <a:t>: LEAPS-IT Speaker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pc="-1" dirty="0">
                <a:solidFill>
                  <a:schemeClr val="accent1"/>
                </a:solidFill>
              </a:rPr>
              <a:t>Member of </a:t>
            </a:r>
            <a:r>
              <a:rPr lang="en-GB" spc="-1" dirty="0">
                <a:solidFill>
                  <a:schemeClr val="accent2"/>
                </a:solidFill>
              </a:rPr>
              <a:t>Helmholtz</a:t>
            </a:r>
            <a:r>
              <a:rPr lang="en-GB" b="0" strike="noStrike" spc="-1" dirty="0">
                <a:solidFill>
                  <a:schemeClr val="accent2"/>
                </a:solidFill>
              </a:rPr>
              <a:t>-Open Science 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pc="-1" dirty="0" err="1">
                <a:solidFill>
                  <a:schemeClr val="accent2"/>
                </a:solidFill>
              </a:rPr>
              <a:t>NeXus</a:t>
            </a:r>
            <a:r>
              <a:rPr lang="en-GB" spc="-1" dirty="0">
                <a:solidFill>
                  <a:schemeClr val="accent2"/>
                </a:solidFill>
              </a:rPr>
              <a:t> </a:t>
            </a:r>
            <a:r>
              <a:rPr lang="en-GB" b="0" strike="noStrike" spc="-1" dirty="0">
                <a:solidFill>
                  <a:schemeClr val="accent2"/>
                </a:solidFill>
              </a:rPr>
              <a:t>file format</a:t>
            </a:r>
            <a:r>
              <a:rPr lang="en-GB" spc="-1" dirty="0">
                <a:solidFill>
                  <a:schemeClr val="accent1"/>
                </a:solidFill>
              </a:rPr>
              <a:t>:</a:t>
            </a:r>
            <a:r>
              <a:rPr lang="en-GB" b="0" strike="noStrike" spc="-1" dirty="0">
                <a:solidFill>
                  <a:schemeClr val="accent1"/>
                </a:solidFill>
              </a:rPr>
              <a:t> NIAC Member for DESY</a:t>
            </a:r>
            <a:endParaRPr lang="en-GB" spc="-1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pc="-1" dirty="0" err="1">
                <a:solidFill>
                  <a:schemeClr val="accent2"/>
                </a:solidFill>
              </a:rPr>
              <a:t>PaNET</a:t>
            </a:r>
            <a:r>
              <a:rPr lang="en-GB" spc="-1" dirty="0">
                <a:solidFill>
                  <a:schemeClr val="accent2"/>
                </a:solidFill>
              </a:rPr>
              <a:t> ontology </a:t>
            </a:r>
            <a:r>
              <a:rPr lang="en-GB" b="0" strike="noStrike" spc="-1" dirty="0">
                <a:solidFill>
                  <a:schemeClr val="accent1"/>
                </a:solidFill>
              </a:rPr>
              <a:t>: Driving force </a:t>
            </a:r>
            <a:r>
              <a:rPr lang="en-GB" spc="-1" dirty="0">
                <a:solidFill>
                  <a:schemeClr val="accent1"/>
                </a:solidFill>
              </a:rPr>
              <a:t>behind an ontology for </a:t>
            </a:r>
            <a:r>
              <a:rPr lang="en-GB" b="0" strike="noStrike" spc="-1" dirty="0">
                <a:solidFill>
                  <a:schemeClr val="accent1"/>
                </a:solidFill>
              </a:rPr>
              <a:t>Photon and Neutron Experiment Techniques</a:t>
            </a:r>
            <a:endParaRPr lang="en-DE" dirty="0" err="1">
              <a:solidFill>
                <a:schemeClr val="accent1"/>
              </a:solidFill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A34BC42-EB5A-8666-3C58-9711671ADA51}"/>
              </a:ext>
            </a:extLst>
          </p:cNvPr>
          <p:cNvSpPr/>
          <p:nvPr/>
        </p:nvSpPr>
        <p:spPr>
          <a:xfrm>
            <a:off x="407988" y="4725144"/>
            <a:ext cx="11520660" cy="168375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600" dirty="0" err="1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694A2B-D61E-83EE-404F-B7BF82EAC949}"/>
              </a:ext>
            </a:extLst>
          </p:cNvPr>
          <p:cNvSpPr txBox="1"/>
          <p:nvPr/>
        </p:nvSpPr>
        <p:spPr>
          <a:xfrm>
            <a:off x="3336714" y="4813642"/>
            <a:ext cx="84637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strike="noStrike" spc="-1" dirty="0">
                <a:solidFill>
                  <a:schemeClr val="accent1"/>
                </a:solidFill>
              </a:rPr>
              <a:t>If you want your data to become </a:t>
            </a:r>
            <a:r>
              <a:rPr lang="en-GB" spc="-1" dirty="0">
                <a:solidFill>
                  <a:schemeClr val="accent2"/>
                </a:solidFill>
              </a:rPr>
              <a:t>Open</a:t>
            </a:r>
            <a:r>
              <a:rPr lang="en-GB" spc="-1" dirty="0">
                <a:solidFill>
                  <a:schemeClr val="accent1"/>
                </a:solidFill>
              </a:rPr>
              <a:t>, you better make it </a:t>
            </a:r>
            <a:r>
              <a:rPr lang="en-GB" spc="-1" dirty="0">
                <a:solidFill>
                  <a:schemeClr val="accent2"/>
                </a:solidFill>
              </a:rPr>
              <a:t>FAIR</a:t>
            </a:r>
            <a:r>
              <a:rPr lang="en-GB" spc="-1" dirty="0">
                <a:solidFill>
                  <a:schemeClr val="accent1"/>
                </a:solidFill>
              </a:rPr>
              <a:t>, which significantly improves it quality and the probability of its </a:t>
            </a:r>
            <a:r>
              <a:rPr lang="en-GB" spc="-1" dirty="0">
                <a:solidFill>
                  <a:schemeClr val="accent2"/>
                </a:solidFill>
              </a:rPr>
              <a:t>reuse</a:t>
            </a:r>
            <a:r>
              <a:rPr lang="en-GB" spc="-1" dirty="0">
                <a:solidFill>
                  <a:schemeClr val="accent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strike="noStrike" spc="-1" dirty="0">
                <a:solidFill>
                  <a:schemeClr val="accent1"/>
                </a:solidFill>
              </a:rPr>
              <a:t>That requires to annotate your data with </a:t>
            </a:r>
            <a:r>
              <a:rPr lang="en-GB" b="0" strike="noStrike" spc="-1" dirty="0">
                <a:solidFill>
                  <a:schemeClr val="accent2"/>
                </a:solidFill>
              </a:rPr>
              <a:t>meaningful</a:t>
            </a:r>
            <a:r>
              <a:rPr lang="en-GB" b="0" strike="noStrike" spc="-1" dirty="0">
                <a:solidFill>
                  <a:schemeClr val="accent1"/>
                </a:solidFill>
              </a:rPr>
              <a:t> </a:t>
            </a:r>
            <a:r>
              <a:rPr lang="en-GB" b="0" strike="noStrike" spc="-1" dirty="0">
                <a:solidFill>
                  <a:schemeClr val="accent2"/>
                </a:solidFill>
              </a:rPr>
              <a:t>metadata</a:t>
            </a:r>
            <a:r>
              <a:rPr lang="en-GB" b="0" strike="noStrike" spc="-1" dirty="0">
                <a:solidFill>
                  <a:schemeClr val="accent1"/>
                </a:solidFill>
              </a:rPr>
              <a:t> and place it </a:t>
            </a:r>
            <a:r>
              <a:rPr lang="en-GB" spc="-1" dirty="0">
                <a:solidFill>
                  <a:schemeClr val="accent1"/>
                </a:solidFill>
              </a:rPr>
              <a:t>catalogues (Findable)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strike="noStrike" spc="-1" dirty="0">
                <a:solidFill>
                  <a:schemeClr val="accent1"/>
                </a:solidFill>
              </a:rPr>
              <a:t>To </a:t>
            </a:r>
            <a:r>
              <a:rPr lang="en-GB" spc="-1" dirty="0">
                <a:solidFill>
                  <a:schemeClr val="accent1"/>
                </a:solidFill>
              </a:rPr>
              <a:t>do that your </a:t>
            </a:r>
            <a:r>
              <a:rPr lang="en-GB" b="0" strike="noStrike" spc="-1" dirty="0">
                <a:solidFill>
                  <a:schemeClr val="accent1"/>
                </a:solidFill>
              </a:rPr>
              <a:t>meta data needs to be standardized (following an ontology) </a:t>
            </a:r>
            <a:endParaRPr lang="en-DE" dirty="0" err="1">
              <a:solidFill>
                <a:schemeClr val="accent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671640-B5C9-1F6E-DDB1-F12300B18411}"/>
              </a:ext>
            </a:extLst>
          </p:cNvPr>
          <p:cNvSpPr txBox="1"/>
          <p:nvPr/>
        </p:nvSpPr>
        <p:spPr>
          <a:xfrm>
            <a:off x="593922" y="4725144"/>
            <a:ext cx="2589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2000" dirty="0">
                <a:solidFill>
                  <a:schemeClr val="accent2"/>
                </a:solidFill>
              </a:rPr>
              <a:t>Why is that important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5CF004E-72A4-37B1-F90E-F272D12898CB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049422" y="3867111"/>
            <a:ext cx="1296504" cy="529200"/>
          </a:xfrm>
          <a:prstGeom prst="rect">
            <a:avLst/>
          </a:prstGeom>
          <a:ln w="0"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779F20F-08FC-54FE-A726-F64ACDBDF77D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6397018" y="3716777"/>
            <a:ext cx="1518980" cy="526807"/>
          </a:xfrm>
          <a:prstGeom prst="rect">
            <a:avLst/>
          </a:prstGeom>
          <a:ln w="0">
            <a:noFill/>
          </a:ln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6CBAA6A2-9B5A-C27B-B374-BEB836E53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49" y="5169893"/>
            <a:ext cx="2689916" cy="9124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expands.eu">
            <a:extLst>
              <a:ext uri="{FF2B5EF4-FFF2-40B4-BE49-F238E27FC236}">
                <a16:creationId xmlns:a16="http://schemas.microsoft.com/office/drawing/2014/main" id="{55BACE8A-8B5E-E3F0-1ADB-83956D272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4142" y="3360016"/>
            <a:ext cx="1222845" cy="1063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C0537A-8F92-2665-7261-EC279BD95C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496" y="3860236"/>
            <a:ext cx="1464633" cy="501526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F6FCF46F-1679-9D78-7C4C-92ED4D16DF2D}"/>
              </a:ext>
            </a:extLst>
          </p:cNvPr>
          <p:cNvPicPr/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/>
        </p:blipFill>
        <p:spPr>
          <a:xfrm>
            <a:off x="8132022" y="3392689"/>
            <a:ext cx="1549327" cy="451098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727304941"/>
      </p:ext>
    </p:extLst>
  </p:cSld>
  <p:clrMapOvr>
    <a:masterClrMapping/>
  </p:clrMapOvr>
</p:sld>
</file>

<file path=ppt/theme/theme1.xml><?xml version="1.0" encoding="utf-8"?>
<a:theme xmlns:a="http://schemas.openxmlformats.org/drawingml/2006/main" name="DESY">
  <a:themeElements>
    <a:clrScheme name="Benutzerdefiniert 30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7BC8"/>
      </a:accent1>
      <a:accent2>
        <a:srgbClr val="EB6E0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name="DESY_PowerPoint_16x9_en_2022" id="{17417353-F29F-0A4B-83F7-29687F17E628}" vid="{93F30902-AA21-1949-BB7A-58A21D924294}"/>
    </a:ext>
  </a:extLst>
</a:theme>
</file>

<file path=ppt/theme/theme2.xml><?xml version="1.0" encoding="utf-8"?>
<a:theme xmlns:a="http://schemas.openxmlformats.org/drawingml/2006/main" name="Office">
  <a:themeElements>
    <a:clrScheme name="Benutzerdefiniert 30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7BC8"/>
      </a:accent1>
      <a:accent2>
        <a:srgbClr val="EB6E0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30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7BC8"/>
      </a:accent1>
      <a:accent2>
        <a:srgbClr val="EB6E0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DESY</Template>
  <TotalTime>2463</TotalTime>
  <Words>932</Words>
  <Application>Microsoft Macintosh PowerPoint</Application>
  <PresentationFormat>Widescreen</PresentationFormat>
  <Paragraphs>150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Inter</vt:lpstr>
      <vt:lpstr>Wingdings</vt:lpstr>
      <vt:lpstr>DESY</vt:lpstr>
      <vt:lpstr>RIC’s contribution to FS SciCom</vt:lpstr>
      <vt:lpstr>Content</vt:lpstr>
      <vt:lpstr>RIC in a Nutshell</vt:lpstr>
      <vt:lpstr>How does RIC work?</vt:lpstr>
      <vt:lpstr>The European Open Science Cloud</vt:lpstr>
      <vt:lpstr>The European Open Science Cloud</vt:lpstr>
      <vt:lpstr>RIC to help NFDI / HIFIS to build a national/thematic EOSC Node</vt:lpstr>
      <vt:lpstr>Dr. Millar on the foundation of data and data management</vt:lpstr>
      <vt:lpstr>Foundation of data</vt:lpstr>
      <vt:lpstr>Orchestrating and distributing data</vt:lpstr>
      <vt:lpstr>Following now: Topics in depth:</vt:lpstr>
      <vt:lpstr>HIFIS By Sebastian</vt:lpstr>
      <vt:lpstr>HIFIS – Empowering scientists with digital services</vt:lpstr>
      <vt:lpstr>Helmholtz Cloud </vt:lpstr>
      <vt:lpstr>Software Services </vt:lpstr>
      <vt:lpstr>Helmholtz-Imaging by Philipp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Patrick Fuhrmann</dc:creator>
  <cp:lastModifiedBy>Patrick Fuhrmann</cp:lastModifiedBy>
  <cp:revision>25</cp:revision>
  <dcterms:created xsi:type="dcterms:W3CDTF">2024-06-30T12:24:17Z</dcterms:created>
  <dcterms:modified xsi:type="dcterms:W3CDTF">2024-07-02T05:28:01Z</dcterms:modified>
</cp:coreProperties>
</file>