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7" r:id="rId2"/>
    <p:sldId id="268" r:id="rId3"/>
    <p:sldId id="270" r:id="rId4"/>
    <p:sldId id="271" r:id="rId5"/>
    <p:sldId id="272" r:id="rId6"/>
    <p:sldId id="274" r:id="rId7"/>
    <p:sldId id="275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Kellermeier" initials="MK" lastIdx="1" clrIdx="0">
    <p:extLst>
      <p:ext uri="{19B8F6BF-5375-455C-9EA6-DF929625EA0E}">
        <p15:presenceInfo xmlns:p15="http://schemas.microsoft.com/office/powerpoint/2012/main" userId="Max Kellermei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D50"/>
    <a:srgbClr val="FF685C"/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46" autoAdjust="0"/>
    <p:restoredTop sz="96327" autoAdjust="0"/>
  </p:normalViewPr>
  <p:slideViewPr>
    <p:cSldViewPr showGuides="1">
      <p:cViewPr varScale="1">
        <p:scale>
          <a:sx n="117" d="100"/>
          <a:sy n="117" d="100"/>
        </p:scale>
        <p:origin x="912" y="16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08.04.24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08.04.24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08.04.2024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14 / 2024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Max Kellermeier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169590"/>
            <a:ext cx="11376024" cy="451098"/>
          </a:xfrm>
        </p:spPr>
        <p:txBody>
          <a:bodyPr/>
          <a:lstStyle/>
          <a:p>
            <a:r>
              <a:rPr lang="en-US" dirty="0"/>
              <a:t>Summary of week 14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451322"/>
              </p:ext>
            </p:extLst>
          </p:nvPr>
        </p:nvGraphicFramePr>
        <p:xfrm>
          <a:off x="624632" y="697036"/>
          <a:ext cx="11159380" cy="560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87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23187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5383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Mon. 1</a:t>
                      </a:r>
                      <a:r>
                        <a:rPr lang="en-US" sz="1400" b="1" baseline="30000" dirty="0"/>
                        <a:t>st</a:t>
                      </a:r>
                      <a:r>
                        <a:rPr lang="en-US" sz="1400" b="1" dirty="0"/>
                        <a:t>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Tue. 2</a:t>
                      </a:r>
                      <a:r>
                        <a:rPr lang="en-US" sz="1400" b="1" baseline="30000" dirty="0"/>
                        <a:t>nd</a:t>
                      </a:r>
                      <a:r>
                        <a:rPr lang="en-US" sz="1400" b="1" dirty="0"/>
                        <a:t>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Wed. 3</a:t>
                      </a:r>
                      <a:r>
                        <a:rPr lang="en-US" sz="1400" b="1" baseline="30000" dirty="0"/>
                        <a:t>rd</a:t>
                      </a:r>
                      <a:r>
                        <a:rPr lang="en-US" sz="1400" b="1" dirty="0"/>
                        <a:t>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Thu. 4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Fri. 5</a:t>
                      </a:r>
                      <a:r>
                        <a:rPr lang="en-US" sz="1400" b="1" baseline="30000" dirty="0"/>
                        <a:t>th</a:t>
                      </a:r>
                      <a:r>
                        <a:rPr lang="en-US" sz="1400" b="1" dirty="0"/>
                        <a:t> Apr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3201712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Machine set up for low DC beam, focused on </a:t>
                      </a:r>
                      <a:r>
                        <a:rPr lang="en-US" sz="1100" dirty="0" err="1"/>
                        <a:t>Timepix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Nickel calibration sample scans with respect to </a:t>
                      </a:r>
                      <a:r>
                        <a:rPr lang="en-US" sz="1100" dirty="0" err="1"/>
                        <a:t>Timepix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ZZ: Nickel sheets replaced with Aluminum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Beam steering to achieve similar beam properties on </a:t>
                      </a:r>
                      <a:r>
                        <a:rPr lang="en-US" sz="1100" dirty="0" err="1"/>
                        <a:t>Timepix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Overnight: Slice scans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2x Line scans in 3D for Beam envelope by </a:t>
                      </a:r>
                      <a:r>
                        <a:rPr lang="en-US" sz="1100" dirty="0" err="1"/>
                        <a:t>Timepix</a:t>
                      </a:r>
                      <a:endParaRPr lang="en-US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MDI BPM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0" dirty="0">
                          <a:sym typeface="Wingdings" pitchFamily="2" charset="2"/>
                        </a:rPr>
                        <a:t>TWS2 in fault state (water flow rate too low)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0" dirty="0">
                          <a:sym typeface="Wingdings" pitchFamily="2" charset="2"/>
                        </a:rPr>
                        <a:t>Cable of rotation mount interferes with vertical stage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0" dirty="0">
                          <a:sym typeface="Wingdings" pitchFamily="2" charset="2"/>
                        </a:rPr>
                        <a:t>TWS1 in fault state (water flow rate for waveguide too 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89778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Public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Maintenance 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Setup of </a:t>
                      </a:r>
                      <a:r>
                        <a:rPr lang="en-US" sz="11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eCT</a:t>
                      </a: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experiments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MSK: attenuators replaced for TWS2 power readout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 camera pos. needed to be modified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Setup on FL stages removed, </a:t>
                      </a:r>
                      <a:r>
                        <a:rPr lang="en-US" sz="110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Timepix</a:t>
                      </a: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mounted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FL camera moved back to its original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7376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6C374A01-B131-4949-9721-B3DE8D4D54EF}"/>
              </a:ext>
            </a:extLst>
          </p:cNvPr>
          <p:cNvSpPr txBox="1"/>
          <p:nvPr/>
        </p:nvSpPr>
        <p:spPr>
          <a:xfrm rot="16200000">
            <a:off x="-477136" y="254449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Achievements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72B7B8C-9092-E144-A340-397D67D1263C}"/>
              </a:ext>
            </a:extLst>
          </p:cNvPr>
          <p:cNvSpPr txBox="1"/>
          <p:nvPr/>
        </p:nvSpPr>
        <p:spPr>
          <a:xfrm rot="16200000">
            <a:off x="-308020" y="4729837"/>
            <a:ext cx="1236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Difficulties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9722E93-2694-6C47-92C8-ACF8A2FADB5C}"/>
              </a:ext>
            </a:extLst>
          </p:cNvPr>
          <p:cNvSpPr txBox="1"/>
          <p:nvPr/>
        </p:nvSpPr>
        <p:spPr>
          <a:xfrm rot="16200000">
            <a:off x="-66768" y="5835185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0A84-9AC1-665A-FE3A-709B24DD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eCT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1DDC-FD61-0245-4AC0-AFDF7803D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6264077" cy="5010249"/>
          </a:xfrm>
        </p:spPr>
        <p:txBody>
          <a:bodyPr/>
          <a:lstStyle/>
          <a:p>
            <a:r>
              <a:rPr lang="en-GB" dirty="0"/>
              <a:t>Berta on rotation stage</a:t>
            </a:r>
          </a:p>
          <a:p>
            <a:r>
              <a:rPr lang="en-GB" dirty="0"/>
              <a:t> calibration sample "Burj”: PEEK, different thicknesses </a:t>
            </a:r>
            <a:br>
              <a:rPr lang="en-GB" dirty="0"/>
            </a:br>
            <a:r>
              <a:rPr lang="en-GB" dirty="0"/>
              <a:t>(1 -&gt; 36 mm, 5 mm steps)</a:t>
            </a:r>
          </a:p>
          <a:p>
            <a:r>
              <a:rPr lang="en-GB" dirty="0"/>
              <a:t> calibration samples metal: </a:t>
            </a:r>
          </a:p>
          <a:p>
            <a:pPr lvl="1"/>
            <a:r>
              <a:rPr lang="en-GB" dirty="0"/>
              <a:t>Nickel, sheets from 0.025 -&gt; 2 mm</a:t>
            </a:r>
          </a:p>
          <a:p>
            <a:pPr lvl="1"/>
            <a:r>
              <a:rPr lang="en-GB" dirty="0" err="1"/>
              <a:t>Aluminum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FE604-E306-776E-D565-6E0A5AAF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C6ED41-1B7A-5D65-FEBB-53ED9F926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67C46-AF26-8242-EA0A-985BA21D0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1398353"/>
            <a:ext cx="3791648" cy="5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9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3E3B6-5AE2-1429-890F-6AD93D79D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Photobeam on FL.A1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A99AD-0B2D-FAB6-E984-76EF03F9B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5688013" cy="5010249"/>
          </a:xfrm>
        </p:spPr>
        <p:txBody>
          <a:bodyPr/>
          <a:lstStyle/>
          <a:p>
            <a:r>
              <a:rPr lang="en-DE" dirty="0"/>
              <a:t>Gun and BC Collimators used for Dark charge</a:t>
            </a:r>
          </a:p>
          <a:p>
            <a:r>
              <a:rPr lang="en-DE" dirty="0"/>
              <a:t>Dark charge used for experiments</a:t>
            </a:r>
          </a:p>
          <a:p>
            <a:pPr lvl="1"/>
            <a:r>
              <a:rPr lang="en-DE" dirty="0"/>
              <a:t>Around 7px RMS beam size on Timepix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A87DB5-E11C-A98B-D514-07E418F5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247B7-F7F6-2F8A-5AEF-0998D5053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Before Collimator Insertion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E8AE94-B319-A4DE-7EF7-71EA98EE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060848"/>
            <a:ext cx="3687532" cy="32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23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780C-B0B8-9A9B-5160-D8987952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Calibration sample “Burj” (PEEK)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0CDF2-F855-3075-CCE3-C65DA499F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Different thicknesses of PEEK, 10 mm "steps"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7D115-EFDC-8306-6121-55F7FCA0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DD51D-9D02-D792-0A1B-F8D5FE859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D1F71-7C35-6D5E-E307-1A030EED0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708920"/>
            <a:ext cx="7772400" cy="19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DA2A-FAD5-4BE0-1E4F-45786C0A3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2D Berta scan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1C91C-6BA1-7182-6893-DF473691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1D4F18-AFE9-7564-367C-3D5C0D4106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DE" dirty="0"/>
              <a:t>To determine range for overnight slice scans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CBA51C-F161-0764-C87F-54C2F0596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2" y="1201778"/>
            <a:ext cx="50673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C84BA25-3E3A-3457-E7C5-DEAAE5EB37C9}"/>
              </a:ext>
            </a:extLst>
          </p:cNvPr>
          <p:cNvSpPr txBox="1">
            <a:spLocks/>
          </p:cNvSpPr>
          <p:nvPr/>
        </p:nvSpPr>
        <p:spPr>
          <a:xfrm>
            <a:off x="407987" y="1406427"/>
            <a:ext cx="6048053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61950" indent="-3619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61950" algn="l"/>
              </a:tabLst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53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Overnight scan:</a:t>
            </a:r>
          </a:p>
          <a:p>
            <a:r>
              <a:rPr lang="en-GB" dirty="0"/>
              <a:t>slices at y=(245, 267) </a:t>
            </a:r>
          </a:p>
          <a:p>
            <a:r>
              <a:rPr lang="en-GB" dirty="0"/>
              <a:t>angles = 0, 180 at 1 </a:t>
            </a:r>
            <a:r>
              <a:rPr lang="en-GB" dirty="0" err="1"/>
              <a:t>deg</a:t>
            </a:r>
            <a:r>
              <a:rPr lang="en-GB" dirty="0"/>
              <a:t> steps (coarse at 9 </a:t>
            </a:r>
            <a:r>
              <a:rPr lang="en-GB" dirty="0" err="1"/>
              <a:t>deg</a:t>
            </a:r>
            <a:r>
              <a:rPr lang="en-GB" dirty="0"/>
              <a:t> steps) </a:t>
            </a:r>
            <a:endParaRPr lang="en-D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068B4B-C9DC-8152-6593-8ED6793884ED}"/>
              </a:ext>
            </a:extLst>
          </p:cNvPr>
          <p:cNvCxnSpPr/>
          <p:nvPr/>
        </p:nvCxnSpPr>
        <p:spPr>
          <a:xfrm>
            <a:off x="7248128" y="4725144"/>
            <a:ext cx="410445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E5AFD6-F1C3-01C8-21B0-DFADFB4AC9C8}"/>
              </a:ext>
            </a:extLst>
          </p:cNvPr>
          <p:cNvCxnSpPr/>
          <p:nvPr/>
        </p:nvCxnSpPr>
        <p:spPr>
          <a:xfrm>
            <a:off x="7248128" y="3284984"/>
            <a:ext cx="4104456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2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E766-5EF1-14D5-F2FD-B95A107A8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Beam Envelope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0470A-B626-1EEF-E726-EC1265121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E" dirty="0"/>
              <a:t>Stages moved along line in 3D to keep beam centered on Timepix</a:t>
            </a:r>
          </a:p>
          <a:p>
            <a:r>
              <a:rPr lang="en-GB" dirty="0"/>
              <a:t>First scan with l</a:t>
            </a:r>
            <a:r>
              <a:rPr lang="en-DE" dirty="0"/>
              <a:t>owered gun gradient (59.70 </a:t>
            </a:r>
            <a:r>
              <a:rPr lang="en-DE" dirty="0">
                <a:sym typeface="Wingdings" pitchFamily="2" charset="2"/>
              </a:rPr>
              <a:t> 59.65)</a:t>
            </a:r>
          </a:p>
          <a:p>
            <a:r>
              <a:rPr lang="en-DE" dirty="0">
                <a:sym typeface="Wingdings" pitchFamily="2" charset="2"/>
              </a:rPr>
              <a:t>Second scan with even lower gun gradient (59.65  59.0 )</a:t>
            </a:r>
          </a:p>
          <a:p>
            <a:r>
              <a:rPr lang="en-DE" dirty="0">
                <a:sym typeface="Wingdings" pitchFamily="2" charset="2"/>
              </a:rPr>
              <a:t>Beam energy: 153.5 MeV/c</a:t>
            </a:r>
            <a:endParaRPr lang="en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3CF4F-1248-0839-46E1-BCB87C466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0539D2-566B-D5C8-DEFE-B71CFDD62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0587B18-37BE-7501-3970-014571F75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801" y="1360876"/>
            <a:ext cx="3831938" cy="510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D1A0A6-E398-CECD-51A2-D44ED2D9C5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17" t="47887" r="33133"/>
          <a:stretch/>
        </p:blipFill>
        <p:spPr>
          <a:xfrm>
            <a:off x="4173019" y="3429000"/>
            <a:ext cx="2958446" cy="2088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18893-293D-5CF1-8C7B-092B2A5EB3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9" r="15929" b="47887"/>
          <a:stretch/>
        </p:blipFill>
        <p:spPr>
          <a:xfrm>
            <a:off x="803275" y="3482451"/>
            <a:ext cx="303396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0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and Plan for the Week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08.04.2024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15</a:t>
            </a: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378658" y="5733256"/>
            <a:ext cx="11405353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14338"/>
              </p:ext>
            </p:extLst>
          </p:nvPr>
        </p:nvGraphicFramePr>
        <p:xfrm>
          <a:off x="407987" y="1347894"/>
          <a:ext cx="4550410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09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339890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Crew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08.04.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09.04.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Max, Frank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10.04.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>
                          <a:solidFill>
                            <a:schemeClr val="tx1"/>
                          </a:solidFill>
                        </a:rPr>
                        <a:t>Blae</a:t>
                      </a:r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, Willi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11.04.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err="1"/>
                        <a:t>Blae</a:t>
                      </a:r>
                      <a:r>
                        <a:rPr lang="en-US" i="0" dirty="0"/>
                        <a:t>, Willi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12.04.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Blae</a:t>
                      </a:r>
                      <a:r>
                        <a:rPr lang="en-US" dirty="0"/>
                        <a:t>, Willi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A0BA4D-5269-56F5-1E3D-897D1A1C0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9976" y="1406427"/>
            <a:ext cx="5904036" cy="3462733"/>
          </a:xfrm>
        </p:spPr>
        <p:txBody>
          <a:bodyPr/>
          <a:lstStyle/>
          <a:p>
            <a:r>
              <a:rPr lang="en-US" dirty="0"/>
              <a:t>Mon: </a:t>
            </a:r>
          </a:p>
          <a:p>
            <a:pPr lvl="1"/>
            <a:r>
              <a:rPr lang="en-US" dirty="0"/>
              <a:t>Laser work</a:t>
            </a:r>
          </a:p>
          <a:p>
            <a:pPr lvl="1"/>
            <a:r>
              <a:rPr lang="en-US" dirty="0"/>
              <a:t>De-assembly of </a:t>
            </a:r>
            <a:r>
              <a:rPr lang="en-US" dirty="0" err="1"/>
              <a:t>eCT</a:t>
            </a:r>
            <a:r>
              <a:rPr lang="en-US" dirty="0"/>
              <a:t>-setup</a:t>
            </a:r>
          </a:p>
          <a:p>
            <a:pPr lvl="1"/>
            <a:r>
              <a:rPr lang="en-US" dirty="0"/>
              <a:t>Preparation for P4 kicker tests</a:t>
            </a:r>
          </a:p>
          <a:p>
            <a:r>
              <a:rPr lang="en-US" dirty="0"/>
              <a:t>Tue: Petra IV kicker tests</a:t>
            </a:r>
          </a:p>
          <a:p>
            <a:r>
              <a:rPr lang="en-US" dirty="0"/>
              <a:t>Wed – Fri : </a:t>
            </a:r>
            <a:r>
              <a:rPr lang="en-US" dirty="0" err="1"/>
              <a:t>Spacechip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1061</TotalTime>
  <Words>462</Words>
  <Application>Microsoft Macintosh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DESY</vt:lpstr>
      <vt:lpstr>ARES Operation Meeting</vt:lpstr>
      <vt:lpstr>Summary of week 14</vt:lpstr>
      <vt:lpstr>eCT Setup</vt:lpstr>
      <vt:lpstr>Photobeam on FL.A1</vt:lpstr>
      <vt:lpstr>Calibration sample “Burj” (PEEK)</vt:lpstr>
      <vt:lpstr>2D Berta scan</vt:lpstr>
      <vt:lpstr>Beam Envelope Scan</vt:lpstr>
      <vt:lpstr>Schedule and Plan for the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Max Kellermeier</cp:lastModifiedBy>
  <cp:revision>614</cp:revision>
  <dcterms:created xsi:type="dcterms:W3CDTF">2021-08-09T09:06:11Z</dcterms:created>
  <dcterms:modified xsi:type="dcterms:W3CDTF">2024-04-08T10:43:24Z</dcterms:modified>
</cp:coreProperties>
</file>