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handoutMasterIdLst>
    <p:handoutMasterId r:id="rId6"/>
  </p:handoutMasterIdLst>
  <p:sldIdLst>
    <p:sldId id="276" r:id="rId2"/>
    <p:sldId id="275" r:id="rId3"/>
    <p:sldId id="27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BC8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609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216" y="568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5388" y="6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21.06.24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21.06.24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F8845E8E-65F8-422C-B741-C856D0ACED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7" name="Grafik 6" descr="Logo DESY">
            <a:extLst>
              <a:ext uri="{FF2B5EF4-FFF2-40B4-BE49-F238E27FC236}">
                <a16:creationId xmlns:a16="http://schemas.microsoft.com/office/drawing/2014/main" id="{9251EDA7-E8BC-427B-9A22-FCE4997DE3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6CCFA2B-C89B-467F-BEA3-65422DEB305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66A7778-5B9E-4F88-967E-0C434F50E13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279813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08F6AE73-43EE-4385-B938-E688DB23735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3" y="1449389"/>
            <a:ext cx="3708400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0A6CDC79-9D60-410E-8CF3-D09E58DCABE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4" y="4005263"/>
            <a:ext cx="3708400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AF84F0D-8E93-46F5-87AD-DFF20E19EDE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Kontakt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4493940-692F-45E4-ADDD-72F87BB56301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DCA5B5D3-514B-46E4-8995-43141C1F3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940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BF55F934-32DD-42B1-8196-72E64C382AB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8" name="Grafik 7" descr="Logo DESY">
            <a:extLst>
              <a:ext uri="{FF2B5EF4-FFF2-40B4-BE49-F238E27FC236}">
                <a16:creationId xmlns:a16="http://schemas.microsoft.com/office/drawing/2014/main" id="{71632797-0353-43E3-980D-B9312BD4F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54EA2C-6BFD-4F46-A867-54F63C71C50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902DDDE-DB60-4F79-B3B6-DE84ACF391A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| News and Dates | Benno List, 15.3.2024</a:t>
            </a:r>
          </a:p>
        </p:txBody>
      </p:sp>
    </p:spTree>
    <p:extLst>
      <p:ext uri="{BB962C8B-B14F-4D97-AF65-F5344CB8AC3E}">
        <p14:creationId xmlns:p14="http://schemas.microsoft.com/office/powerpoint/2010/main" val="1330057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D0EF7A-D5A2-4C5D-9D15-21489C23E9A7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| News and Dates | Benno List, 15.3.2024</a:t>
            </a:r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000" b="1" dirty="0"/>
              <a:t>Seite </a:t>
            </a:r>
            <a:fld id="{0427E4B2-AC28-443E-BE04-5CD55098A90B}" type="slidenum">
              <a:rPr lang="de-DE" sz="1000" b="1" smtClean="0"/>
              <a:pPr algn="r"/>
              <a:t>‹#›</a:t>
            </a:fld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6F0ED-0793-FB12-DD90-30D18736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| News and Dates | Benno List, 21.06.2024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EC461DD-6DCA-E3F4-411D-6C390F0F8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" y="1242852"/>
            <a:ext cx="11784012" cy="509347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335EE5B-CD28-E96C-FB50-690A89E0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Week @ San Francisco, June 10-14, 2024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C68B55-4ECC-A100-0463-B3AE9B562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GB" dirty="0"/>
              <a:t>June 10-14, 2024, https://</a:t>
            </a:r>
            <a:r>
              <a:rPr lang="en-GB" dirty="0" err="1"/>
              <a:t>indico.cern.ch</a:t>
            </a:r>
            <a:r>
              <a:rPr lang="en-GB" dirty="0"/>
              <a:t>/event/1298458/</a:t>
            </a:r>
          </a:p>
        </p:txBody>
      </p:sp>
    </p:spTree>
    <p:extLst>
      <p:ext uri="{BB962C8B-B14F-4D97-AF65-F5344CB8AC3E}">
        <p14:creationId xmlns:p14="http://schemas.microsoft.com/office/powerpoint/2010/main" val="1404120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9A5C-EE94-B020-4674-CC42DC85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Week @ San Francisco, June 10-14,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E724-B14F-5E79-9D4B-63547E6EF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June 10-14, 2024, https://</a:t>
            </a:r>
            <a:r>
              <a:rPr lang="en-GB" dirty="0" err="1"/>
              <a:t>indico.cern.ch</a:t>
            </a:r>
            <a:r>
              <a:rPr lang="en-GB" dirty="0"/>
              <a:t>/event/1298458/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307CE-A451-49F2-DE26-9CA44ECF2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552108" cy="5010249"/>
          </a:xfrm>
        </p:spPr>
        <p:txBody>
          <a:bodyPr/>
          <a:lstStyle/>
          <a:p>
            <a:r>
              <a:rPr lang="fr-CH" sz="1800" dirty="0">
                <a:solidFill>
                  <a:srgbClr val="017BC8"/>
                </a:solidFill>
                <a:latin typeface="Helvetica" pitchFamily="2" charset="0"/>
              </a:rPr>
              <a:t>449 participants : 75 </a:t>
            </a:r>
            <a:r>
              <a:rPr lang="fr-CH" sz="1800" dirty="0" err="1">
                <a:solidFill>
                  <a:srgbClr val="017BC8"/>
                </a:solidFill>
                <a:latin typeface="Helvetica" pitchFamily="2" charset="0"/>
              </a:rPr>
              <a:t>remote</a:t>
            </a:r>
            <a:r>
              <a:rPr lang="fr-CH" sz="1800" dirty="0">
                <a:solidFill>
                  <a:srgbClr val="017BC8"/>
                </a:solidFill>
                <a:latin typeface="Helvetica" pitchFamily="2" charset="0"/>
              </a:rPr>
              <a:t> and 374 on site </a:t>
            </a:r>
            <a:r>
              <a:rPr lang="fr-CH" sz="1400" dirty="0">
                <a:solidFill>
                  <a:srgbClr val="017BC8"/>
                </a:solidFill>
                <a:latin typeface="Helvetica" pitchFamily="2" charset="0"/>
              </a:rPr>
              <a:t>(incl. 8 </a:t>
            </a:r>
            <a:r>
              <a:rPr lang="fr-CH" sz="1400" dirty="0" err="1">
                <a:solidFill>
                  <a:srgbClr val="017BC8"/>
                </a:solidFill>
                <a:latin typeface="Helvetica" pitchFamily="2" charset="0"/>
              </a:rPr>
              <a:t>from</a:t>
            </a:r>
            <a:r>
              <a:rPr lang="fr-CH" sz="1400" dirty="0">
                <a:solidFill>
                  <a:srgbClr val="017BC8"/>
                </a:solidFill>
                <a:latin typeface="Helvetica" pitchFamily="2" charset="0"/>
              </a:rPr>
              <a:t> DESY)</a:t>
            </a:r>
          </a:p>
          <a:p>
            <a:r>
              <a:rPr lang="fr-CH" sz="1800" dirty="0">
                <a:solidFill>
                  <a:srgbClr val="017BC8"/>
                </a:solidFill>
                <a:latin typeface="Helvetica" pitchFamily="2" charset="0"/>
              </a:rPr>
              <a:t>50 public sessions, 216 oral </a:t>
            </a:r>
            <a:r>
              <a:rPr lang="fr-CH" sz="1800" dirty="0" err="1">
                <a:solidFill>
                  <a:srgbClr val="017BC8"/>
                </a:solidFill>
                <a:latin typeface="Helvetica" pitchFamily="2" charset="0"/>
              </a:rPr>
              <a:t>presentations</a:t>
            </a:r>
            <a:r>
              <a:rPr lang="fr-CH" sz="1800" dirty="0">
                <a:solidFill>
                  <a:srgbClr val="017BC8"/>
                </a:solidFill>
                <a:latin typeface="Helvetica" pitchFamily="2" charset="0"/>
              </a:rPr>
              <a:t>, 32 posters</a:t>
            </a:r>
            <a:endParaRPr lang="en-GB" dirty="0">
              <a:solidFill>
                <a:srgbClr val="017BC8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17BC8"/>
                </a:solidFill>
                <a:latin typeface="Helvetica" pitchFamily="2" charset="0"/>
              </a:rPr>
              <a:t>M</a:t>
            </a:r>
            <a:r>
              <a:rPr lang="en-US" sz="1800" dirty="0">
                <a:solidFill>
                  <a:srgbClr val="017BC8"/>
                </a:solidFill>
                <a:latin typeface="Helvetica" pitchFamily="2" charset="0"/>
              </a:rPr>
              <a:t>uch progress, US efforts getting organized on the best way to completing the Feasibility Study by March 2025</a:t>
            </a:r>
          </a:p>
          <a:p>
            <a:r>
              <a:rPr lang="en-US" sz="1800" dirty="0">
                <a:solidFill>
                  <a:srgbClr val="017BC8"/>
                </a:solidFill>
                <a:latin typeface="Helvetica" pitchFamily="2" charset="0"/>
              </a:rPr>
              <a:t>Talks by DOE and </a:t>
            </a:r>
            <a:r>
              <a:rPr lang="en-US" dirty="0">
                <a:solidFill>
                  <a:srgbClr val="017BC8"/>
                </a:solidFill>
                <a:latin typeface="Helvetica" pitchFamily="2" charset="0"/>
              </a:rPr>
              <a:t>NSF representatives (</a:t>
            </a:r>
            <a:r>
              <a:rPr lang="en-GB" b="0" i="0" u="none" strike="noStrike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Regina </a:t>
            </a:r>
            <a:r>
              <a:rPr lang="en-GB" b="0" i="0" u="none" strike="noStrike" dirty="0" err="1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Rameika</a:t>
            </a:r>
            <a:r>
              <a:rPr lang="en-GB" b="0" i="0" u="none" strike="noStrike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and Jim Shank): </a:t>
            </a:r>
            <a:r>
              <a:rPr lang="en-GB" b="1" i="0" u="none" strike="noStrike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US-CERN Statement of Intent </a:t>
            </a:r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for the United States to collaborate on the FCC-</a:t>
            </a:r>
            <a:r>
              <a:rPr lang="en-GB" sz="1800" dirty="0" err="1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ee</a:t>
            </a:r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 should the CERN Member States determine it is likely to be CERN’s next research facility following the HL-LHC.</a:t>
            </a:r>
          </a:p>
          <a:p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DOE and NSF have jointly issued a charge that forms a </a:t>
            </a:r>
            <a:r>
              <a:rPr lang="en-GB" sz="1800" b="1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nationally coordinated U.S. Higgs Factory Coordination Consortium (HFCC) </a:t>
            </a:r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Helvetica" pitchFamily="2" charset="0"/>
              </a:rPr>
              <a:t>for developing the physics, experiments, and detectors (PED) program. Chair: Srini Rajagopal.</a:t>
            </a:r>
            <a:endParaRPr lang="en-GB" dirty="0">
              <a:solidFill>
                <a:srgbClr val="017BC8"/>
              </a:solidFill>
              <a:effectLst/>
              <a:highlight>
                <a:srgbClr val="FFFFFF"/>
              </a:highlight>
              <a:latin typeface="Helvetica" pitchFamily="2" charset="0"/>
            </a:endParaRPr>
          </a:p>
          <a:p>
            <a:endParaRPr lang="en-GB" dirty="0">
              <a:solidFill>
                <a:srgbClr val="017BC8"/>
              </a:solidFill>
              <a:latin typeface="Helvetica" pitchFamily="2" charset="0"/>
            </a:endParaRPr>
          </a:p>
          <a:p>
            <a:endParaRPr lang="en-GB" dirty="0">
              <a:solidFill>
                <a:srgbClr val="017BC8"/>
              </a:solidFill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6F0ED-0793-FB12-DD90-30D18736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| News and Dates | Benno List, 21.06.2024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CD858-157D-05B7-8C7A-33BE22BA45C0}"/>
              </a:ext>
            </a:extLst>
          </p:cNvPr>
          <p:cNvSpPr txBox="1"/>
          <p:nvPr/>
        </p:nvSpPr>
        <p:spPr>
          <a:xfrm rot="19379159">
            <a:off x="8188491" y="4002115"/>
            <a:ext cx="1574470" cy="584775"/>
          </a:xfrm>
          <a:prstGeom prst="rect">
            <a:avLst/>
          </a:prstGeom>
          <a:solidFill>
            <a:schemeClr val="bg1">
              <a:alpha val="47086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/>
              <a:t>DRAFT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85E959-4883-0756-E2D5-9BF2B9271AB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76" y="1406525"/>
            <a:ext cx="3558698" cy="5010150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BD9410-8C3A-2C2D-BC5C-48991957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8200" y="2630816"/>
            <a:ext cx="7628571" cy="107444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7009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49A5C-EE94-B020-4674-CC42DC85B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FCC Week @ San Francisco, June 10-14,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7E724-B14F-5E79-9D4B-63547E6EF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June 10-14, 2024, https://</a:t>
            </a:r>
            <a:r>
              <a:rPr lang="en-GB" dirty="0" err="1"/>
              <a:t>indico.cern.ch</a:t>
            </a:r>
            <a:r>
              <a:rPr lang="en-GB" dirty="0"/>
              <a:t>/event/1298458/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307CE-A451-49F2-DE26-9CA44ECF2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6552108" cy="5010249"/>
          </a:xfrm>
        </p:spPr>
        <p:txBody>
          <a:bodyPr/>
          <a:lstStyle/>
          <a:p>
            <a:r>
              <a:rPr lang="fr-CH" sz="1800" dirty="0" err="1">
                <a:solidFill>
                  <a:srgbClr val="017BC8"/>
                </a:solidFill>
                <a:latin typeface="Helvetica" pitchFamily="2" charset="0"/>
              </a:rPr>
              <a:t>Special</a:t>
            </a:r>
            <a:r>
              <a:rPr lang="fr-CH" sz="1800" dirty="0">
                <a:solidFill>
                  <a:srgbClr val="017BC8"/>
                </a:solidFill>
                <a:latin typeface="Helvetica" pitchFamily="2" charset="0"/>
              </a:rPr>
              <a:t> ECR session:</a:t>
            </a:r>
          </a:p>
          <a:p>
            <a:pPr lvl="1">
              <a:lnSpc>
                <a:spcPct val="100000"/>
              </a:lnSpc>
            </a:pP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Exciting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times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ahead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if a future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collider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is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built</a:t>
            </a:r>
            <a:endParaRPr lang="fr-CH" dirty="0">
              <a:solidFill>
                <a:srgbClr val="017BC8"/>
              </a:solidFill>
              <a:latin typeface="Helvetica" pitchFamily="2" charset="0"/>
            </a:endParaRPr>
          </a:p>
          <a:p>
            <a:pPr lvl="1">
              <a:lnSpc>
                <a:spcPct val="100000"/>
              </a:lnSpc>
            </a:pP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Guaranteed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deliverables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&amp;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potential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discoveries</a:t>
            </a:r>
            <a:endParaRPr lang="fr-CH" dirty="0">
              <a:solidFill>
                <a:srgbClr val="017BC8"/>
              </a:solidFill>
              <a:latin typeface="Helvetica" pitchFamily="2" charset="0"/>
            </a:endParaRPr>
          </a:p>
          <a:p>
            <a:pPr lvl="1">
              <a:lnSpc>
                <a:spcPct val="100000"/>
              </a:lnSpc>
            </a:pP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Decision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on FCC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is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needed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soon</a:t>
            </a:r>
            <a:endParaRPr lang="fr-CH" dirty="0">
              <a:solidFill>
                <a:srgbClr val="017BC8"/>
              </a:solidFill>
              <a:latin typeface="Helvetica" pitchFamily="2" charset="0"/>
            </a:endParaRPr>
          </a:p>
          <a:p>
            <a:pPr lvl="1">
              <a:lnSpc>
                <a:spcPct val="100000"/>
              </a:lnSpc>
            </a:pP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Need long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term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R&amp;D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projects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(e.g. </a:t>
            </a:r>
            <a:r>
              <a:rPr lang="fr-CH" dirty="0" err="1">
                <a:solidFill>
                  <a:srgbClr val="017BC8"/>
                </a:solidFill>
                <a:latin typeface="Helvetica" pitchFamily="2" charset="0"/>
              </a:rPr>
              <a:t>through</a:t>
            </a:r>
            <a:r>
              <a:rPr lang="fr-CH" dirty="0">
                <a:solidFill>
                  <a:srgbClr val="017BC8"/>
                </a:solidFill>
                <a:latin typeface="Helvetica" pitchFamily="2" charset="0"/>
              </a:rPr>
              <a:t> DRD collaborations)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17BC8"/>
                </a:solidFill>
                <a:latin typeface="Helvetica" pitchFamily="2" charset="0"/>
              </a:rPr>
              <a:t>Interesting developments: 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17BC8"/>
                </a:solidFill>
                <a:latin typeface="Helvetica" pitchFamily="2" charset="0"/>
              </a:rPr>
              <a:t>New optics design: 50% luminosity more at 240 GeV!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017BC8"/>
                </a:solidFill>
                <a:latin typeface="Helvetica" pitchFamily="2" charset="0"/>
              </a:rPr>
              <a:t>Discussion on the feasibility and the benefit of </a:t>
            </a:r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LiberationSans"/>
              </a:rPr>
              <a:t>injecting already polarized bunches.</a:t>
            </a:r>
            <a:endParaRPr lang="en-US" dirty="0">
              <a:solidFill>
                <a:srgbClr val="017BC8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7BC8"/>
                </a:solidFill>
                <a:latin typeface="Helvetica" pitchFamily="2" charset="0"/>
              </a:rPr>
              <a:t>“</a:t>
            </a:r>
            <a:r>
              <a:rPr lang="en-US" sz="1800" dirty="0">
                <a:solidFill>
                  <a:srgbClr val="017BC8"/>
                </a:solidFill>
                <a:latin typeface="Helvetica" pitchFamily="2" charset="0"/>
              </a:rPr>
              <a:t>T</a:t>
            </a:r>
            <a:r>
              <a:rPr lang="en-GB" sz="1800" dirty="0">
                <a:solidFill>
                  <a:srgbClr val="017BC8"/>
                </a:solidFill>
                <a:effectLst/>
                <a:highlight>
                  <a:srgbClr val="FFFFFF"/>
                </a:highlight>
                <a:latin typeface="ArialMT"/>
              </a:rPr>
              <a:t>his wonderful workshop is another step in our path to a machine that will be worth the investment, paying back with a broad long-range physics program” Sarah Enno</a:t>
            </a:r>
            <a:endParaRPr lang="en-GB" dirty="0">
              <a:solidFill>
                <a:srgbClr val="017BC8"/>
              </a:solidFill>
              <a:effectLst/>
              <a:highlight>
                <a:srgbClr val="FFFFFF"/>
              </a:highlight>
            </a:endParaRPr>
          </a:p>
          <a:p>
            <a:endParaRPr lang="en-GB" dirty="0">
              <a:solidFill>
                <a:srgbClr val="017BC8"/>
              </a:solidFill>
              <a:latin typeface="Helvetica" pitchFamily="2" charset="0"/>
            </a:endParaRPr>
          </a:p>
          <a:p>
            <a:endParaRPr lang="en-GB" dirty="0">
              <a:solidFill>
                <a:srgbClr val="017BC8"/>
              </a:solidFill>
              <a:latin typeface="Helvetica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6F0ED-0793-FB12-DD90-30D18736C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| News and Dates | Benno List, 21.06.2024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CD858-157D-05B7-8C7A-33BE22BA45C0}"/>
              </a:ext>
            </a:extLst>
          </p:cNvPr>
          <p:cNvSpPr txBox="1"/>
          <p:nvPr/>
        </p:nvSpPr>
        <p:spPr>
          <a:xfrm rot="19379159">
            <a:off x="8188491" y="4002115"/>
            <a:ext cx="1574470" cy="584775"/>
          </a:xfrm>
          <a:prstGeom prst="rect">
            <a:avLst/>
          </a:prstGeom>
          <a:solidFill>
            <a:schemeClr val="bg1">
              <a:alpha val="47086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200" b="1" dirty="0"/>
              <a:t>DRAFT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785E959-4883-0756-E2D5-9BF2B9271AB9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76" y="1406525"/>
            <a:ext cx="3558698" cy="5010150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1BD9410-8C3A-2C2D-BC5C-48991957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8200" y="2630816"/>
            <a:ext cx="7628571" cy="1074445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91381510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de_2022" id="{D1174442-6C47-B240-B971-BC0F8067D7F6}" vid="{91FF50A0-7A87-324D-8056-6AC468309704}"/>
    </a:ext>
  </a:extLst>
</a:theme>
</file>

<file path=ppt/theme/theme2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343</Words>
  <Application>Microsoft Macintosh PowerPoint</Application>
  <PresentationFormat>Widescreen</PresentationFormat>
  <Paragraphs>25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ArialMT</vt:lpstr>
      <vt:lpstr>Helvetica</vt:lpstr>
      <vt:lpstr>LiberationSans</vt:lpstr>
      <vt:lpstr>DESY</vt:lpstr>
      <vt:lpstr>FCC Week @ San Francisco, June 10-14, 2024</vt:lpstr>
      <vt:lpstr>FCC Week @ San Francisco, June 10-14, 2024</vt:lpstr>
      <vt:lpstr>FCC Week @ San Francisco, June 10-14,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News.</dc:title>
  <dc:creator>Benno List</dc:creator>
  <cp:lastModifiedBy>Christophe Grojean</cp:lastModifiedBy>
  <cp:revision>16</cp:revision>
  <dcterms:created xsi:type="dcterms:W3CDTF">2023-11-03T06:52:41Z</dcterms:created>
  <dcterms:modified xsi:type="dcterms:W3CDTF">2024-06-20T22:15:14Z</dcterms:modified>
</cp:coreProperties>
</file>