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67" r:id="rId2"/>
    <p:sldId id="274" r:id="rId3"/>
    <p:sldId id="279" r:id="rId4"/>
    <p:sldId id="282" r:id="rId5"/>
    <p:sldId id="281" r:id="rId6"/>
    <p:sldId id="28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99" autoAdjust="0"/>
    <p:restoredTop sz="94660"/>
  </p:normalViewPr>
  <p:slideViewPr>
    <p:cSldViewPr showGuides="1">
      <p:cViewPr varScale="1">
        <p:scale>
          <a:sx n="126" d="100"/>
          <a:sy n="126" d="100"/>
        </p:scale>
        <p:origin x="216" y="240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5388" y="6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21.06.24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21.06.24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Grafik 7" descr="Logo Helmholtz">
            <a:extLst>
              <a:ext uri="{FF2B5EF4-FFF2-40B4-BE49-F238E27FC236}">
                <a16:creationId xmlns:a16="http://schemas.microsoft.com/office/drawing/2014/main" id="{F8845E8E-65F8-422C-B741-C856D0ACED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7" name="Grafik 6" descr="Logo DESY">
            <a:extLst>
              <a:ext uri="{FF2B5EF4-FFF2-40B4-BE49-F238E27FC236}">
                <a16:creationId xmlns:a16="http://schemas.microsoft.com/office/drawing/2014/main" id="{9251EDA7-E8BC-427B-9A22-FCE4997DE3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B6CCFA2B-C89B-467F-BEA3-65422DEB305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66A7778-5B9E-4F88-967E-0C434F50E13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279813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08F6AE73-43EE-4385-B938-E688DB2373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3" y="1449389"/>
            <a:ext cx="3708400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0A6CDC79-9D60-410E-8CF3-D09E58DCABE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4" y="4005263"/>
            <a:ext cx="3708400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AF84F0D-8E93-46F5-87AD-DFF20E19EDE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Kontakt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4493940-692F-45E4-ADDD-72F87BB56301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 dirty="0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 dirty="0"/>
              <a:t>Synchrotron DESY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DCA5B5D3-514B-46E4-8995-43141C1F3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94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Grafik 10" descr="Logo Helmholtz">
            <a:extLst>
              <a:ext uri="{FF2B5EF4-FFF2-40B4-BE49-F238E27FC236}">
                <a16:creationId xmlns:a16="http://schemas.microsoft.com/office/drawing/2014/main" id="{BF55F934-32DD-42B1-8196-72E64C382A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8" name="Grafik 7" descr="Logo DESY">
            <a:extLst>
              <a:ext uri="{FF2B5EF4-FFF2-40B4-BE49-F238E27FC236}">
                <a16:creationId xmlns:a16="http://schemas.microsoft.com/office/drawing/2014/main" id="{71632797-0353-43E3-980D-B9312BD4F1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9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54EA2C-6BFD-4F46-A867-54F63C71C50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902DDDE-DB60-4F79-B3B6-DE84ACF391A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133005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D0EF7A-D5A2-4C5D-9D15-21489C23E9A7}"/>
              </a:ext>
            </a:extLst>
          </p:cNvPr>
          <p:cNvSpPr txBox="1"/>
          <p:nvPr userDrawn="1"/>
        </p:nvSpPr>
        <p:spPr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de-DE" b="1" dirty="0">
                <a:solidFill>
                  <a:schemeClr val="accent1"/>
                </a:solidFill>
              </a:rPr>
              <a:t>DESY</a:t>
            </a:r>
            <a:r>
              <a:rPr lang="de-DE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16" y="6580800"/>
            <a:ext cx="990109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| News and Dates | Benno List, 21.6.2024</a:t>
            </a:r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1000" b="1" dirty="0"/>
              <a:t>Seite </a:t>
            </a:r>
            <a:fld id="{0427E4B2-AC28-443E-BE04-5CD55098A90B}" type="slidenum">
              <a:rPr lang="de-DE" sz="1000" b="1" smtClean="0"/>
              <a:pPr algn="r"/>
              <a:t>‹#›</a:t>
            </a:fld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indico.cern.ch/event/1298458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indico.desy.de/event/43916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dico.in2p3.fr/event/32629/" TargetMode="External"/><Relationship Id="rId5" Type="http://schemas.openxmlformats.org/officeDocument/2006/relationships/hyperlink" Target="https://agenda.linearcollider.org/event/10134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fccweek2024.web.cern.ch/" TargetMode="Externa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indico.desy.de/event/43916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erncourier.com/a/european-strategy-update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x.com/christiangrefe/status/1796640564743446625?s=43&amp;t=Ur1-_nQAzxSqTqupIXz7GA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t.co/tHbfV8AMV5" TargetMode="External"/><Relationship Id="rId2" Type="http://schemas.openxmlformats.org/officeDocument/2006/relationships/hyperlink" Target="https://indico.desy.de/event/44074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ature.com/articles/d41586-024-01671-8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doi.org/10.1007/s41605-024-00463-y" TargetMode="External"/><Relationship Id="rId7" Type="http://schemas.openxmlformats.org/officeDocument/2006/relationships/hyperlink" Target="https://x.com/skdh/status/1803109777397997877?s=43&amp;t=Ur1-_nQAzxSqTqupIXz7GA" TargetMode="External"/><Relationship Id="rId2" Type="http://schemas.openxmlformats.org/officeDocument/2006/relationships/hyperlink" Target="https://www.nature.com/articles/d41586-024-02005-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hyperlink" Target="https://x.com/martinmbauer/status/1803313678860566584?s=43&amp;t=Ur1-_nQAzxSqTqupIXz7G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News and</a:t>
            </a:r>
            <a:br>
              <a:rPr lang="de-DE" dirty="0"/>
            </a:br>
            <a:r>
              <a:rPr lang="de-DE" dirty="0"/>
              <a:t>Dates</a:t>
            </a:r>
            <a:r>
              <a:rPr lang="de-DE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FC @ DESY Meeting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Benno List</a:t>
            </a:r>
          </a:p>
          <a:p>
            <a:r>
              <a:rPr lang="de-DE" dirty="0"/>
              <a:t>21.6.2024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08F54D-0A16-B8EB-9AF1-2B1E535A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FB33CD-40B9-D9AB-82F5-05DDC09D6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A2D47C-57A6-309D-3FF8-271AFA946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5976044" cy="501024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</a:rPr>
              <a:t>Save-the-date: </a:t>
            </a:r>
            <a:r>
              <a:rPr lang="en-GB" sz="16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FutureCollider@DESY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Day: July 1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2024</a:t>
            </a:r>
            <a:br>
              <a:rPr lang="en-GB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"/>
              </a:rPr>
              <a:t>https://indico.desy.de/event/43916/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-&gt; next slide</a:t>
            </a:r>
            <a:endParaRPr lang="en-GB" sz="1600" b="1" dirty="0"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MT"/>
              </a:rPr>
              <a:t>Jun 10-14, San Francisco: FCC Week, </a:t>
            </a:r>
            <a:r>
              <a:rPr lang="en-GB" sz="1600" dirty="0">
                <a:effectLst/>
                <a:latin typeface="ArialMT"/>
                <a:hlinkClick r:id="rId3"/>
              </a:rPr>
              <a:t>https://indico.cern.ch/event/1298458/</a:t>
            </a:r>
            <a:br>
              <a:rPr lang="en-GB" sz="1600" dirty="0">
                <a:effectLst/>
                <a:latin typeface="ArialMT"/>
              </a:rPr>
            </a:br>
            <a:r>
              <a:rPr lang="en-GB" sz="1600" dirty="0">
                <a:effectLst/>
                <a:latin typeface="ArialMT"/>
                <a:hlinkClick r:id="rId4"/>
              </a:rPr>
              <a:t>https://fccweek2024.web.cern.ch/</a:t>
            </a:r>
            <a:r>
              <a:rPr lang="en-GB" sz="1600" dirty="0">
                <a:effectLst/>
                <a:latin typeface="ArialMT"/>
              </a:rPr>
              <a:t> </a:t>
            </a:r>
          </a:p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LCWS2024: Tokyo July 8-11 + 12 for satellite meetings</a:t>
            </a:r>
            <a:b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5"/>
              </a:rPr>
              <a:t>https://agenda.linearcollider.org/event/10134/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</a:p>
          <a:p>
            <a:r>
              <a:rPr lang="en-GB" sz="1600" dirty="0">
                <a:latin typeface="ArialMT"/>
              </a:rPr>
              <a:t>This week: ECFA study convenor workshop at CERN</a:t>
            </a:r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3rd ECFA workshop on </a:t>
            </a:r>
            <a:r>
              <a:rPr lang="en-GB" sz="1600" dirty="0" err="1">
                <a:solidFill>
                  <a:srgbClr val="000000"/>
                </a:solidFill>
                <a:latin typeface="Helvetica" pitchFamily="2" charset="0"/>
              </a:rPr>
              <a:t>e+e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- Higgs, Top and Electroweak factories: Paris, Oct 9-11, 2024 </a:t>
            </a:r>
            <a:r>
              <a:rPr lang="en-GB" sz="1400" dirty="0">
                <a:solidFill>
                  <a:srgbClr val="000000"/>
                </a:solidFill>
                <a:latin typeface="Helvetica" pitchFamily="2" charset="0"/>
                <a:hlinkClick r:id="rId6"/>
              </a:rPr>
              <a:t>https://indico.in2p3.fr/event/32629/</a:t>
            </a:r>
            <a:r>
              <a:rPr lang="en-GB" sz="14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n-GB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GB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GB" sz="14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GB" sz="16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B5BF501-79A2-1169-73A8-CB622D24949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7"/>
          <a:srcRect b="51706"/>
          <a:stretch/>
        </p:blipFill>
        <p:spPr>
          <a:xfrm>
            <a:off x="6575117" y="3423688"/>
            <a:ext cx="5201503" cy="1445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A0F51E-62A5-0D3E-FFDB-8D4F036B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1439" y="1961505"/>
            <a:ext cx="5200155" cy="1385704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38CE3D6-926B-0DDA-3699-57B2B322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00A74F-9700-A917-26F1-F4E79B49AD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1440" y="1219406"/>
            <a:ext cx="5200155" cy="665620"/>
          </a:xfrm>
          <a:prstGeom prst="rect">
            <a:avLst/>
          </a:prstGeom>
        </p:spPr>
      </p:pic>
      <p:pic>
        <p:nvPicPr>
          <p:cNvPr id="1026" name="Picture 2" descr="3rd ECFA workshop on e+e- Higgs/EW/Top Factories, Paris, 9-11  Oct. 24">
            <a:extLst>
              <a:ext uri="{FF2B5EF4-FFF2-40B4-BE49-F238E27FC236}">
                <a16:creationId xmlns:a16="http://schemas.microsoft.com/office/drawing/2014/main" id="{6578FD1E-2769-D5DA-EF64-4945BCB91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7" y="4941733"/>
            <a:ext cx="5186478" cy="16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9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114C-BE45-4BCC-35F8-81389F8FE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FH Future Collider Day July 1st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32DAEE-51CE-98EE-880C-2543305BA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AA931C-03CC-C403-B6B4-3DF405E68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3959819" cy="5010249"/>
          </a:xfrm>
        </p:spPr>
        <p:txBody>
          <a:bodyPr/>
          <a:lstStyle/>
          <a:p>
            <a:r>
              <a:rPr lang="en-GB" dirty="0"/>
              <a:t>Please register:</a:t>
            </a:r>
            <a:br>
              <a:rPr lang="en-GB" dirty="0"/>
            </a:br>
            <a:r>
              <a:rPr lang="en-GB" dirty="0">
                <a:hlinkClick r:id="rId2"/>
              </a:rPr>
              <a:t>https://indico.desy.de/event/43916/</a:t>
            </a:r>
            <a:endParaRPr lang="en-GB" dirty="0"/>
          </a:p>
          <a:p>
            <a:r>
              <a:rPr lang="en-GB" b="1" dirty="0"/>
              <a:t>In presence</a:t>
            </a:r>
          </a:p>
          <a:p>
            <a:r>
              <a:rPr lang="en-GB" dirty="0"/>
              <a:t>Free Pizza lunch</a:t>
            </a:r>
          </a:p>
          <a:p>
            <a:r>
              <a:rPr lang="en-GB" dirty="0"/>
              <a:t>ZOOM available upon request for external participants not at DESY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77261C3-F823-7711-1695-1C743338E18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4402138" y="1438897"/>
            <a:ext cx="3673475" cy="3980206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00F6096-378A-435A-18F1-F178101FACB6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>
            <a:off x="8075613" y="1542961"/>
            <a:ext cx="3708400" cy="473727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6A1BE-AFC2-2D1D-E15E-1284B8164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</p:spTree>
    <p:extLst>
      <p:ext uri="{BB962C8B-B14F-4D97-AF65-F5344CB8AC3E}">
        <p14:creationId xmlns:p14="http://schemas.microsoft.com/office/powerpoint/2010/main" val="244258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31B49-BEBC-BE46-5845-D686A4D90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Strategy Update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5FCA1-E5DF-0C85-DCD1-B89AE64FF0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5B25E-087D-0494-2E15-248EB36F5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Schedule (re)defined:</a:t>
            </a:r>
          </a:p>
          <a:p>
            <a:r>
              <a:rPr lang="en-GB" dirty="0"/>
              <a:t>Deadline written input: March 31, 2025</a:t>
            </a:r>
          </a:p>
          <a:p>
            <a:r>
              <a:rPr lang="en-GB" dirty="0"/>
              <a:t>Conclude process June 2026</a:t>
            </a:r>
          </a:p>
          <a:p>
            <a:r>
              <a:rPr lang="en-GB" dirty="0"/>
              <a:t>Scientific secretary to be announced soon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9273CB-29DD-B7D7-89BF-B141A8D2AA7C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782954" y="1406525"/>
            <a:ext cx="4385542" cy="501015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63500" dist="63500" dir="2700000" algn="tl" rotWithShape="0">
              <a:schemeClr val="bg2"/>
            </a:outerShdw>
          </a:effec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1CBAC-AC19-90DD-49DD-80A8CE0B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C67B3-13B2-E391-BCF3-A920EA2F8B19}"/>
              </a:ext>
            </a:extLst>
          </p:cNvPr>
          <p:cNvSpPr txBox="1"/>
          <p:nvPr/>
        </p:nvSpPr>
        <p:spPr>
          <a:xfrm rot="16200000">
            <a:off x="8965102" y="3713347"/>
            <a:ext cx="4969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hlinkClick r:id="rId3"/>
              </a:rPr>
              <a:t>https://cerncourier.com/a/european-strategy-update/</a:t>
            </a:r>
            <a:r>
              <a:rPr lang="en-GB" sz="16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A67E2C-6BA7-CA0A-A665-98678EA61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91" y="3430403"/>
            <a:ext cx="4818112" cy="2754354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63500" dist="63500" dir="2700000" algn="tl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127920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7114CC6-7302-1EB5-4D33-764DF8D9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Bonn Workshop aftermath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3352A4-F6D3-8895-C094-C293B4EDC1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Official summary (by KET) soon to appear. Watch workshop page: </a:t>
            </a:r>
            <a:r>
              <a:rPr lang="en-GB" dirty="0">
                <a:hlinkClick r:id="rId2"/>
              </a:rPr>
              <a:t>https://indico.desy.de/event/44074/</a:t>
            </a:r>
            <a:r>
              <a:rPr lang="en-GB" dirty="0"/>
              <a:t>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9DB3EE3-8B24-C995-5D7C-EA151B3E5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2518" y="1406525"/>
            <a:ext cx="3381322" cy="4841177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63500" dist="63500" dir="2700000" algn="tl" rotWithShape="0">
              <a:schemeClr val="bg2"/>
            </a:outerShdw>
          </a:effectLst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8AF66C5-9206-1A34-AD03-F35BB49D7E9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/>
          <a:stretch>
            <a:fillRect/>
          </a:stretch>
        </p:blipFill>
        <p:spPr>
          <a:xfrm>
            <a:off x="4259263" y="1452240"/>
            <a:ext cx="3673475" cy="491872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63500" dist="63500" dir="2700000" algn="tl" rotWithShape="0">
              <a:schemeClr val="bg2"/>
            </a:outerShdw>
          </a:effectLst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4A5B1334-56E8-8D69-9717-D6C861A08B82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5"/>
          <a:stretch>
            <a:fillRect/>
          </a:stretch>
        </p:blipFill>
        <p:spPr>
          <a:xfrm>
            <a:off x="8434023" y="1831975"/>
            <a:ext cx="3349989" cy="3757265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63500" dist="63500" dir="2700000" algn="tl" rotWithShape="0">
              <a:schemeClr val="bg2"/>
            </a:outerShdw>
          </a:effec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E8FC2B5-0757-4C4A-EEA2-B24D22D6E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21.6.2024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FAF3DA-2B98-342D-F956-0981F14D03CE}"/>
              </a:ext>
            </a:extLst>
          </p:cNvPr>
          <p:cNvSpPr txBox="1"/>
          <p:nvPr/>
        </p:nvSpPr>
        <p:spPr>
          <a:xfrm rot="16200000">
            <a:off x="1469624" y="3756486"/>
            <a:ext cx="5056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hlinkClick r:id="rId6"/>
              </a:rPr>
              <a:t>https://www.nature.com/articles/d41586-024-01671-8</a:t>
            </a:r>
            <a:r>
              <a:rPr lang="en-GB" sz="16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77726-EB63-862D-A6CF-F9F911319E8B}"/>
              </a:ext>
            </a:extLst>
          </p:cNvPr>
          <p:cNvSpPr txBox="1"/>
          <p:nvPr/>
        </p:nvSpPr>
        <p:spPr>
          <a:xfrm rot="16200000">
            <a:off x="6884374" y="5088962"/>
            <a:ext cx="2435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hlinkClick r:id="rId7"/>
              </a:rPr>
              <a:t>https://t.co/tHbfV8AMV5</a:t>
            </a:r>
            <a:r>
              <a:rPr lang="en-GB" sz="16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E749C-D280-54F0-4CFF-18A64705B714}"/>
              </a:ext>
            </a:extLst>
          </p:cNvPr>
          <p:cNvSpPr txBox="1"/>
          <p:nvPr/>
        </p:nvSpPr>
        <p:spPr>
          <a:xfrm rot="16200000">
            <a:off x="9107891" y="3587496"/>
            <a:ext cx="5630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hlinkClick r:id="rId8"/>
              </a:rPr>
              <a:t>https://x.com/christiangrefe/status/1796640564743446625?s=43&amp;t=Ur1-_nQAzxSqTqupIXz7GA</a:t>
            </a:r>
            <a:r>
              <a:rPr lang="en-GB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262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E7F6-9A3E-9BE0-859F-BC6970D6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CEPC Technical Design Report published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C74F8B-AB57-3D35-7301-AF1B331EF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Publication seems to have triggered some more interest in CEPC, also on social media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59F53-C581-3E76-2929-7A500051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| News and Dates | Benno List, 21.6.2024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91ED1D-8335-F154-B752-EF9670AC4325}"/>
              </a:ext>
            </a:extLst>
          </p:cNvPr>
          <p:cNvSpPr txBox="1"/>
          <p:nvPr/>
        </p:nvSpPr>
        <p:spPr>
          <a:xfrm rot="16200000">
            <a:off x="6285955" y="4583750"/>
            <a:ext cx="3534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hlinkClick r:id="rId2"/>
              </a:rPr>
              <a:t>https://www.nature.com/articles/d41586-024-02005-4</a:t>
            </a:r>
            <a:r>
              <a:rPr lang="en-GB" sz="11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06B4B4-3363-8FDE-845B-8050DEF5A39D}"/>
              </a:ext>
            </a:extLst>
          </p:cNvPr>
          <p:cNvSpPr txBox="1"/>
          <p:nvPr/>
        </p:nvSpPr>
        <p:spPr>
          <a:xfrm rot="16200000">
            <a:off x="1728540" y="3724239"/>
            <a:ext cx="5010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  <a:hlinkClick r:id="rId3"/>
              </a:rPr>
              <a:t>https://doi.org/10.1007/s41605-024-00463-y</a:t>
            </a:r>
            <a:r>
              <a:rPr lang="en-GB" sz="14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anose="020F0502020204030204" pitchFamily="34" charset="0"/>
              </a:rPr>
              <a:t> </a:t>
            </a:r>
            <a:endParaRPr lang="en-GB" sz="1400" dirty="0"/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67F6BA44-3B03-DEB4-E98E-0966287A3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7527" y="1406525"/>
            <a:ext cx="3569322" cy="501015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63500" dist="63500" dir="2700000" algn="tl" rotWithShape="0">
              <a:schemeClr val="bg2"/>
            </a:outerShdw>
          </a:effectLst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A2BEA526-0218-FE7B-6587-A0831E661E49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5"/>
          <a:stretch>
            <a:fillRect/>
          </a:stretch>
        </p:blipFill>
        <p:spPr>
          <a:xfrm>
            <a:off x="8423563" y="1365679"/>
            <a:ext cx="2915043" cy="2369711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63500" dist="63500" dir="2700000" algn="tl" rotWithShape="0">
              <a:schemeClr val="bg2"/>
            </a:outerShdw>
          </a:effectLst>
        </p:spPr>
      </p:pic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D336A51B-1D1A-9499-6977-25CE55CAA20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6"/>
          <a:stretch>
            <a:fillRect/>
          </a:stretch>
        </p:blipFill>
        <p:spPr>
          <a:xfrm>
            <a:off x="4777621" y="1406525"/>
            <a:ext cx="3145000" cy="501015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63500" dist="63500" dir="2700000" algn="tl" rotWithShape="0">
              <a:schemeClr val="bg2"/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42EDC4-03C1-863E-0054-E7B3581EDA04}"/>
              </a:ext>
            </a:extLst>
          </p:cNvPr>
          <p:cNvSpPr txBox="1"/>
          <p:nvPr/>
        </p:nvSpPr>
        <p:spPr>
          <a:xfrm rot="16200000">
            <a:off x="10439645" y="2318395"/>
            <a:ext cx="2466630" cy="36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7"/>
              </a:rPr>
              <a:t>https://x.com/skdh/status/1803109777397997877?s=43&amp;t=Ur1-_nQAzxSqTqupIXz7GA</a:t>
            </a:r>
            <a:r>
              <a:rPr lang="en-GB" sz="90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BB5838-328C-B1D4-563D-DA150964A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7541" y="3864395"/>
            <a:ext cx="2915043" cy="2575620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63500" dist="63500" dir="2700000" algn="tl" rotWithShape="0">
              <a:schemeClr val="bg2"/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61790B-D292-03DB-B45E-8FEEF8B91988}"/>
              </a:ext>
            </a:extLst>
          </p:cNvPr>
          <p:cNvSpPr txBox="1"/>
          <p:nvPr/>
        </p:nvSpPr>
        <p:spPr>
          <a:xfrm rot="16200000">
            <a:off x="10319673" y="4900506"/>
            <a:ext cx="2648634" cy="36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9"/>
              </a:rPr>
              <a:t>https://x.com/martinmbauer/status/1803313678860566584?s=43&amp;t=Ur1-_nQAzxSqTqupIXz7GA</a:t>
            </a:r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7571050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de_2022" id="{D1174442-6C47-B240-B971-BC0F8067D7F6}" vid="{91FF50A0-7A87-324D-8056-6AC468309704}"/>
    </a:ext>
  </a:extLst>
</a:theme>
</file>

<file path=ppt/theme/theme2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406</Words>
  <Application>Microsoft Macintosh PowerPoint</Application>
  <PresentationFormat>Widescreen</PresentationFormat>
  <Paragraphs>38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ArialMT</vt:lpstr>
      <vt:lpstr>Helvetica</vt:lpstr>
      <vt:lpstr>Merriweather Sans</vt:lpstr>
      <vt:lpstr>DESY</vt:lpstr>
      <vt:lpstr>News and Dates.</vt:lpstr>
      <vt:lpstr>Dates</vt:lpstr>
      <vt:lpstr>FH Future Collider Day July 1st</vt:lpstr>
      <vt:lpstr>European Strategy Update 2026</vt:lpstr>
      <vt:lpstr>Bonn Workshop aftermath</vt:lpstr>
      <vt:lpstr>CEPC Technical Design Report published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News.</dc:title>
  <dc:creator>Benno List</dc:creator>
  <cp:lastModifiedBy>Benno List</cp:lastModifiedBy>
  <cp:revision>20</cp:revision>
  <dcterms:created xsi:type="dcterms:W3CDTF">2023-11-03T06:52:41Z</dcterms:created>
  <dcterms:modified xsi:type="dcterms:W3CDTF">2024-06-21T07:32:18Z</dcterms:modified>
</cp:coreProperties>
</file>