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7" r:id="rId2"/>
    <p:sldId id="266" r:id="rId3"/>
    <p:sldId id="277" r:id="rId4"/>
    <p:sldId id="263" r:id="rId5"/>
    <p:sldId id="279" r:id="rId6"/>
    <p:sldId id="280" r:id="rId7"/>
    <p:sldId id="276" r:id="rId8"/>
    <p:sldId id="275" r:id="rId9"/>
    <p:sldId id="281" r:id="rId10"/>
    <p:sldId id="28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8513" autoAdjust="0"/>
  </p:normalViewPr>
  <p:slideViewPr>
    <p:cSldViewPr showGuides="1">
      <p:cViewPr varScale="1">
        <p:scale>
          <a:sx n="146" d="100"/>
          <a:sy n="146" d="100"/>
        </p:scale>
        <p:origin x="636" y="96"/>
      </p:cViewPr>
      <p:guideLst>
        <p:guide orient="horz" pos="913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5388" y="6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15.07.2024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15.07.2024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112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010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https://swapfiets.de/en-DE/berlin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3450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your living room you will find the DESY housing rules. Please read and follow them.</a:t>
            </a:r>
          </a:p>
          <a:p>
            <a:r>
              <a:rPr lang="en-US" dirty="0"/>
              <a:t>Please do not move the furniture in the guest rooms.</a:t>
            </a:r>
          </a:p>
          <a:p>
            <a:r>
              <a:rPr lang="en-US" dirty="0"/>
              <a:t>Additional overnight guests are not allowed.</a:t>
            </a:r>
          </a:p>
          <a:p>
            <a:r>
              <a:rPr lang="en-US" b="1" dirty="0"/>
              <a:t>Lost Keys</a:t>
            </a:r>
            <a:r>
              <a:rPr lang="en-US" dirty="0"/>
              <a:t>: There is a charge of Eur 50.00 for each key.</a:t>
            </a:r>
          </a:p>
          <a:p>
            <a:r>
              <a:rPr lang="en-US" dirty="0"/>
              <a:t>Check out until 10:00 am. You will be charged for an extra night if you do not return your key on time, unless notification has not been given in advance to the Hostel Office.</a:t>
            </a:r>
          </a:p>
          <a:p>
            <a:r>
              <a:rPr lang="en-US" dirty="0"/>
              <a:t>Please inform the Hostel Office as soon as possible about any changes in departure plans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kitchen is used by all guests.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your using of the kitchen, please clean up.</a:t>
            </a:r>
            <a:endParaRPr lang="en-US" dirty="0"/>
          </a:p>
          <a:p>
            <a:r>
              <a:rPr lang="en-US" dirty="0"/>
              <a:t>We request that the rubbish and empty bottles be disposed of in the appropriate </a:t>
            </a:r>
            <a:br>
              <a:rPr lang="en-US" dirty="0"/>
            </a:br>
            <a:r>
              <a:rPr lang="en-US" dirty="0"/>
              <a:t>containers themselves.</a:t>
            </a:r>
          </a:p>
          <a:p>
            <a:r>
              <a:rPr lang="en-US" dirty="0"/>
              <a:t>Please dispose the kitchen scraps in the garbage bin near the bicycle stands.</a:t>
            </a:r>
          </a:p>
          <a:p>
            <a:r>
              <a:rPr lang="en-US" dirty="0"/>
              <a:t>The rooms are cleaned every Monday, Tuesday and Friday from 9:00, last about 3 hours.</a:t>
            </a:r>
          </a:p>
          <a:p>
            <a:r>
              <a:rPr lang="en-US" dirty="0"/>
              <a:t>Restrooms and kitchens are cleaned daily.</a:t>
            </a:r>
          </a:p>
          <a:p>
            <a:r>
              <a:rPr lang="en-US" dirty="0"/>
              <a:t>Bed linen and </a:t>
            </a:r>
            <a:r>
              <a:rPr lang="en-US" dirty="0" err="1"/>
              <a:t>towls</a:t>
            </a:r>
            <a:r>
              <a:rPr lang="en-US" dirty="0"/>
              <a:t> are changed once a week.</a:t>
            </a:r>
          </a:p>
          <a:p>
            <a:endParaRPr lang="en-US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376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Accounts last </a:t>
            </a:r>
            <a:r>
              <a:rPr lang="de-DE" dirty="0" err="1"/>
              <a:t>week</a:t>
            </a:r>
            <a:r>
              <a:rPr lang="de-DE" dirty="0"/>
              <a:t>, Mathias Stahl, </a:t>
            </a:r>
            <a:r>
              <a:rPr lang="de-DE" dirty="0" err="1"/>
              <a:t>white</a:t>
            </a:r>
            <a:r>
              <a:rPr lang="de-DE" dirty="0"/>
              <a:t> </a:t>
            </a:r>
            <a:r>
              <a:rPr lang="de-DE" dirty="0" err="1"/>
              <a:t>folder</a:t>
            </a:r>
            <a:endParaRPr lang="de-DE" dirty="0"/>
          </a:p>
          <a:p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changed</a:t>
            </a:r>
            <a:r>
              <a:rPr lang="de-DE" dirty="0"/>
              <a:t> Log In</a:t>
            </a:r>
          </a:p>
          <a:p>
            <a:r>
              <a:rPr lang="de-DE" dirty="0"/>
              <a:t>Other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me</a:t>
            </a:r>
            <a:endParaRPr lang="de-DE" dirty="0"/>
          </a:p>
          <a:p>
            <a:r>
              <a:rPr lang="de-DE" dirty="0"/>
              <a:t>Help UCO</a:t>
            </a:r>
          </a:p>
          <a:p>
            <a:r>
              <a:rPr lang="de-DE" dirty="0" err="1"/>
              <a:t>privacyIDEA</a:t>
            </a:r>
            <a:r>
              <a:rPr lang="de-DE" dirty="0"/>
              <a:t> </a:t>
            </a:r>
            <a:r>
              <a:rPr lang="de-DE" dirty="0" err="1"/>
              <a:t>Authentificator</a:t>
            </a:r>
            <a:endParaRPr lang="de-DE" dirty="0"/>
          </a:p>
          <a:p>
            <a:r>
              <a:rPr lang="de-DE" dirty="0"/>
              <a:t>Microsoft, </a:t>
            </a:r>
            <a:r>
              <a:rPr lang="de-DE" dirty="0" err="1"/>
              <a:t>goggle</a:t>
            </a:r>
            <a:r>
              <a:rPr lang="de-DE" dirty="0"/>
              <a:t>… </a:t>
            </a:r>
            <a:r>
              <a:rPr lang="de-DE" dirty="0" err="1"/>
              <a:t>etc</a:t>
            </a:r>
            <a:endParaRPr lang="de-DE" dirty="0"/>
          </a:p>
          <a:p>
            <a:r>
              <a:rPr lang="de-DE" dirty="0"/>
              <a:t>Information in mail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account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078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Key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office</a:t>
            </a:r>
            <a:r>
              <a:rPr lang="de-DE" dirty="0"/>
              <a:t>,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sign</a:t>
            </a:r>
            <a:endParaRPr lang="de-DE" dirty="0"/>
          </a:p>
          <a:p>
            <a:r>
              <a:rPr lang="de-DE" dirty="0"/>
              <a:t>Key </a:t>
            </a:r>
            <a:r>
              <a:rPr lang="de-DE" dirty="0" err="1"/>
              <a:t>for</a:t>
            </a:r>
            <a:r>
              <a:rPr lang="de-DE" dirty="0"/>
              <a:t> hostel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washing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machine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Lost </a:t>
            </a:r>
            <a:r>
              <a:rPr lang="de-DE" dirty="0" err="1">
                <a:sym typeface="Wingdings" panose="05000000000000000000" pitchFamily="2" charset="2"/>
              </a:rPr>
              <a:t>office</a:t>
            </a:r>
            <a:r>
              <a:rPr lang="de-DE" dirty="0">
                <a:sym typeface="Wingdings" panose="05000000000000000000" pitchFamily="2" charset="2"/>
              </a:rPr>
              <a:t>  </a:t>
            </a:r>
            <a:r>
              <a:rPr lang="de-DE" dirty="0" err="1">
                <a:sym typeface="Wingdings" panose="05000000000000000000" pitchFamily="2" charset="2"/>
              </a:rPr>
              <a:t>key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costs</a:t>
            </a:r>
            <a:r>
              <a:rPr lang="de-DE" dirty="0">
                <a:sym typeface="Wingdings" panose="05000000000000000000" pitchFamily="2" charset="2"/>
              </a:rPr>
              <a:t> 50 Euros</a:t>
            </a:r>
          </a:p>
          <a:p>
            <a:r>
              <a:rPr lang="de-DE" dirty="0">
                <a:sym typeface="Wingdings" panose="05000000000000000000" pitchFamily="2" charset="2"/>
              </a:rPr>
              <a:t>Travel </a:t>
            </a:r>
            <a:r>
              <a:rPr lang="de-DE" dirty="0" err="1">
                <a:sym typeface="Wingdings" panose="05000000000000000000" pitchFamily="2" charset="2"/>
              </a:rPr>
              <a:t>application</a:t>
            </a:r>
            <a:r>
              <a:rPr lang="de-DE" dirty="0">
                <a:sym typeface="Wingdings" panose="05000000000000000000" pitchFamily="2" charset="2"/>
              </a:rPr>
              <a:t> 2 </a:t>
            </a:r>
            <a:r>
              <a:rPr lang="de-DE" dirty="0" err="1">
                <a:sym typeface="Wingdings" panose="05000000000000000000" pitchFamily="2" charset="2"/>
              </a:rPr>
              <a:t>signatures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V2 </a:t>
            </a:r>
            <a:r>
              <a:rPr lang="de-DE" dirty="0" err="1">
                <a:sym typeface="Wingdings" panose="05000000000000000000" pitchFamily="2" charset="2"/>
              </a:rPr>
              <a:t>two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versions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 err="1">
                <a:sym typeface="Wingdings" panose="05000000000000000000" pitchFamily="2" charset="2"/>
              </a:rPr>
              <a:t>Consent</a:t>
            </a:r>
            <a:r>
              <a:rPr lang="de-DE" dirty="0">
                <a:sym typeface="Wingdings" panose="05000000000000000000" pitchFamily="2" charset="2"/>
              </a:rPr>
              <a:t> form: </a:t>
            </a:r>
            <a:r>
              <a:rPr lang="de-DE" dirty="0" err="1">
                <a:sym typeface="Wingdings" panose="05000000000000000000" pitchFamily="2" charset="2"/>
              </a:rPr>
              <a:t>make</a:t>
            </a:r>
            <a:r>
              <a:rPr lang="de-DE" dirty="0">
                <a:sym typeface="Wingdings" panose="05000000000000000000" pitchFamily="2" charset="2"/>
              </a:rPr>
              <a:t> a </a:t>
            </a:r>
            <a:r>
              <a:rPr lang="de-DE" dirty="0" err="1">
                <a:sym typeface="Wingdings" panose="05000000000000000000" pitchFamily="2" charset="2"/>
              </a:rPr>
              <a:t>selection</a:t>
            </a:r>
            <a:r>
              <a:rPr lang="de-DE" dirty="0">
                <a:sym typeface="Wingdings" panose="05000000000000000000" pitchFamily="2" charset="2"/>
              </a:rPr>
              <a:t> and </a:t>
            </a:r>
            <a:r>
              <a:rPr lang="de-DE" dirty="0" err="1">
                <a:sym typeface="Wingdings" panose="05000000000000000000" pitchFamily="2" charset="2"/>
              </a:rPr>
              <a:t>sign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Travel </a:t>
            </a:r>
            <a:r>
              <a:rPr lang="de-DE" dirty="0" err="1">
                <a:sym typeface="Wingdings" panose="05000000000000000000" pitchFamily="2" charset="2"/>
              </a:rPr>
              <a:t>costs</a:t>
            </a:r>
            <a:r>
              <a:rPr lang="de-DE" dirty="0">
                <a:sym typeface="Wingdings" panose="05000000000000000000" pitchFamily="2" charset="2"/>
              </a:rPr>
              <a:t>: </a:t>
            </a:r>
            <a:r>
              <a:rPr lang="de-DE" dirty="0" err="1">
                <a:sym typeface="Wingdings" panose="05000000000000000000" pitchFamily="2" charset="2"/>
              </a:rPr>
              <a:t>fill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sign</a:t>
            </a:r>
            <a:r>
              <a:rPr lang="de-DE" dirty="0">
                <a:sym typeface="Wingdings" panose="05000000000000000000" pitchFamily="2" charset="2"/>
              </a:rPr>
              <a:t> and </a:t>
            </a:r>
            <a:r>
              <a:rPr lang="de-DE" dirty="0" err="1">
                <a:sym typeface="Wingdings" panose="05000000000000000000" pitchFamily="2" charset="2"/>
              </a:rPr>
              <a:t>add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invoices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tickets</a:t>
            </a:r>
            <a:r>
              <a:rPr lang="de-DE" dirty="0">
                <a:sym typeface="Wingdings" panose="05000000000000000000" pitchFamily="2" charset="2"/>
              </a:rPr>
              <a:t>… or send </a:t>
            </a:r>
            <a:r>
              <a:rPr lang="de-DE" dirty="0" err="1">
                <a:sym typeface="Wingdings" panose="05000000000000000000" pitchFamily="2" charset="2"/>
              </a:rPr>
              <a:t>to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me</a:t>
            </a:r>
            <a:r>
              <a:rPr lang="de-DE" dirty="0">
                <a:sym typeface="Wingdings" panose="05000000000000000000" pitchFamily="2" charset="2"/>
              </a:rPr>
              <a:t> via mail</a:t>
            </a:r>
          </a:p>
          <a:p>
            <a:r>
              <a:rPr lang="de-DE" dirty="0">
                <a:sym typeface="Wingdings" panose="05000000000000000000" pitchFamily="2" charset="2"/>
              </a:rPr>
              <a:t>As a </a:t>
            </a:r>
            <a:r>
              <a:rPr lang="de-DE" dirty="0" err="1">
                <a:sym typeface="Wingdings" panose="05000000000000000000" pitchFamily="2" charset="2"/>
              </a:rPr>
              <a:t>reward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signatures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you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get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desy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bag</a:t>
            </a:r>
            <a:r>
              <a:rPr lang="de-DE" dirty="0">
                <a:sym typeface="Wingdings" panose="05000000000000000000" pitchFamily="2" charset="2"/>
              </a:rPr>
              <a:t> and </a:t>
            </a:r>
            <a:r>
              <a:rPr lang="de-DE" dirty="0" err="1">
                <a:sym typeface="Wingdings" panose="05000000000000000000" pitchFamily="2" charset="2"/>
              </a:rPr>
              <a:t>voucher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t-shirt</a:t>
            </a:r>
            <a:endParaRPr lang="de-DE" dirty="0">
              <a:sym typeface="Wingdings" panose="05000000000000000000" pitchFamily="2" charset="2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548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8" name="Grafik 7" descr="Logo Helmholtz">
            <a:extLst>
              <a:ext uri="{FF2B5EF4-FFF2-40B4-BE49-F238E27FC236}">
                <a16:creationId xmlns:a16="http://schemas.microsoft.com/office/drawing/2014/main" id="{68086B43-9215-4588-8439-4D7C07453A0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" y="6258632"/>
            <a:ext cx="1188244" cy="161813"/>
          </a:xfrm>
          <a:prstGeom prst="rect">
            <a:avLst/>
          </a:prstGeom>
        </p:spPr>
      </p:pic>
      <p:pic>
        <p:nvPicPr>
          <p:cNvPr id="9" name="Grafik 8" descr="Logo DESY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310" y="5585299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Intro – Summer Students | Gernot Maier &amp; Sarah Seibt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Intro – Summer Students | Gernot Maier &amp; Sarah Seibt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Intro – Summer Students | Gernot Maier &amp; Sarah Seibt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Intro – Summer Students | Gernot Maier &amp; Sarah Seibt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Intro – Summer Students | Gernot Maier &amp; Sarah Seibt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Intro – Summer Students | Gernot Maier &amp; Sarah Seibt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Intro – Summer Students | Gernot Maier &amp; Sarah Seibt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Intro – Summer Students | Gernot Maier &amp; Sarah Seibt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/>
            </a:pPr>
            <a:r>
              <a:rPr lang="de-DE" dirty="0"/>
              <a:t>Deutsches Elektronen-</a:t>
            </a:r>
          </a:p>
          <a:p>
            <a:pPr>
              <a:lnSpc>
                <a:spcPct val="120000"/>
              </a:lnSpc>
              <a:tabLst/>
            </a:pPr>
            <a:r>
              <a:rPr lang="de-DE" dirty="0"/>
              <a:t>Synchrotron DESY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10" name="Grafik 9" descr="Logo DESY">
            <a:extLst>
              <a:ext uri="{FF2B5EF4-FFF2-40B4-BE49-F238E27FC236}">
                <a16:creationId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310" y="5585299"/>
            <a:ext cx="899498" cy="900000"/>
          </a:xfrm>
          <a:prstGeom prst="rect">
            <a:avLst/>
          </a:prstGeom>
        </p:spPr>
      </p:pic>
      <p:pic>
        <p:nvPicPr>
          <p:cNvPr id="11" name="Grafik 10" descr="Logo Helmholtz">
            <a:extLst>
              <a:ext uri="{FF2B5EF4-FFF2-40B4-BE49-F238E27FC236}">
                <a16:creationId xmlns:a16="http://schemas.microsoft.com/office/drawing/2014/main" id="{E1F0CB03-64D6-4EAD-B501-8CD3255D9F9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" y="6258632"/>
            <a:ext cx="1188244" cy="1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Intro – Summer Students | Gernot Maier &amp; Sarah Seibt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Intro – Summer Students | Gernot Maier &amp; Sarah Seibt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Intro – Summer Students | Gernot Maier &amp; Sarah Seibt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Intro – Summer Students | Gernot Maier &amp; Sarah Seibt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Intro – Summer Students | Gernot Maier &amp; Sarah Seibt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2648930-2178-4877-B88B-682D2D03C299}"/>
              </a:ext>
            </a:extLst>
          </p:cNvPr>
          <p:cNvSpPr txBox="1"/>
          <p:nvPr userDrawn="1"/>
        </p:nvSpPr>
        <p:spPr>
          <a:xfrm>
            <a:off x="403112" y="6580800"/>
            <a:ext cx="436304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lvl="0"/>
            <a:r>
              <a:rPr lang="de-DE" b="1" dirty="0">
                <a:solidFill>
                  <a:schemeClr val="accent1"/>
                </a:solidFill>
              </a:rPr>
              <a:t>DESY</a:t>
            </a:r>
            <a:r>
              <a:rPr lang="de-DE" b="1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9416" y="6580800"/>
            <a:ext cx="9901099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Intro – Summer Students | Gernot Maier &amp; Sarah Seibt</a:t>
            </a:r>
            <a:endParaRPr lang="en-US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‹Nr.›</a:t>
            </a:fld>
            <a:endParaRPr lang="en-US" sz="1000" b="1" noProof="0" dirty="0"/>
          </a:p>
        </p:txBody>
      </p:sp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seibt@desy.de" TargetMode="External"/><Relationship Id="rId2" Type="http://schemas.openxmlformats.org/officeDocument/2006/relationships/hyperlink" Target="mailto:gernot.maier@desy.de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Welcome!</a:t>
            </a:r>
            <a:br>
              <a:rPr lang="en-US" dirty="0"/>
            </a:b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Summer Student Program 2024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Gernot Maier &amp; Sarah Seibt</a:t>
            </a:r>
          </a:p>
          <a:p>
            <a:r>
              <a:rPr lang="en-US" dirty="0"/>
              <a:t>Zeuthen, 16 July 2024</a:t>
            </a:r>
          </a:p>
        </p:txBody>
      </p:sp>
    </p:spTree>
    <p:extLst>
      <p:ext uri="{BB962C8B-B14F-4D97-AF65-F5344CB8AC3E}">
        <p14:creationId xmlns:p14="http://schemas.microsoft.com/office/powerpoint/2010/main" val="3861234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&amp; Forms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Key</a:t>
            </a:r>
          </a:p>
          <a:p>
            <a:r>
              <a:rPr lang="en-US" dirty="0"/>
              <a:t>Forms you have to sign in white folder</a:t>
            </a:r>
          </a:p>
          <a:p>
            <a:pPr lvl="1"/>
            <a:r>
              <a:rPr lang="en-US" dirty="0"/>
              <a:t>Travel application form</a:t>
            </a:r>
          </a:p>
          <a:p>
            <a:pPr lvl="1"/>
            <a:r>
              <a:rPr lang="en-US" dirty="0"/>
              <a:t>Consent form </a:t>
            </a:r>
          </a:p>
          <a:p>
            <a:pPr lvl="1"/>
            <a:r>
              <a:rPr lang="en-US" dirty="0"/>
              <a:t>Reimbursement travel costs</a:t>
            </a:r>
          </a:p>
          <a:p>
            <a:pPr lvl="1"/>
            <a:r>
              <a:rPr lang="en-US" dirty="0"/>
              <a:t>Form from personnel department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 – Summer Students | Gernot Maier &amp; Sarah Seibt</a:t>
            </a:r>
          </a:p>
        </p:txBody>
      </p:sp>
    </p:spTree>
    <p:extLst>
      <p:ext uri="{BB962C8B-B14F-4D97-AF65-F5344CB8AC3E}">
        <p14:creationId xmlns:p14="http://schemas.microsoft.com/office/powerpoint/2010/main" val="304743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&amp; Tomorrow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b="1" dirty="0"/>
              <a:t>	</a:t>
            </a:r>
            <a:r>
              <a:rPr lang="en-US" sz="2000" b="1" dirty="0"/>
              <a:t>Today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Intro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Organization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Safety Briefing by Safety Engineer Mr. Zinke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Group Picture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Meet Research Groups</a:t>
            </a:r>
            <a:br>
              <a:rPr lang="en-US" sz="2000" dirty="0"/>
            </a:br>
            <a:endParaRPr lang="en-US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b="1" dirty="0"/>
              <a:t>	Tomorrow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3 pm – Welcome at the Lake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	(bring your supervisors…)</a:t>
            </a:r>
            <a:br>
              <a:rPr lang="en-US" dirty="0"/>
            </a:br>
            <a:endParaRPr lang="en-US" dirty="0"/>
          </a:p>
          <a:p>
            <a:pPr marL="0" indent="0">
              <a:spcAft>
                <a:spcPts val="0"/>
              </a:spcAft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Intro – Summer Students | Gernot Maier &amp; Sarah Seibt</a:t>
            </a:r>
          </a:p>
        </p:txBody>
      </p:sp>
    </p:spTree>
    <p:extLst>
      <p:ext uri="{BB962C8B-B14F-4D97-AF65-F5344CB8AC3E}">
        <p14:creationId xmlns:p14="http://schemas.microsoft.com/office/powerpoint/2010/main" val="225391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1207182"/>
          </a:xfrm>
        </p:spPr>
        <p:txBody>
          <a:bodyPr/>
          <a:lstStyle/>
          <a:p>
            <a:r>
              <a:rPr lang="en-US" dirty="0"/>
              <a:t>Contact.</a:t>
            </a:r>
            <a:br>
              <a:rPr lang="en-US" dirty="0"/>
            </a:b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5F84276-0A07-4AAD-890F-A871B4A0028F}"/>
              </a:ext>
            </a:extLst>
          </p:cNvPr>
          <p:cNvSpPr/>
          <p:nvPr/>
        </p:nvSpPr>
        <p:spPr>
          <a:xfrm>
            <a:off x="551384" y="1772816"/>
            <a:ext cx="9289032" cy="2904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defTabSz="9144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en-US" sz="2400" dirty="0"/>
              <a:t>Coordination of Program at DESY Zeuthen Site</a:t>
            </a:r>
          </a:p>
          <a:p>
            <a:pPr marL="819150" lvl="1" indent="-361950" defTabSz="9144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en-US" sz="2400" dirty="0"/>
              <a:t>Gernot Maier (</a:t>
            </a:r>
            <a:r>
              <a:rPr lang="en-US" sz="2400" dirty="0">
                <a:hlinkClick r:id="rId2"/>
              </a:rPr>
              <a:t>gernot.maier@desy.de</a:t>
            </a:r>
            <a:r>
              <a:rPr lang="en-US" sz="2400" dirty="0"/>
              <a:t>)</a:t>
            </a:r>
          </a:p>
          <a:p>
            <a:pPr lvl="2" defTabSz="914400">
              <a:lnSpc>
                <a:spcPct val="110000"/>
              </a:lnSpc>
              <a:tabLst>
                <a:tab pos="361950" algn="l"/>
              </a:tabLst>
            </a:pPr>
            <a:r>
              <a:rPr lang="en-US" sz="2400" dirty="0"/>
              <a:t>+49 176 46689020</a:t>
            </a:r>
          </a:p>
          <a:p>
            <a:pPr marL="800100" lvl="1" indent="-342900" defTabSz="9144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en-US" sz="2400" dirty="0"/>
              <a:t>Sarah Seibt (</a:t>
            </a:r>
            <a:r>
              <a:rPr lang="en-US" sz="2400" dirty="0">
                <a:hlinkClick r:id="rId3"/>
              </a:rPr>
              <a:t>sarah.seibt@desy.de</a:t>
            </a:r>
            <a:r>
              <a:rPr lang="en-US" sz="2400" dirty="0"/>
              <a:t>)</a:t>
            </a:r>
          </a:p>
          <a:p>
            <a:pPr lvl="2" defTabSz="914400">
              <a:lnSpc>
                <a:spcPct val="110000"/>
              </a:lnSpc>
              <a:tabLst>
                <a:tab pos="361950" algn="l"/>
              </a:tabLst>
            </a:pPr>
            <a:r>
              <a:rPr lang="en-US" sz="2400" dirty="0"/>
              <a:t>+49 157 79757001</a:t>
            </a:r>
          </a:p>
          <a:p>
            <a:pPr lvl="2" defTabSz="914400">
              <a:lnSpc>
                <a:spcPct val="110000"/>
              </a:lnSpc>
              <a:tabLst>
                <a:tab pos="361950" algn="l"/>
              </a:tabLst>
            </a:pPr>
            <a:endParaRPr lang="en-US" sz="2400" dirty="0"/>
          </a:p>
          <a:p>
            <a:pPr marL="342900" indent="-342900" defTabSz="9144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en-US" sz="2400" dirty="0"/>
              <a:t>Primary contact is always your research group.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477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DESY Zeuthen Site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 – Summer Students | Gernot Maier &amp; Sarah Seibt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5543D56-9177-4F0E-B361-49C749BF30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912" y="74581"/>
            <a:ext cx="5688632" cy="66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931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 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2024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 – Summer Students | Gernot Maier &amp; Sarah Seibt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9488275-2DDE-4A28-81A0-5E70E1442C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8732" y="256018"/>
            <a:ext cx="6408092" cy="660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089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</p:spPr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idx="1"/>
          </p:nvPr>
        </p:nvSpPr>
        <p:spPr>
          <a:xfrm>
            <a:off x="407988" y="1190403"/>
            <a:ext cx="5976044" cy="2238597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b="1" dirty="0"/>
              <a:t>	</a:t>
            </a:r>
            <a:r>
              <a:rPr lang="en-US" sz="2000" b="1" dirty="0"/>
              <a:t>Friday, 26 July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Lunch at Restaurant </a:t>
            </a:r>
            <a:r>
              <a:rPr lang="en-US" sz="2000" dirty="0" err="1"/>
              <a:t>Nolle</a:t>
            </a:r>
            <a:r>
              <a:rPr lang="en-US" sz="2000" dirty="0"/>
              <a:t> and City Tour in Berlin ( by foot / public transport)</a:t>
            </a:r>
          </a:p>
          <a:p>
            <a:pPr marL="0" indent="0"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b="1" dirty="0"/>
              <a:t>	22 – 25 August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Trip to DESY Hamburg Site</a:t>
            </a:r>
            <a:br>
              <a:rPr lang="en-US" dirty="0"/>
            </a:br>
            <a:endParaRPr lang="en-US" dirty="0"/>
          </a:p>
          <a:p>
            <a:pPr marL="0" indent="0">
              <a:spcAft>
                <a:spcPts val="0"/>
              </a:spcAft>
              <a:buNone/>
            </a:pPr>
            <a:br>
              <a:rPr lang="en-US" dirty="0"/>
            </a:b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Other Points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Music Band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Water Sports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Bicycles</a:t>
            </a:r>
          </a:p>
          <a:p>
            <a:pPr>
              <a:spcAft>
                <a:spcPts val="0"/>
              </a:spcAft>
            </a:pPr>
            <a:r>
              <a:rPr lang="en-US" sz="2000" dirty="0" err="1"/>
              <a:t>Indico</a:t>
            </a:r>
            <a:endParaRPr lang="en-US" sz="20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 – Summer Students | Gernot Maier &amp; Sarah Seibt</a:t>
            </a:r>
          </a:p>
        </p:txBody>
      </p:sp>
    </p:spTree>
    <p:extLst>
      <p:ext uri="{BB962C8B-B14F-4D97-AF65-F5344CB8AC3E}">
        <p14:creationId xmlns:p14="http://schemas.microsoft.com/office/powerpoint/2010/main" val="64760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E16B25B6-D2A6-4A71-B680-B9173590F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64" y="119349"/>
            <a:ext cx="9505056" cy="662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800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Hostel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Rules</a:t>
            </a:r>
          </a:p>
          <a:p>
            <a:r>
              <a:rPr lang="en-US" dirty="0"/>
              <a:t>Please housing rules</a:t>
            </a:r>
          </a:p>
          <a:p>
            <a:r>
              <a:rPr lang="en-US" dirty="0"/>
              <a:t>No additional guests</a:t>
            </a:r>
          </a:p>
          <a:p>
            <a:r>
              <a:rPr lang="en-US" dirty="0"/>
              <a:t>Check out: 10:00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Cleaning</a:t>
            </a:r>
          </a:p>
          <a:p>
            <a:r>
              <a:rPr lang="en-US" dirty="0"/>
              <a:t>Please clean kitchen after using</a:t>
            </a:r>
          </a:p>
          <a:p>
            <a:r>
              <a:rPr lang="en-US" dirty="0"/>
              <a:t>Use appropriate containers for rubbish</a:t>
            </a:r>
          </a:p>
          <a:p>
            <a:r>
              <a:rPr lang="en-US" dirty="0"/>
              <a:t>Rooms are cleaned three times a week</a:t>
            </a:r>
          </a:p>
          <a:p>
            <a:r>
              <a:rPr lang="en-US" dirty="0"/>
              <a:t>Restrooms and kitchens are cleaned daily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 – Summer Students | Gernot Maier &amp; Sarah Seibt</a:t>
            </a:r>
          </a:p>
        </p:txBody>
      </p:sp>
    </p:spTree>
    <p:extLst>
      <p:ext uri="{BB962C8B-B14F-4D97-AF65-F5344CB8AC3E}">
        <p14:creationId xmlns:p14="http://schemas.microsoft.com/office/powerpoint/2010/main" val="1814841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Account 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Login and </a:t>
            </a:r>
            <a:r>
              <a:rPr lang="en-US" dirty="0" err="1"/>
              <a:t>Authentification</a:t>
            </a:r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Accounts created last week</a:t>
            </a:r>
          </a:p>
          <a:p>
            <a:r>
              <a:rPr lang="en-US" dirty="0"/>
              <a:t>Additional </a:t>
            </a:r>
            <a:r>
              <a:rPr lang="en-US" dirty="0" err="1"/>
              <a:t>authentification</a:t>
            </a:r>
            <a:endParaRPr lang="en-US" dirty="0"/>
          </a:p>
          <a:p>
            <a:pPr lvl="1"/>
            <a:r>
              <a:rPr lang="en-US" dirty="0" err="1"/>
              <a:t>Authentification</a:t>
            </a:r>
            <a:r>
              <a:rPr lang="en-US" dirty="0"/>
              <a:t> app</a:t>
            </a:r>
          </a:p>
          <a:p>
            <a:pPr lvl="1"/>
            <a:r>
              <a:rPr lang="en-US" dirty="0"/>
              <a:t>Msa.desy.de</a:t>
            </a:r>
          </a:p>
          <a:p>
            <a:pPr lvl="1"/>
            <a:r>
              <a:rPr lang="en-US" dirty="0"/>
              <a:t>UCO uco-zn@desy.de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 – Summer Students | Gernot Maier &amp; Sarah Seibt</a:t>
            </a:r>
          </a:p>
        </p:txBody>
      </p:sp>
    </p:spTree>
    <p:extLst>
      <p:ext uri="{BB962C8B-B14F-4D97-AF65-F5344CB8AC3E}">
        <p14:creationId xmlns:p14="http://schemas.microsoft.com/office/powerpoint/2010/main" val="2199865502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16x9_en_2022" id="{17417353-F29F-0A4B-83F7-29687F17E628}" vid="{93F30902-AA21-1949-BB7A-58A21D924294}"/>
    </a:ext>
  </a:extLst>
</a:theme>
</file>

<file path=ppt/theme/theme2.xml><?xml version="1.0" encoding="utf-8"?>
<a:theme xmlns:a="http://schemas.openxmlformats.org/drawingml/2006/main" name="Office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DESY_PowerPoint_16x9_en_2022</Template>
  <TotalTime>0</TotalTime>
  <Words>612</Words>
  <Application>Microsoft Office PowerPoint</Application>
  <PresentationFormat>Breitbild</PresentationFormat>
  <Paragraphs>104</Paragraphs>
  <Slides>10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Wingdings</vt:lpstr>
      <vt:lpstr>DESY</vt:lpstr>
      <vt:lpstr>Welcome! </vt:lpstr>
      <vt:lpstr>Today &amp; Tomorrow</vt:lpstr>
      <vt:lpstr>Contact. </vt:lpstr>
      <vt:lpstr>DESY Zeuthen Site</vt:lpstr>
      <vt:lpstr>Lectures </vt:lpstr>
      <vt:lpstr>Important Dates</vt:lpstr>
      <vt:lpstr>PowerPoint-Präsentation</vt:lpstr>
      <vt:lpstr>Hostel</vt:lpstr>
      <vt:lpstr>Computer Account </vt:lpstr>
      <vt:lpstr>Key &amp; Forms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Seibt, Sarah</dc:creator>
  <cp:lastModifiedBy>Seibt, Sarah</cp:lastModifiedBy>
  <cp:revision>9</cp:revision>
  <dcterms:created xsi:type="dcterms:W3CDTF">2024-07-11T11:19:43Z</dcterms:created>
  <dcterms:modified xsi:type="dcterms:W3CDTF">2024-07-15T13:56:25Z</dcterms:modified>
</cp:coreProperties>
</file>