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9.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6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6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8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8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9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9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9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10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6">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10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7">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1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1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0">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12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1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1">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13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1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13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2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3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4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
        <p:nvSpPr>
          <p:cNvPr id="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
        <p:nvSpPr>
          <p:cNvPr id="4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BD743B1E-AD92-42D3-BD5F-67EED4FBF9FF}"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3"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4"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026E58F1-F0AE-4B2C-818A-03AA4F800317}"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0AC1B52B-F38E-4137-BBAB-613423588282}"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5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5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55"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56"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A5010E91-403F-47DF-AEDD-71D38B93821D}"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6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6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6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65"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2EA1FB79-1AE4-45BA-BA5D-14D3023A19FB}"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7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7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73"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74"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427F9F82-711B-4976-8252-4F55AD237E0D}"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8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1"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82"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50E1BB8C-567B-4673-879A-F958C1BD21B1}"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8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8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90"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91"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E077FE37-9252-4B1A-AF4F-EC7B44AE8793}"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493B8047-8CA2-4C28-9A7A-DA0510E5D2EC}"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20A665D5-6B14-4E8C-B111-60346BD38157}"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0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0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46DE7AA4-0E18-49E5-B981-4B27E240761F}"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0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0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46B35B21-45F9-4566-B309-6A011244CF4D}"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1"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2"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759D2C13-CE5E-4520-A1BD-D9C0BD8BF5DA}"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1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1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12"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4BDD3BA7-83D0-49DA-9043-3AD984A8B187}"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1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A64A93A0-0289-4DF9-9950-88180C153F82}"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DEFA1CD6-B7FD-4BFC-BE42-A3280943B3BE}"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2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2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2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2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20EA9DA1-9D22-44FD-BFAC-BA7874B65106}"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3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3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3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33"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48741E6E-AA44-423A-A333-57D4B5CE23D6}"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1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1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20"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21"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7C30B39E-B842-4223-A871-66D3BA812E4F}"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22BDE39E-016B-43CE-A377-4A4CE331D05D}"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Calibri"/>
              </a:rPr>
              <a:t>Click to edit the title text format</a:t>
            </a:r>
            <a:endParaRPr b="0" lang="en-US" sz="4400" spc="-1" strike="noStrike">
              <a:solidFill>
                <a:srgbClr val="000000"/>
              </a:solidFill>
              <a:latin typeface="Calibri"/>
            </a:endParaRPr>
          </a:p>
        </p:txBody>
      </p:sp>
      <p:sp>
        <p:nvSpPr>
          <p:cNvPr id="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Calibri"/>
              </a:rPr>
              <a:t>Second Outline Level</a:t>
            </a:r>
            <a:endParaRPr b="0" lang="en-US"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Calibri"/>
              </a:rPr>
              <a:t>Third Outline Level</a:t>
            </a:r>
            <a:endParaRPr b="0" lang="en-U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A25DE496-F075-40AC-A54C-94BA9B75465D}"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3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33"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EAB0ABFC-A367-4C46-A94C-9E15022DDD41}"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3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3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144F06D8-7553-4F81-89EA-EA047F5686B8}"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4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4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44"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10848600" y="6580800"/>
            <a:ext cx="933840" cy="185040"/>
          </a:xfrm>
          <a:prstGeom prst="rect">
            <a:avLst/>
          </a:prstGeom>
          <a:noFill/>
          <a:ln w="0">
            <a:noFill/>
          </a:ln>
        </p:spPr>
        <p:style>
          <a:lnRef idx="0"/>
          <a:fillRef idx="0"/>
          <a:effectRef idx="0"/>
          <a:fontRef idx="minor"/>
        </p:style>
        <p:txBody>
          <a:bodyPr lIns="0" rIns="0" tIns="0" bIns="0" anchor="t">
            <a:noAutofit/>
          </a:bodyPr>
          <a:p>
            <a:pPr algn="r">
              <a:lnSpc>
                <a:spcPct val="100000"/>
              </a:lnSpc>
            </a:pPr>
            <a:r>
              <a:rPr b="1" lang="en-US" sz="1000" spc="-1" strike="noStrike">
                <a:solidFill>
                  <a:srgbClr val="000000"/>
                </a:solidFill>
                <a:latin typeface="Arial"/>
                <a:ea typeface="Arial"/>
              </a:rPr>
              <a:t>Page </a:t>
            </a:r>
            <a:fld id="{C3D205A4-C28D-471B-9C3A-6149F3D838C2}" type="slidenum">
              <a:rPr b="1" lang="en-US" sz="1000" spc="-1" strike="noStrike">
                <a:solidFill>
                  <a:srgbClr val="000000"/>
                </a:solidFill>
                <a:latin typeface="Arial"/>
                <a:ea typeface="Arial"/>
              </a:rPr>
              <a:t>&lt;number&gt;</a:t>
            </a:fld>
            <a:endParaRPr b="0" lang="en-US" sz="1000" spc="-1" strike="noStrike">
              <a:solidFill>
                <a:srgbClr val="000000"/>
              </a:solidFill>
              <a:latin typeface="Calibri"/>
            </a:endParaRPr>
          </a:p>
        </p:txBody>
      </p:sp>
      <p:sp>
        <p:nvSpPr>
          <p:cNvPr id="4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hyperlink" Target="https://www.dfg.de/dfg_profil/gremien/gremium/nfdi/liste/index.html" TargetMode="External"/><Relationship Id="rId2"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hyperlink" Target="https://intra.punch4nfdi.de/?md=/docs/NFDI/sections.md" TargetMode="External"/><Relationship Id="rId2"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0" y="1440"/>
            <a:ext cx="12190680" cy="68562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tretch/>
        </p:blipFill>
        <p:spPr>
          <a:xfrm>
            <a:off x="378360" y="299880"/>
            <a:ext cx="10850760" cy="6080040"/>
          </a:xfrm>
          <a:prstGeom prst="rect">
            <a:avLst/>
          </a:prstGeom>
          <a:ln w="0">
            <a:noFill/>
          </a:ln>
        </p:spPr>
      </p:pic>
      <p:sp>
        <p:nvSpPr>
          <p:cNvPr id="140" name="TextShape 1"/>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41" name="Line 2"/>
          <p:cNvSpPr/>
          <p:nvPr/>
        </p:nvSpPr>
        <p:spPr>
          <a:xfrm>
            <a:off x="4655880" y="3428280"/>
            <a:ext cx="2879640" cy="360"/>
          </a:xfrm>
          <a:prstGeom prst="line">
            <a:avLst/>
          </a:prstGeom>
          <a:ln w="0">
            <a:solidFill>
              <a:srgbClr val="3465a4"/>
            </a:solidFill>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Calibri"/>
              <a:ea typeface="DejaVu Sans"/>
            </a:endParaRPr>
          </a:p>
        </p:txBody>
      </p:sp>
      <p:sp>
        <p:nvSpPr>
          <p:cNvPr id="142" name="Line 3"/>
          <p:cNvSpPr/>
          <p:nvPr/>
        </p:nvSpPr>
        <p:spPr>
          <a:xfrm>
            <a:off x="4655880" y="3428280"/>
            <a:ext cx="2879640" cy="360"/>
          </a:xfrm>
          <a:prstGeom prst="line">
            <a:avLst/>
          </a:prstGeom>
          <a:ln w="0">
            <a:solidFill>
              <a:srgbClr val="3465a4"/>
            </a:solidFill>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Calibri"/>
              <a:ea typeface="DejaVu Sans"/>
            </a:endParaRPr>
          </a:p>
        </p:txBody>
      </p:sp>
      <p:sp>
        <p:nvSpPr>
          <p:cNvPr id="143" name="Line 4"/>
          <p:cNvSpPr/>
          <p:nvPr/>
        </p:nvSpPr>
        <p:spPr>
          <a:xfrm>
            <a:off x="4655880" y="3428280"/>
            <a:ext cx="2879640" cy="360"/>
          </a:xfrm>
          <a:prstGeom prst="line">
            <a:avLst/>
          </a:prstGeom>
          <a:ln w="0">
            <a:solidFill>
              <a:srgbClr val="3465a4"/>
            </a:solidFill>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Calibri"/>
              <a:ea typeface="DejaVu Sans"/>
            </a:endParaRPr>
          </a:p>
        </p:txBody>
      </p:sp>
      <p:sp>
        <p:nvSpPr>
          <p:cNvPr id="144" name="CustomShape 5"/>
          <p:cNvSpPr/>
          <p:nvPr/>
        </p:nvSpPr>
        <p:spPr>
          <a:xfrm>
            <a:off x="4297680" y="3912480"/>
            <a:ext cx="1798560" cy="730800"/>
          </a:xfrm>
          <a:prstGeom prst="ellipse">
            <a:avLst/>
          </a:prstGeom>
          <a:noFill/>
          <a:ln w="19080">
            <a:solidFill>
              <a:srgbClr val="ff3838"/>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alibri"/>
              <a:ea typeface="DejaVu Sans"/>
            </a:endParaRPr>
          </a:p>
        </p:txBody>
      </p:sp>
      <p:sp>
        <p:nvSpPr>
          <p:cNvPr id="145" name="CustomShape 6"/>
          <p:cNvSpPr/>
          <p:nvPr/>
        </p:nvSpPr>
        <p:spPr>
          <a:xfrm>
            <a:off x="3657600" y="2220480"/>
            <a:ext cx="1553760" cy="730800"/>
          </a:xfrm>
          <a:prstGeom prst="ellipse">
            <a:avLst/>
          </a:prstGeom>
          <a:noFill/>
          <a:ln w="19080">
            <a:solidFill>
              <a:srgbClr val="ff3838"/>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alibri"/>
              <a:ea typeface="DejaVu Sans"/>
            </a:endParaRPr>
          </a:p>
        </p:txBody>
      </p:sp>
      <p:sp>
        <p:nvSpPr>
          <p:cNvPr id="146" name="CustomShape 7"/>
          <p:cNvSpPr/>
          <p:nvPr/>
        </p:nvSpPr>
        <p:spPr>
          <a:xfrm>
            <a:off x="7902720" y="2175120"/>
            <a:ext cx="1577520" cy="848160"/>
          </a:xfrm>
          <a:prstGeom prst="ellipse">
            <a:avLst/>
          </a:prstGeom>
          <a:noFill/>
          <a:ln w="19080">
            <a:solidFill>
              <a:srgbClr val="ff3838"/>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alibri"/>
              <a:ea typeface="DejaVu Sans"/>
            </a:endParaRPr>
          </a:p>
        </p:txBody>
      </p:sp>
      <p:sp>
        <p:nvSpPr>
          <p:cNvPr id="147" name="CustomShape 8"/>
          <p:cNvSpPr/>
          <p:nvPr/>
        </p:nvSpPr>
        <p:spPr>
          <a:xfrm>
            <a:off x="4754880" y="1920240"/>
            <a:ext cx="360" cy="3016800"/>
          </a:xfrm>
          <a:prstGeom prst="rect">
            <a:avLst/>
          </a:prstGeom>
          <a:solidFill>
            <a:srgbClr val="729fcf"/>
          </a:solidFill>
          <a:ln w="19080">
            <a:solidFill>
              <a:srgbClr val="8d1d75"/>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alibri"/>
              <a:ea typeface="DejaVu Sans"/>
            </a:endParaRPr>
          </a:p>
        </p:txBody>
      </p:sp>
      <p:sp>
        <p:nvSpPr>
          <p:cNvPr id="148" name="TextShape 9"/>
          <p:cNvSpPr/>
          <p:nvPr/>
        </p:nvSpPr>
        <p:spPr>
          <a:xfrm rot="19922400">
            <a:off x="4715280" y="1441800"/>
            <a:ext cx="1021320" cy="511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400" spc="-1" strike="noStrike">
                <a:solidFill>
                  <a:srgbClr val="8d1d75"/>
                </a:solidFill>
                <a:latin typeface="OpenDyslexic"/>
                <a:ea typeface="DejaVu Sans"/>
              </a:rPr>
              <a:t>today</a:t>
            </a:r>
            <a:endParaRPr b="0" lang="en-US" sz="1400" spc="-1" strike="noStrike">
              <a:solidFill>
                <a:srgbClr val="000000"/>
              </a:solidFill>
              <a:latin typeface="Calibri"/>
            </a:endParaRPr>
          </a:p>
        </p:txBody>
      </p:sp>
      <p:sp>
        <p:nvSpPr>
          <p:cNvPr id="149" name="CustomShape 10"/>
          <p:cNvSpPr/>
          <p:nvPr/>
        </p:nvSpPr>
        <p:spPr>
          <a:xfrm>
            <a:off x="5776200" y="4638600"/>
            <a:ext cx="1557720" cy="572760"/>
          </a:xfrm>
          <a:prstGeom prst="rect">
            <a:avLst/>
          </a:prstGeom>
          <a:solidFill>
            <a:srgbClr val="ffffff"/>
          </a:solidFill>
          <a:ln w="0">
            <a:solidFill>
              <a:srgbClr val="eeeeee"/>
            </a:solidFill>
          </a:ln>
          <a:effectLst>
            <a:outerShdw dir="5400000" dist="25560">
              <a:srgbClr val="cccccc"/>
            </a:outerShdw>
          </a:effectLst>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DejaVu Sans"/>
              </a:rPr>
              <a:t>~ 6. August 2025</a:t>
            </a:r>
            <a:endParaRPr b="0" lang="en-US" sz="1200" spc="-1" strike="noStrike">
              <a:solidFill>
                <a:srgbClr val="000000"/>
              </a:solidFill>
              <a:latin typeface="Calibri"/>
            </a:endParaRPr>
          </a:p>
          <a:p>
            <a:pPr algn="ctr">
              <a:lnSpc>
                <a:spcPct val="100000"/>
              </a:lnSpc>
            </a:pPr>
            <a:r>
              <a:rPr b="0" lang="en-US" sz="1000" spc="-1" strike="noStrike">
                <a:solidFill>
                  <a:srgbClr val="000000"/>
                </a:solidFill>
                <a:latin typeface="Arial"/>
                <a:ea typeface="DejaVu Sans"/>
              </a:rPr>
              <a:t>Renewal proposal </a:t>
            </a:r>
            <a:endParaRPr b="0" lang="en-US" sz="1000" spc="-1" strike="noStrike">
              <a:solidFill>
                <a:srgbClr val="000000"/>
              </a:solidFill>
              <a:latin typeface="Calibri"/>
            </a:endParaRPr>
          </a:p>
          <a:p>
            <a:pPr algn="ctr">
              <a:lnSpc>
                <a:spcPct val="100000"/>
              </a:lnSpc>
            </a:pPr>
            <a:r>
              <a:rPr b="0" lang="en-US" sz="1000" spc="-1" strike="noStrike">
                <a:solidFill>
                  <a:srgbClr val="000000"/>
                </a:solidFill>
                <a:latin typeface="Arial"/>
                <a:ea typeface="DejaVu Sans"/>
              </a:rPr>
              <a:t>Runde 2</a:t>
            </a:r>
            <a:endParaRPr b="0" lang="en-US" sz="1000" spc="-1" strike="noStrike">
              <a:solidFill>
                <a:srgbClr val="000000"/>
              </a:solidFill>
              <a:latin typeface="Calibri"/>
            </a:endParaRPr>
          </a:p>
        </p:txBody>
      </p:sp>
      <p:sp>
        <p:nvSpPr>
          <p:cNvPr id="150" name="CustomShape 11"/>
          <p:cNvSpPr/>
          <p:nvPr/>
        </p:nvSpPr>
        <p:spPr>
          <a:xfrm>
            <a:off x="6492240" y="3749040"/>
            <a:ext cx="90720" cy="822240"/>
          </a:xfrm>
          <a:custGeom>
            <a:avLst/>
            <a:gdLst>
              <a:gd name="textAreaLeft" fmla="*/ 0 w 90720"/>
              <a:gd name="textAreaRight" fmla="*/ 91440 w 90720"/>
              <a:gd name="textAreaTop" fmla="*/ 0 h 822240"/>
              <a:gd name="textAreaBottom" fmla="*/ 822960 h 822240"/>
            </a:gdLst>
            <a:ahLst/>
            <a:rect l="textAreaLeft" t="textAreaTop" r="textAreaRight" b="textAreaBottom"/>
            <a:pathLst>
              <a:path w="256" h="2288">
                <a:moveTo>
                  <a:pt x="63" y="0"/>
                </a:moveTo>
                <a:lnTo>
                  <a:pt x="63" y="1715"/>
                </a:lnTo>
                <a:lnTo>
                  <a:pt x="0" y="1715"/>
                </a:lnTo>
                <a:lnTo>
                  <a:pt x="127" y="2287"/>
                </a:lnTo>
                <a:lnTo>
                  <a:pt x="255" y="1715"/>
                </a:lnTo>
                <a:lnTo>
                  <a:pt x="191" y="1715"/>
                </a:lnTo>
                <a:lnTo>
                  <a:pt x="191" y="0"/>
                </a:lnTo>
                <a:lnTo>
                  <a:pt x="63" y="0"/>
                </a:lnTo>
              </a:path>
            </a:pathLst>
          </a:custGeom>
          <a:solidFill>
            <a:srgbClr val="333333">
              <a:alpha val="71000"/>
            </a:srgbClr>
          </a:solidFill>
          <a:ln w="0">
            <a:solidFill>
              <a:srgbClr val="333333"/>
            </a:solid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ffffff"/>
              </a:solidFill>
              <a:latin typeface="Calibri"/>
              <a:ea typeface="DejaVu San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 sz="3000" spc="-1" strike="noStrike">
                <a:solidFill>
                  <a:srgbClr val="4a66ac"/>
                </a:solidFill>
                <a:latin typeface="Arial"/>
                <a:ea typeface="Arial"/>
              </a:rPr>
              <a:t>PUNCH mid-term review</a:t>
            </a:r>
            <a:endParaRPr b="0" lang="en-US" sz="3000" spc="-1" strike="noStrike">
              <a:solidFill>
                <a:srgbClr val="000000"/>
              </a:solidFill>
              <a:latin typeface="Calibri"/>
            </a:endParaRPr>
          </a:p>
        </p:txBody>
      </p:sp>
      <p:sp>
        <p:nvSpPr>
          <p:cNvPr id="152" name="TextShape 2"/>
          <p:cNvSpPr/>
          <p:nvPr/>
        </p:nvSpPr>
        <p:spPr>
          <a:xfrm>
            <a:off x="407880" y="817560"/>
            <a:ext cx="11374200" cy="377280"/>
          </a:xfrm>
          <a:prstGeom prst="rect">
            <a:avLst/>
          </a:prstGeom>
          <a:noFill/>
          <a:ln w="0">
            <a:noFill/>
          </a:ln>
        </p:spPr>
        <p:style>
          <a:lnRef idx="0"/>
          <a:fillRef idx="0"/>
          <a:effectRef idx="0"/>
          <a:fontRef idx="minor"/>
        </p:style>
        <p:txBody>
          <a:bodyPr lIns="0" rIns="0" tIns="0" bIns="0" anchor="t">
            <a:noAutofit/>
          </a:bodyPr>
          <a:p>
            <a:pPr>
              <a:lnSpc>
                <a:spcPct val="110000"/>
              </a:lnSpc>
              <a:tabLst>
                <a:tab algn="l" pos="0"/>
              </a:tabLst>
            </a:pPr>
            <a:r>
              <a:rPr b="1" lang="de-DE" sz="1800" spc="-1" strike="noStrike">
                <a:solidFill>
                  <a:srgbClr val="629dd1"/>
                </a:solidFill>
                <a:latin typeface="Arial"/>
                <a:ea typeface="Arial"/>
              </a:rPr>
              <a:t>process</a:t>
            </a:r>
            <a:endParaRPr b="0" lang="en-US" sz="1800" spc="-1" strike="noStrike">
              <a:solidFill>
                <a:srgbClr val="000000"/>
              </a:solidFill>
              <a:latin typeface="Calibri"/>
            </a:endParaRPr>
          </a:p>
          <a:p>
            <a:pPr>
              <a:lnSpc>
                <a:spcPct val="110000"/>
              </a:lnSpc>
              <a:tabLst>
                <a:tab algn="l" pos="0"/>
              </a:tabLst>
            </a:pPr>
            <a:r>
              <a:rPr b="0" lang="de-DE" sz="1200" spc="-1" strike="noStrike">
                <a:solidFill>
                  <a:srgbClr val="629dd1"/>
                </a:solidFill>
                <a:latin typeface="Arial"/>
                <a:ea typeface="Arial"/>
              </a:rPr>
              <a:t>https://www.dfg.de/foerderung/programme/nfdi/</a:t>
            </a:r>
            <a:endParaRPr b="0" lang="en-US" sz="1200" spc="-1" strike="noStrike">
              <a:solidFill>
                <a:srgbClr val="000000"/>
              </a:solidFill>
              <a:latin typeface="Calibri"/>
            </a:endParaRPr>
          </a:p>
        </p:txBody>
      </p:sp>
      <p:sp>
        <p:nvSpPr>
          <p:cNvPr id="153" name="TextShape 3"/>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54" name="CustomShape 4"/>
          <p:cNvSpPr/>
          <p:nvPr/>
        </p:nvSpPr>
        <p:spPr>
          <a:xfrm>
            <a:off x="427680" y="1535040"/>
            <a:ext cx="10974240" cy="4753080"/>
          </a:xfrm>
          <a:prstGeom prst="rect">
            <a:avLst/>
          </a:prstGeom>
          <a:noFill/>
          <a:ln w="0">
            <a:noFill/>
          </a:ln>
        </p:spPr>
        <p:style>
          <a:lnRef idx="0"/>
          <a:fillRef idx="0"/>
          <a:effectRef idx="0"/>
          <a:fontRef idx="minor"/>
        </p:style>
        <p:txBody>
          <a:bodyPr lIns="90000" rIns="90000" tIns="45000" bIns="45000" anchor="t">
            <a:spAutoFit/>
          </a:bodyPr>
          <a:p>
            <a:pPr marL="284040" indent="-283680">
              <a:lnSpc>
                <a:spcPct val="100000"/>
              </a:lnSpc>
              <a:buClr>
                <a:srgbClr val="000000"/>
              </a:buClr>
              <a:buFont typeface="Arial"/>
              <a:buAutoNum type="arabicPeriod"/>
            </a:pPr>
            <a:r>
              <a:rPr b="1" lang="en-US" sz="1800" spc="-1" strike="noStrike">
                <a:solidFill>
                  <a:srgbClr val="000000"/>
                </a:solidFill>
                <a:latin typeface="Arial"/>
                <a:ea typeface="Arial"/>
              </a:rPr>
              <a:t>30 Sep 2024: consortia report</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review of report by referees</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report symposium (early 2025): evaluate the status of the consortium based on</a:t>
            </a:r>
            <a:endParaRPr b="0" lang="en-US" sz="1800" spc="-1" strike="noStrike">
              <a:solidFill>
                <a:srgbClr val="000000"/>
              </a:solidFill>
              <a:latin typeface="Calibri"/>
            </a:endParaRPr>
          </a:p>
          <a:p>
            <a:pPr lvl="1" marL="684000" indent="-283680">
              <a:lnSpc>
                <a:spcPct val="100000"/>
              </a:lnSpc>
              <a:buClr>
                <a:srgbClr val="000000"/>
              </a:buClr>
              <a:buFont typeface="Arial"/>
              <a:buChar char="•"/>
            </a:pPr>
            <a:r>
              <a:rPr b="0" lang="en-US" sz="1800" spc="-1" strike="noStrike">
                <a:solidFill>
                  <a:srgbClr val="000000"/>
                </a:solidFill>
                <a:latin typeface="Arial"/>
                <a:ea typeface="Arial"/>
              </a:rPr>
              <a:t>the report</a:t>
            </a:r>
            <a:endParaRPr b="0" lang="en-US" sz="1800" spc="-1" strike="noStrike">
              <a:solidFill>
                <a:srgbClr val="000000"/>
              </a:solidFill>
              <a:latin typeface="Calibri"/>
            </a:endParaRPr>
          </a:p>
          <a:p>
            <a:pPr lvl="1" marL="684000" indent="-283680">
              <a:lnSpc>
                <a:spcPct val="100000"/>
              </a:lnSpc>
              <a:buClr>
                <a:srgbClr val="000000"/>
              </a:buClr>
              <a:buFont typeface="Arial"/>
              <a:buChar char="•"/>
            </a:pPr>
            <a:r>
              <a:rPr b="0" lang="en-US" sz="1800" spc="-1" strike="noStrike">
                <a:solidFill>
                  <a:srgbClr val="000000"/>
                </a:solidFill>
                <a:latin typeface="Arial"/>
                <a:ea typeface="Arial"/>
              </a:rPr>
              <a:t>the reviews</a:t>
            </a:r>
            <a:endParaRPr b="0" lang="en-US" sz="1800" spc="-1" strike="noStrike">
              <a:solidFill>
                <a:srgbClr val="000000"/>
              </a:solidFill>
              <a:latin typeface="Calibri"/>
            </a:endParaRPr>
          </a:p>
          <a:p>
            <a:pPr lvl="1" marL="684000" indent="-283680">
              <a:lnSpc>
                <a:spcPct val="100000"/>
              </a:lnSpc>
              <a:buClr>
                <a:srgbClr val="000000"/>
              </a:buClr>
              <a:buFont typeface="Arial"/>
              <a:buChar char="•"/>
            </a:pPr>
            <a:r>
              <a:rPr b="0" lang="en-US" sz="1800" spc="-1" strike="noStrike">
                <a:solidFill>
                  <a:srgbClr val="000000"/>
                </a:solidFill>
                <a:latin typeface="Arial"/>
                <a:ea typeface="Arial"/>
              </a:rPr>
              <a:t>in dialogue with deputies of the consortium</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receive feedback (in written form) =&gt; important for the proposal of continuation</a:t>
            </a:r>
            <a:endParaRPr b="0" lang="en-US" sz="1800" spc="-1" strike="noStrike">
              <a:solidFill>
                <a:srgbClr val="000000"/>
              </a:solidFill>
              <a:latin typeface="Calibri"/>
            </a:endParaRPr>
          </a:p>
          <a:p>
            <a:pPr>
              <a:lnSpc>
                <a:spcPct val="100000"/>
              </a:lnSpc>
            </a:pP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March 2025: publication of documents for the application (March 2024, if identical to documents for 1st round)</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mid June 2025: deadline for submission of a binding declaration for a follow-up proposal</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1" lang="en-US" sz="1800" spc="-1" strike="noStrike">
                <a:solidFill>
                  <a:srgbClr val="000000"/>
                </a:solidFill>
                <a:latin typeface="Arial"/>
                <a:ea typeface="Arial"/>
              </a:rPr>
              <a:t>early August 2025: deadline for submission of follow-up proposal</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Nov/ Dec 2025: review of proposals</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Feb 2026: feedback on review</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 </a:t>
            </a:r>
            <a:r>
              <a:rPr b="0" lang="en-US" sz="1800" spc="-1" strike="noStrike">
                <a:solidFill>
                  <a:srgbClr val="000000"/>
                </a:solidFill>
                <a:latin typeface="Arial"/>
                <a:ea typeface="Arial"/>
              </a:rPr>
              <a:t>early 2026: NFDI expert committee (</a:t>
            </a:r>
            <a:r>
              <a:rPr b="0" lang="en-US" sz="1800" spc="-1" strike="noStrike" u="sng">
                <a:solidFill>
                  <a:srgbClr val="9454c3"/>
                </a:solidFill>
                <a:uFillTx/>
                <a:latin typeface="Arial"/>
                <a:ea typeface="Arial"/>
                <a:hlinkClick r:id="rId1"/>
              </a:rPr>
              <a:t>members</a:t>
            </a:r>
            <a:r>
              <a:rPr b="0" lang="en-US" sz="1800" spc="-1" strike="noStrike">
                <a:solidFill>
                  <a:srgbClr val="000000"/>
                </a:solidFill>
                <a:latin typeface="Arial"/>
                <a:ea typeface="Arial"/>
              </a:rPr>
              <a:t>) =&gt; recommendation to GWK</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 </a:t>
            </a:r>
            <a:r>
              <a:rPr b="0" lang="en-US" sz="1800" spc="-1" strike="noStrike">
                <a:solidFill>
                  <a:srgbClr val="000000"/>
                </a:solidFill>
                <a:latin typeface="Arial"/>
                <a:ea typeface="Arial"/>
              </a:rPr>
              <a:t>summer 2026: decision of GWK</a:t>
            </a:r>
            <a:endParaRPr b="0" lang="en-US" sz="1800" spc="-1" strike="noStrike">
              <a:solidFill>
                <a:srgbClr val="000000"/>
              </a:solidFill>
              <a:latin typeface="Calibri"/>
            </a:endParaRPr>
          </a:p>
          <a:p>
            <a:pPr marL="284040" indent="-283680">
              <a:lnSpc>
                <a:spcPct val="100000"/>
              </a:lnSpc>
              <a:buClr>
                <a:srgbClr val="000000"/>
              </a:buClr>
              <a:buFont typeface="Arial"/>
              <a:buAutoNum type="arabicPeriod"/>
            </a:pPr>
            <a:r>
              <a:rPr b="0" lang="en-US" sz="1800" spc="-1" strike="noStrike">
                <a:solidFill>
                  <a:srgbClr val="000000"/>
                </a:solidFill>
                <a:latin typeface="Arial"/>
                <a:ea typeface="Arial"/>
              </a:rPr>
              <a:t> </a:t>
            </a:r>
            <a:r>
              <a:rPr b="1" lang="en-US" sz="1800" spc="-1" strike="noStrike">
                <a:solidFill>
                  <a:srgbClr val="000000"/>
                </a:solidFill>
                <a:latin typeface="Arial"/>
                <a:ea typeface="Arial"/>
              </a:rPr>
              <a:t>1 Oct 2026: beginning of second phase</a:t>
            </a: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 sz="3000" spc="-1" strike="noStrike">
                <a:solidFill>
                  <a:srgbClr val="4a66ac"/>
                </a:solidFill>
                <a:latin typeface="Arial"/>
                <a:ea typeface="Arial"/>
              </a:rPr>
              <a:t>DFG template</a:t>
            </a:r>
            <a:endParaRPr b="0" lang="en-US" sz="3000" spc="-1" strike="noStrike">
              <a:solidFill>
                <a:srgbClr val="000000"/>
              </a:solidFill>
              <a:latin typeface="Calibri"/>
            </a:endParaRPr>
          </a:p>
        </p:txBody>
      </p:sp>
      <p:sp>
        <p:nvSpPr>
          <p:cNvPr id="156" name="TextShape 2"/>
          <p:cNvSpPr/>
          <p:nvPr/>
        </p:nvSpPr>
        <p:spPr>
          <a:xfrm>
            <a:off x="407880" y="817560"/>
            <a:ext cx="11374200" cy="377280"/>
          </a:xfrm>
          <a:prstGeom prst="rect">
            <a:avLst/>
          </a:prstGeom>
          <a:noFill/>
          <a:ln w="0">
            <a:noFill/>
          </a:ln>
        </p:spPr>
        <p:style>
          <a:lnRef idx="0"/>
          <a:fillRef idx="0"/>
          <a:effectRef idx="0"/>
          <a:fontRef idx="minor"/>
        </p:style>
        <p:txBody>
          <a:bodyPr lIns="0" rIns="0" tIns="0" bIns="0" anchor="t">
            <a:noAutofit/>
          </a:bodyPr>
          <a:p>
            <a:pPr>
              <a:lnSpc>
                <a:spcPct val="110000"/>
              </a:lnSpc>
              <a:spcAft>
                <a:spcPts val="283"/>
              </a:spcAft>
              <a:tabLst>
                <a:tab algn="l" pos="0"/>
              </a:tabLst>
            </a:pPr>
            <a:r>
              <a:rPr b="1" lang="de-DE" sz="1800" spc="-1" strike="noStrike">
                <a:solidFill>
                  <a:srgbClr val="629dd1"/>
                </a:solidFill>
                <a:latin typeface="Arial"/>
                <a:ea typeface="Arial"/>
              </a:rPr>
              <a:t>General Instructions for mid-term review</a:t>
            </a:r>
            <a:endParaRPr b="0" lang="en-US" sz="1800" spc="-1" strike="noStrike">
              <a:solidFill>
                <a:srgbClr val="000000"/>
              </a:solidFill>
              <a:latin typeface="Calibri"/>
            </a:endParaRPr>
          </a:p>
          <a:p>
            <a:pPr>
              <a:lnSpc>
                <a:spcPct val="110000"/>
              </a:lnSpc>
              <a:tabLst>
                <a:tab algn="l" pos="0"/>
              </a:tabLst>
            </a:pPr>
            <a:r>
              <a:rPr b="0" lang="de-DE" sz="1100" spc="-1" strike="noStrike">
                <a:solidFill>
                  <a:srgbClr val="629dd1"/>
                </a:solidFill>
                <a:latin typeface="Arial"/>
                <a:ea typeface="Arial"/>
              </a:rPr>
              <a:t>https://www.dfg.de/formulare/nfdi140/nfdi140_en.pdf</a:t>
            </a:r>
            <a:endParaRPr b="0" lang="en-US" sz="1100" spc="-1" strike="noStrike">
              <a:solidFill>
                <a:srgbClr val="000000"/>
              </a:solidFill>
              <a:latin typeface="Calibri"/>
            </a:endParaRPr>
          </a:p>
        </p:txBody>
      </p:sp>
      <p:sp>
        <p:nvSpPr>
          <p:cNvPr id="157" name="TextShape 3"/>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58" name="CustomShape 4"/>
          <p:cNvSpPr/>
          <p:nvPr/>
        </p:nvSpPr>
        <p:spPr>
          <a:xfrm>
            <a:off x="427680" y="1398960"/>
            <a:ext cx="10965600" cy="3594600"/>
          </a:xfrm>
          <a:prstGeom prst="rect">
            <a:avLst/>
          </a:prstGeom>
          <a:noFill/>
          <a:ln w="0">
            <a:noFill/>
          </a:ln>
        </p:spPr>
        <p:style>
          <a:lnRef idx="0"/>
          <a:fillRef idx="0"/>
          <a:effectRef idx="0"/>
          <a:fontRef idx="minor"/>
        </p:style>
        <p:txBody>
          <a:bodyPr lIns="90000" rIns="90000" tIns="45000" bIns="45000" anchor="t">
            <a:spAutoFit/>
          </a:bodyPr>
          <a:p>
            <a:pPr marL="284040" indent="-283680">
              <a:lnSpc>
                <a:spcPct val="100000"/>
              </a:lnSpc>
              <a:buClr>
                <a:srgbClr val="000000"/>
              </a:buClr>
              <a:buFont typeface="Arial"/>
              <a:buChar char="•"/>
            </a:pPr>
            <a:r>
              <a:rPr b="0" lang="en-US" sz="1800" spc="-1" strike="noStrike">
                <a:solidFill>
                  <a:srgbClr val="000000"/>
                </a:solidFill>
                <a:latin typeface="Arial"/>
                <a:ea typeface="Arial"/>
              </a:rPr>
              <a:t>the report consists of two documents: </a:t>
            </a:r>
            <a:r>
              <a:rPr b="0" lang="en-US" sz="1800" spc="-1" strike="noStrike">
                <a:solidFill>
                  <a:srgbClr val="000000"/>
                </a:solidFill>
                <a:latin typeface="Arial"/>
                <a:ea typeface="Arial"/>
              </a:rPr>
              <a:t>	</a:t>
            </a:r>
            <a:endParaRPr b="0" lang="en-US" sz="1800" spc="-1" strike="noStrike">
              <a:solidFill>
                <a:srgbClr val="000000"/>
              </a:solidFill>
              <a:latin typeface="Calibri"/>
            </a:endParaRPr>
          </a:p>
          <a:p>
            <a:pPr lvl="1" marL="684000" indent="-283680">
              <a:lnSpc>
                <a:spcPct val="100000"/>
              </a:lnSpc>
              <a:buClr>
                <a:srgbClr val="000000"/>
              </a:buClr>
              <a:buFont typeface="Arial"/>
              <a:buChar char="•"/>
            </a:pPr>
            <a:r>
              <a:rPr b="0" lang="en-US" sz="1800" spc="-1" strike="noStrike">
                <a:solidFill>
                  <a:srgbClr val="000000"/>
                </a:solidFill>
                <a:latin typeface="Arial"/>
                <a:ea typeface="Arial"/>
              </a:rPr>
              <a:t>a public part</a:t>
            </a:r>
            <a:endParaRPr b="0" lang="en-US" sz="1800" spc="-1" strike="noStrike">
              <a:solidFill>
                <a:srgbClr val="000000"/>
              </a:solidFill>
              <a:latin typeface="Calibri"/>
            </a:endParaRPr>
          </a:p>
          <a:p>
            <a:pPr lvl="1" marL="684000" indent="-283680">
              <a:lnSpc>
                <a:spcPct val="100000"/>
              </a:lnSpc>
              <a:buClr>
                <a:srgbClr val="000000"/>
              </a:buClr>
              <a:buFont typeface="Arial"/>
              <a:buChar char="•"/>
            </a:pPr>
            <a:r>
              <a:rPr b="0" lang="en-US" sz="1800" spc="-1" strike="noStrike">
                <a:solidFill>
                  <a:srgbClr val="000000"/>
                </a:solidFill>
                <a:latin typeface="Arial"/>
                <a:ea typeface="Arial"/>
              </a:rPr>
              <a:t>a restricted part - not more than 25 pages, Arial, 11pt, 1.5 line spacing</a:t>
            </a:r>
            <a:endParaRPr b="0" lang="en-US" sz="1800" spc="-1" strike="noStrike">
              <a:solidFill>
                <a:srgbClr val="000000"/>
              </a:solidFill>
              <a:latin typeface="Calibri"/>
            </a:endParaRPr>
          </a:p>
          <a:p>
            <a:pPr marL="284040" indent="-283680">
              <a:lnSpc>
                <a:spcPct val="100000"/>
              </a:lnSpc>
              <a:buClr>
                <a:srgbClr val="000000"/>
              </a:buClr>
              <a:buFont typeface="Arial"/>
              <a:buChar char="•"/>
            </a:pPr>
            <a:r>
              <a:rPr b="0" lang="en-US" sz="1800" spc="-1" strike="noStrike">
                <a:solidFill>
                  <a:srgbClr val="000000"/>
                </a:solidFill>
                <a:latin typeface="Arial"/>
                <a:ea typeface="Arial"/>
              </a:rPr>
              <a:t>templates with mandatory structure and a number of tables to be completed</a:t>
            </a:r>
            <a:endParaRPr b="0" lang="en-US" sz="1800" spc="-1" strike="noStrike">
              <a:solidFill>
                <a:srgbClr val="000000"/>
              </a:solidFill>
              <a:latin typeface="Calibri"/>
            </a:endParaRPr>
          </a:p>
          <a:p>
            <a:pPr>
              <a:lnSpc>
                <a:spcPct val="100000"/>
              </a:lnSpc>
            </a:pPr>
            <a:endParaRPr b="0" lang="en-US" sz="1800" spc="-1" strike="noStrike">
              <a:solidFill>
                <a:srgbClr val="000000"/>
              </a:solidFill>
              <a:latin typeface="Calibri"/>
            </a:endParaRPr>
          </a:p>
          <a:p>
            <a:pPr>
              <a:lnSpc>
                <a:spcPct val="100000"/>
              </a:lnSpc>
            </a:pPr>
            <a:endParaRPr b="0" lang="en-US" sz="1800" spc="-1" strike="noStrike">
              <a:solidFill>
                <a:srgbClr val="000000"/>
              </a:solidFill>
              <a:latin typeface="Calibri"/>
            </a:endParaRPr>
          </a:p>
          <a:p>
            <a:pPr marL="284040" indent="-283680">
              <a:lnSpc>
                <a:spcPct val="100000"/>
              </a:lnSpc>
              <a:buClr>
                <a:srgbClr val="000000"/>
              </a:buClr>
              <a:buFont typeface="Arial"/>
              <a:buChar char="•"/>
            </a:pPr>
            <a:r>
              <a:rPr b="0" lang="en-US" sz="1800" spc="-1" strike="noStrike">
                <a:solidFill>
                  <a:srgbClr val="000000"/>
                </a:solidFill>
                <a:latin typeface="Arial"/>
                <a:ea typeface="Arial"/>
              </a:rPr>
              <a:t>most important section of the public part:</a:t>
            </a:r>
            <a:endParaRPr b="0" lang="en-US" sz="1800" spc="-1" strike="noStrike">
              <a:solidFill>
                <a:srgbClr val="000000"/>
              </a:solidFill>
              <a:latin typeface="Calibri"/>
            </a:endParaRPr>
          </a:p>
          <a:p>
            <a:pPr>
              <a:lnSpc>
                <a:spcPct val="100000"/>
              </a:lnSpc>
            </a:pPr>
            <a:endParaRPr b="0" lang="en-US" sz="1800" spc="-1" strike="noStrike">
              <a:solidFill>
                <a:srgbClr val="000000"/>
              </a:solidFill>
              <a:latin typeface="Calibri"/>
            </a:endParaRPr>
          </a:p>
          <a:p>
            <a:pPr>
              <a:lnSpc>
                <a:spcPct val="100000"/>
              </a:lnSpc>
            </a:pPr>
            <a:r>
              <a:rPr b="0" lang="en-US" sz="1600" spc="-1" strike="noStrike">
                <a:solidFill>
                  <a:srgbClr val="000000"/>
                </a:solidFill>
                <a:latin typeface="Arial"/>
                <a:ea typeface="Arial"/>
              </a:rPr>
              <a:t>2 Summary</a:t>
            </a:r>
            <a:br>
              <a:rPr sz="1800"/>
            </a:br>
            <a:r>
              <a:rPr b="0" lang="en-US" sz="1600" spc="-1" strike="noStrike">
                <a:solidFill>
                  <a:srgbClr val="000000"/>
                </a:solidFill>
                <a:latin typeface="Arial"/>
                <a:ea typeface="Arial"/>
              </a:rPr>
              <a:t>The summary describes in no more than two pages the main results and notable success</a:t>
            </a:r>
            <a:r>
              <a:rPr b="0" lang="en-US" sz="1800" spc="-1" strike="noStrike">
                <a:solidFill>
                  <a:srgbClr val="000000"/>
                </a:solidFill>
                <a:latin typeface="Arial"/>
                <a:ea typeface="DejaVu Sans"/>
              </a:rPr>
              <a:t> </a:t>
            </a:r>
            <a:r>
              <a:rPr b="0" lang="en-US" sz="1600" spc="-1" strike="noStrike">
                <a:solidFill>
                  <a:srgbClr val="000000"/>
                </a:solidFill>
                <a:latin typeface="Arial"/>
                <a:ea typeface="Arial"/>
              </a:rPr>
              <a:t>stories. While the summary is a retrospective one, you may also briefly outline challenges still to</a:t>
            </a:r>
            <a:r>
              <a:rPr b="0" lang="en-US" sz="1800" spc="-1" strike="noStrike">
                <a:solidFill>
                  <a:srgbClr val="000000"/>
                </a:solidFill>
                <a:latin typeface="Arial"/>
                <a:ea typeface="DejaVu Sans"/>
              </a:rPr>
              <a:t> </a:t>
            </a:r>
            <a:r>
              <a:rPr b="0" lang="en-US" sz="1600" spc="-1" strike="noStrike">
                <a:solidFill>
                  <a:srgbClr val="000000"/>
                </a:solidFill>
                <a:latin typeface="Arial"/>
                <a:ea typeface="Arial"/>
              </a:rPr>
              <a:t>be addressed. Since this summary is for publication on widely used platforms, it should be</a:t>
            </a:r>
            <a:r>
              <a:rPr b="0" lang="en-US" sz="1800" spc="-1" strike="noStrike">
                <a:solidFill>
                  <a:srgbClr val="000000"/>
                </a:solidFill>
                <a:latin typeface="Arial"/>
                <a:ea typeface="DejaVu Sans"/>
              </a:rPr>
              <a:t> </a:t>
            </a:r>
            <a:r>
              <a:rPr b="0" lang="en-US" sz="1600" spc="-1" strike="noStrike">
                <a:solidFill>
                  <a:srgbClr val="000000"/>
                </a:solidFill>
                <a:latin typeface="Arial"/>
                <a:ea typeface="Arial"/>
              </a:rPr>
              <a:t>informative for a broad academic public, not only the communities served by the consortium.</a:t>
            </a:r>
            <a:endParaRPr b="0" lang="en-US"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 sz="3000" spc="-1" strike="noStrike">
                <a:solidFill>
                  <a:srgbClr val="4a66ac"/>
                </a:solidFill>
                <a:latin typeface="Arial"/>
                <a:ea typeface="Arial"/>
              </a:rPr>
              <a:t>DFG template</a:t>
            </a:r>
            <a:endParaRPr b="0" lang="en-US" sz="3000" spc="-1" strike="noStrike">
              <a:solidFill>
                <a:srgbClr val="000000"/>
              </a:solidFill>
              <a:latin typeface="Calibri"/>
            </a:endParaRPr>
          </a:p>
        </p:txBody>
      </p:sp>
      <p:sp>
        <p:nvSpPr>
          <p:cNvPr id="160" name="TextShape 2"/>
          <p:cNvSpPr/>
          <p:nvPr/>
        </p:nvSpPr>
        <p:spPr>
          <a:xfrm>
            <a:off x="407880" y="817560"/>
            <a:ext cx="11374200" cy="377280"/>
          </a:xfrm>
          <a:prstGeom prst="rect">
            <a:avLst/>
          </a:prstGeom>
          <a:noFill/>
          <a:ln w="0">
            <a:noFill/>
          </a:ln>
        </p:spPr>
        <p:style>
          <a:lnRef idx="0"/>
          <a:fillRef idx="0"/>
          <a:effectRef idx="0"/>
          <a:fontRef idx="minor"/>
        </p:style>
        <p:txBody>
          <a:bodyPr lIns="0" rIns="0" tIns="0" bIns="0" anchor="t">
            <a:noAutofit/>
          </a:bodyPr>
          <a:p>
            <a:pPr>
              <a:lnSpc>
                <a:spcPct val="110000"/>
              </a:lnSpc>
              <a:tabLst>
                <a:tab algn="l" pos="0"/>
              </a:tabLst>
            </a:pPr>
            <a:r>
              <a:rPr b="1" lang="de-DE" sz="1800" spc="-1" strike="noStrike">
                <a:solidFill>
                  <a:srgbClr val="629dd1"/>
                </a:solidFill>
                <a:latin typeface="Arial"/>
                <a:ea typeface="Arial"/>
              </a:rPr>
              <a:t>Progress report template – restricted part (I)</a:t>
            </a:r>
            <a:endParaRPr b="0" lang="en-US" sz="1800" spc="-1" strike="noStrike">
              <a:solidFill>
                <a:srgbClr val="000000"/>
              </a:solidFill>
              <a:latin typeface="Calibri"/>
            </a:endParaRPr>
          </a:p>
        </p:txBody>
      </p:sp>
      <p:sp>
        <p:nvSpPr>
          <p:cNvPr id="161" name="TextShape 3"/>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62" name="CustomShape 4"/>
          <p:cNvSpPr/>
          <p:nvPr/>
        </p:nvSpPr>
        <p:spPr>
          <a:xfrm>
            <a:off x="427680" y="1250280"/>
            <a:ext cx="10967760" cy="4480920"/>
          </a:xfrm>
          <a:prstGeom prst="rect">
            <a:avLst/>
          </a:prstGeom>
          <a:noFill/>
          <a:ln w="0">
            <a:noFill/>
          </a:ln>
        </p:spPr>
        <p:style>
          <a:lnRef idx="0"/>
          <a:fillRef idx="0"/>
          <a:effectRef idx="0"/>
          <a:fontRef idx="minor"/>
        </p:style>
        <p:txBody>
          <a:bodyPr lIns="90000" rIns="90000" tIns="45000" bIns="45000" anchor="t">
            <a:spAutoFit/>
          </a:bodyPr>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Integration of communities of interest,</a:t>
            </a:r>
            <a:r>
              <a:rPr b="0" lang="en-US" sz="850" spc="-1" strike="noStrike" u="sng">
                <a:solidFill>
                  <a:srgbClr val="000000"/>
                </a:solidFill>
                <a:uFillTx/>
                <a:latin typeface="Arial"/>
                <a:ea typeface="Arial"/>
              </a:rPr>
              <a:t>3 </a:t>
            </a:r>
            <a:r>
              <a:rPr b="0" lang="en-US" sz="1400" spc="-1" strike="noStrike" u="sng">
                <a:solidFill>
                  <a:srgbClr val="000000"/>
                </a:solidFill>
                <a:uFillTx/>
                <a:latin typeface="Arial"/>
                <a:ea typeface="Arial"/>
              </a:rPr>
              <a:t>relevance for the research system</a:t>
            </a:r>
            <a:br>
              <a:rPr sz="1800"/>
            </a:br>
            <a:r>
              <a:rPr b="0" lang="en-US" sz="1400" spc="-1" strike="noStrike">
                <a:solidFill>
                  <a:srgbClr val="000000"/>
                </a:solidFill>
                <a:latin typeface="Arial"/>
                <a:ea typeface="Arial"/>
              </a:rPr>
              <a:t>By which </a:t>
            </a:r>
            <a:r>
              <a:rPr b="0" lang="en-US" sz="1400" spc="-1" strike="noStrike">
                <a:solidFill>
                  <a:srgbClr val="ff0000"/>
                </a:solidFill>
                <a:latin typeface="Arial"/>
                <a:ea typeface="Arial"/>
              </a:rPr>
              <a:t>procedures</a:t>
            </a:r>
            <a:r>
              <a:rPr b="0" lang="en-US" sz="1400" spc="-1" strike="noStrike">
                <a:solidFill>
                  <a:srgbClr val="000000"/>
                </a:solidFill>
                <a:latin typeface="Arial"/>
                <a:ea typeface="Arial"/>
              </a:rPr>
              <a:t> have communities of interest been given an </a:t>
            </a:r>
            <a:r>
              <a:rPr b="0" lang="en-US" sz="1400" spc="-1" strike="noStrike">
                <a:solidFill>
                  <a:srgbClr val="ff0000"/>
                </a:solidFill>
                <a:latin typeface="Arial"/>
                <a:ea typeface="Arial"/>
              </a:rPr>
              <a:t>active role in the consortium</a:t>
            </a:r>
            <a:r>
              <a:rPr b="0" lang="en-US" sz="1400" spc="-1" strike="noStrike">
                <a:solidFill>
                  <a:srgbClr val="000000"/>
                </a:solidFill>
                <a:latin typeface="Arial"/>
                <a:ea typeface="Arial"/>
              </a:rPr>
              <a:t>? How have the </a:t>
            </a:r>
            <a:r>
              <a:rPr b="0" lang="en-US" sz="1400" spc="-1" strike="noStrike">
                <a:solidFill>
                  <a:srgbClr val="ff0000"/>
                </a:solidFill>
                <a:latin typeface="Arial"/>
                <a:ea typeface="Arial"/>
              </a:rPr>
              <a:t>needs</a:t>
            </a:r>
            <a:r>
              <a:rPr b="0" lang="en-US" sz="1400" spc="-1" strike="noStrike">
                <a:solidFill>
                  <a:srgbClr val="000000"/>
                </a:solidFill>
                <a:latin typeface="Arial"/>
                <a:ea typeface="Arial"/>
              </a:rPr>
              <a:t> of the communities been identified and how has the consortium </a:t>
            </a:r>
            <a:r>
              <a:rPr b="0" lang="en-US" sz="1400" spc="-1" strike="noStrike">
                <a:solidFill>
                  <a:srgbClr val="ff0000"/>
                </a:solidFill>
                <a:latin typeface="Arial"/>
                <a:ea typeface="Arial"/>
              </a:rPr>
              <a:t>reacted</a:t>
            </a:r>
            <a:r>
              <a:rPr b="0" lang="en-US" sz="1400" spc="-1" strike="noStrike">
                <a:solidFill>
                  <a:srgbClr val="000000"/>
                </a:solidFill>
                <a:latin typeface="Arial"/>
                <a:ea typeface="Arial"/>
              </a:rPr>
              <a:t> to changing needs? Please describe qualitatively, and whenever</a:t>
            </a:r>
            <a:br>
              <a:rPr sz="1800"/>
            </a:br>
            <a:r>
              <a:rPr b="0" lang="en-US" sz="1400" spc="-1" strike="noStrike">
                <a:solidFill>
                  <a:srgbClr val="000000"/>
                </a:solidFill>
                <a:latin typeface="Arial"/>
                <a:ea typeface="Arial"/>
              </a:rPr>
              <a:t>possible also by means of quantitative indicators, which </a:t>
            </a:r>
            <a:r>
              <a:rPr b="0" lang="en-US" sz="1400" spc="-1" strike="noStrike">
                <a:solidFill>
                  <a:srgbClr val="ff0000"/>
                </a:solidFill>
                <a:latin typeface="Arial"/>
                <a:ea typeface="Arial"/>
              </a:rPr>
              <a:t>benefits</a:t>
            </a:r>
            <a:r>
              <a:rPr b="0" lang="en-US" sz="1400" spc="-1" strike="noStrike">
                <a:solidFill>
                  <a:srgbClr val="000000"/>
                </a:solidFill>
                <a:latin typeface="Arial"/>
                <a:ea typeface="Arial"/>
              </a:rPr>
              <a:t> the consortium has generated for the communities that it addresses as well as for other disciplines and the research system at large</a:t>
            </a:r>
            <a:r>
              <a:rPr b="0" lang="en-US" sz="1800" spc="-1" strike="noStrike">
                <a:solidFill>
                  <a:srgbClr val="000000"/>
                </a:solidFill>
                <a:latin typeface="Arial"/>
                <a:ea typeface="Arial"/>
              </a:rPr>
              <a:t>.</a:t>
            </a:r>
            <a:endParaRPr b="0" lang="en-US" sz="1800" spc="-1" strike="noStrike">
              <a:solidFill>
                <a:srgbClr val="000000"/>
              </a:solidFill>
              <a:latin typeface="Calibri"/>
            </a:endParaRPr>
          </a:p>
          <a:p>
            <a:pPr>
              <a:lnSpc>
                <a:spcPct val="100000"/>
              </a:lnSpc>
            </a:pPr>
            <a:endParaRPr b="0" lang="en-US" sz="1800" spc="-1" strike="noStrike">
              <a:solidFill>
                <a:srgbClr val="000000"/>
              </a:solidFill>
              <a:latin typeface="Calibri"/>
            </a:endParaRPr>
          </a:p>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The consortium within the NFDI / General Contribution to the development of the NFDI</a:t>
            </a:r>
            <a:br>
              <a:rPr sz="1800"/>
            </a:br>
            <a:r>
              <a:rPr b="0" lang="en-US" sz="1400" spc="-1" strike="noStrike">
                <a:solidFill>
                  <a:srgbClr val="000000"/>
                </a:solidFill>
                <a:latin typeface="Arial"/>
                <a:ea typeface="Arial"/>
              </a:rPr>
              <a:t>How has the consortium </a:t>
            </a:r>
            <a:r>
              <a:rPr b="0" lang="en-US" sz="1400" spc="-1" strike="noStrike">
                <a:solidFill>
                  <a:srgbClr val="ff0000"/>
                </a:solidFill>
                <a:latin typeface="Arial"/>
                <a:ea typeface="Arial"/>
              </a:rPr>
              <a:t>contributed</a:t>
            </a:r>
            <a:r>
              <a:rPr b="0" lang="en-US" sz="1400" spc="-1" strike="noStrike">
                <a:solidFill>
                  <a:srgbClr val="000000"/>
                </a:solidFill>
                <a:latin typeface="Arial"/>
                <a:ea typeface="Arial"/>
              </a:rPr>
              <a:t> to the building of the NFDI as a whole? How have </a:t>
            </a:r>
            <a:r>
              <a:rPr b="0" lang="en-US" sz="1400" spc="-1" strike="noStrike">
                <a:solidFill>
                  <a:srgbClr val="ff0000"/>
                </a:solidFill>
                <a:latin typeface="Arial"/>
                <a:ea typeface="Arial"/>
              </a:rPr>
              <a:t>collaborations with related consortia</a:t>
            </a:r>
            <a:r>
              <a:rPr b="0" lang="en-US" sz="1400" spc="-1" strike="noStrike">
                <a:solidFill>
                  <a:srgbClr val="000000"/>
                </a:solidFill>
                <a:latin typeface="Arial"/>
                <a:ea typeface="Arial"/>
              </a:rPr>
              <a:t> developed? Which </a:t>
            </a:r>
            <a:r>
              <a:rPr b="0" lang="en-US" sz="1400" spc="-1" strike="noStrike">
                <a:solidFill>
                  <a:srgbClr val="ff0000"/>
                </a:solidFill>
                <a:latin typeface="Arial"/>
                <a:ea typeface="Arial"/>
              </a:rPr>
              <a:t>cross-cutting topics</a:t>
            </a:r>
            <a:r>
              <a:rPr b="0" lang="en-US" sz="1400" spc="-1" strike="noStrike">
                <a:solidFill>
                  <a:srgbClr val="000000"/>
                </a:solidFill>
                <a:latin typeface="Arial"/>
                <a:ea typeface="Arial"/>
              </a:rPr>
              <a:t> have been specifically addressed by this consortium? What has been achieved with respect to these cross-cutting topics and with respect to cross-cutting topics in general? How does the consortium </a:t>
            </a:r>
            <a:r>
              <a:rPr b="0" lang="en-US" sz="1400" spc="-1" strike="noStrike">
                <a:solidFill>
                  <a:srgbClr val="ff0000"/>
                </a:solidFill>
                <a:latin typeface="Arial"/>
                <a:ea typeface="Arial"/>
              </a:rPr>
              <a:t>interact with Base4NFDI</a:t>
            </a:r>
            <a:r>
              <a:rPr b="0" lang="en-US" sz="1400" spc="-1" strike="noStrike">
                <a:solidFill>
                  <a:srgbClr val="000000"/>
                </a:solidFill>
                <a:latin typeface="Arial"/>
                <a:ea typeface="Arial"/>
              </a:rPr>
              <a:t> and </a:t>
            </a:r>
            <a:r>
              <a:rPr b="0" lang="en-US" sz="1400" spc="-1" strike="noStrike">
                <a:solidFill>
                  <a:srgbClr val="ff0000"/>
                </a:solidFill>
                <a:latin typeface="Arial"/>
                <a:ea typeface="Arial"/>
              </a:rPr>
              <a:t>which basic services </a:t>
            </a:r>
            <a:r>
              <a:rPr b="0" lang="en-US" sz="850" spc="-1" strike="noStrike">
                <a:solidFill>
                  <a:srgbClr val="ff0000"/>
                </a:solidFill>
                <a:latin typeface="Arial"/>
                <a:ea typeface="Arial"/>
              </a:rPr>
              <a:t>4 </a:t>
            </a:r>
            <a:r>
              <a:rPr b="0" lang="en-US" sz="1400" spc="-1" strike="noStrike">
                <a:solidFill>
                  <a:srgbClr val="ff0000"/>
                </a:solidFill>
                <a:latin typeface="Arial"/>
                <a:ea typeface="Arial"/>
              </a:rPr>
              <a:t>is the consortium participating in</a:t>
            </a:r>
            <a:r>
              <a:rPr b="0" lang="en-US" sz="1400" spc="-1" strike="noStrike">
                <a:solidFill>
                  <a:srgbClr val="000000"/>
                </a:solidFill>
                <a:latin typeface="Arial"/>
                <a:ea typeface="Arial"/>
              </a:rPr>
              <a:t>? </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International networking</a:t>
            </a:r>
            <a:br>
              <a:rPr sz="1800"/>
            </a:br>
            <a:r>
              <a:rPr b="0" lang="en-US" sz="1400" spc="-1" strike="noStrike">
                <a:solidFill>
                  <a:srgbClr val="000000"/>
                </a:solidFill>
                <a:latin typeface="Arial"/>
                <a:ea typeface="Arial"/>
              </a:rPr>
              <a:t>How have you </a:t>
            </a:r>
            <a:r>
              <a:rPr b="0" lang="en-US" sz="1400" spc="-1" strike="noStrike">
                <a:solidFill>
                  <a:srgbClr val="ff0000"/>
                </a:solidFill>
                <a:latin typeface="Arial"/>
                <a:ea typeface="Arial"/>
              </a:rPr>
              <a:t>implemented and further developed your strategy</a:t>
            </a:r>
            <a:r>
              <a:rPr b="0" lang="en-US" sz="1400" spc="-1" strike="noStrike">
                <a:solidFill>
                  <a:srgbClr val="000000"/>
                </a:solidFill>
                <a:latin typeface="Arial"/>
                <a:ea typeface="Arial"/>
              </a:rPr>
              <a:t> for embedding your activities in the international context? What forms of </a:t>
            </a:r>
            <a:r>
              <a:rPr b="0" lang="en-US" sz="1400" spc="-1" strike="noStrike">
                <a:solidFill>
                  <a:srgbClr val="ff0000"/>
                </a:solidFill>
                <a:latin typeface="Arial"/>
                <a:ea typeface="Arial"/>
              </a:rPr>
              <a:t>international cooperation</a:t>
            </a:r>
            <a:r>
              <a:rPr b="0" lang="en-US" sz="1400" spc="-1" strike="noStrike">
                <a:solidFill>
                  <a:srgbClr val="000000"/>
                </a:solidFill>
                <a:latin typeface="Arial"/>
                <a:ea typeface="Arial"/>
              </a:rPr>
              <a:t> does the consortium pursue? How do you perceive the services you have established with a view</a:t>
            </a:r>
            <a:br>
              <a:rPr sz="1800"/>
            </a:br>
            <a:r>
              <a:rPr b="0" lang="en-US" sz="1400" spc="-1" strike="noStrike">
                <a:solidFill>
                  <a:srgbClr val="000000"/>
                </a:solidFill>
                <a:latin typeface="Arial"/>
                <a:ea typeface="Arial"/>
              </a:rPr>
              <a:t>to international activities and services in this area?</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Data storage and computing power</a:t>
            </a:r>
            <a:br>
              <a:rPr sz="1800"/>
            </a:br>
            <a:r>
              <a:rPr b="0" lang="en-US" sz="1400" spc="-1" strike="noStrike">
                <a:solidFill>
                  <a:srgbClr val="000000"/>
                </a:solidFill>
                <a:latin typeface="Arial"/>
                <a:ea typeface="Arial"/>
              </a:rPr>
              <a:t>Which i</a:t>
            </a:r>
            <a:r>
              <a:rPr b="0" lang="en-US" sz="1400" spc="-1" strike="noStrike">
                <a:solidFill>
                  <a:srgbClr val="ff0000"/>
                </a:solidFill>
                <a:latin typeface="Arial"/>
                <a:ea typeface="Arial"/>
              </a:rPr>
              <a:t>nfrastructures not funded by the NFDI</a:t>
            </a:r>
            <a:r>
              <a:rPr b="0" lang="en-US" sz="1400" spc="-1" strike="noStrike">
                <a:solidFill>
                  <a:srgbClr val="000000"/>
                </a:solidFill>
                <a:latin typeface="Arial"/>
                <a:ea typeface="Arial"/>
              </a:rPr>
              <a:t> with data storage and computing power have contributed in a relevant manner to the services you have developed? Please describe in quantitative terms.</a:t>
            </a:r>
            <a:endParaRPr b="0" lang="en-US" sz="1400" spc="-1" strike="noStrike">
              <a:solidFill>
                <a:srgbClr val="000000"/>
              </a:solidFill>
              <a:latin typeface="Calibri"/>
            </a:endParaRPr>
          </a:p>
        </p:txBody>
      </p:sp>
      <p:sp>
        <p:nvSpPr>
          <p:cNvPr id="163" name=""/>
          <p:cNvSpPr/>
          <p:nvPr/>
        </p:nvSpPr>
        <p:spPr>
          <a:xfrm>
            <a:off x="4655880" y="2528640"/>
            <a:ext cx="2879280" cy="455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alibri"/>
            </a:endParaRPr>
          </a:p>
        </p:txBody>
      </p:sp>
      <p:sp>
        <p:nvSpPr>
          <p:cNvPr id="164" name=""/>
          <p:cNvSpPr/>
          <p:nvPr/>
        </p:nvSpPr>
        <p:spPr>
          <a:xfrm>
            <a:off x="5715000" y="3657600"/>
            <a:ext cx="3944880" cy="395280"/>
          </a:xfrm>
          <a:prstGeom prst="rect">
            <a:avLst/>
          </a:prstGeom>
          <a:noFill/>
          <a:ln w="0">
            <a:solidFill>
              <a:srgbClr val="3465a4"/>
            </a:solidFill>
          </a:ln>
        </p:spPr>
        <p:style>
          <a:lnRef idx="0"/>
          <a:fillRef idx="0"/>
          <a:effectRef idx="0"/>
          <a:fontRef idx="minor"/>
        </p:style>
        <p:txBody>
          <a:bodyPr lIns="90000" rIns="90000" tIns="45000" bIns="45000" anchor="t">
            <a:noAutofit/>
          </a:bodyPr>
          <a:p>
            <a:pPr>
              <a:lnSpc>
                <a:spcPct val="100000"/>
              </a:lnSpc>
            </a:pPr>
            <a:r>
              <a:rPr b="0" lang="en-US" sz="1200" spc="-1" strike="noStrike">
                <a:solidFill>
                  <a:srgbClr val="000000"/>
                </a:solidFill>
                <a:latin typeface="Calibri"/>
              </a:rPr>
              <a:t> </a:t>
            </a:r>
            <a:r>
              <a:rPr b="0" lang="en-US" sz="1200" spc="-1" strike="noStrike">
                <a:solidFill>
                  <a:srgbClr val="000000"/>
                </a:solidFill>
                <a:latin typeface="Calibri"/>
              </a:rPr>
              <a:t>Internal collection of meetings/ infos etc on NFDI sections:</a:t>
            </a:r>
            <a:endParaRPr b="0" lang="en-US" sz="1200" spc="-1" strike="noStrike">
              <a:solidFill>
                <a:srgbClr val="000000"/>
              </a:solidFill>
              <a:latin typeface="Calibri"/>
            </a:endParaRPr>
          </a:p>
          <a:p>
            <a:pPr>
              <a:lnSpc>
                <a:spcPct val="100000"/>
              </a:lnSpc>
            </a:pPr>
            <a:r>
              <a:rPr b="0" lang="en-US" sz="1200" spc="-1" strike="noStrike" u="sng">
                <a:solidFill>
                  <a:srgbClr val="9454c3"/>
                </a:solidFill>
                <a:uFillTx/>
                <a:latin typeface="Calibri"/>
                <a:hlinkClick r:id="rId1"/>
              </a:rPr>
              <a:t>https://intra.punch4nfdi.de/?md=/docs/NFDI/sections.md</a:t>
            </a:r>
            <a:endParaRPr b="0" lang="en-US" sz="1200" spc="-1" strike="noStrike">
              <a:solidFill>
                <a:srgbClr val="000000"/>
              </a:solidFill>
              <a:latin typeface="Calibri"/>
            </a:endParaRPr>
          </a:p>
        </p:txBody>
      </p:sp>
      <p:sp>
        <p:nvSpPr>
          <p:cNvPr id="165" name=""/>
          <p:cNvSpPr/>
          <p:nvPr/>
        </p:nvSpPr>
        <p:spPr>
          <a:xfrm flipV="1" rot="3297000">
            <a:off x="5188680" y="3458880"/>
            <a:ext cx="539280" cy="362520"/>
          </a:xfrm>
          <a:custGeom>
            <a:avLst/>
            <a:gdLst>
              <a:gd name="textAreaLeft" fmla="*/ 0 w 539280"/>
              <a:gd name="textAreaRight" fmla="*/ 540000 w 539280"/>
              <a:gd name="textAreaTop" fmla="*/ 360 h 362520"/>
              <a:gd name="textAreaBottom" fmla="*/ 363600 h 362520"/>
            </a:gdLst>
            <a:ahLst/>
            <a:rect l="textAreaLeft" t="textAreaTop" r="textAreaRight" b="textAreaBottom"/>
            <a:pathLst>
              <a:path w="21600" h="21600">
                <a:moveTo>
                  <a:pt x="16300" y="10800"/>
                </a:moveTo>
                <a:arcTo wR="5500" hR="5500" stAng="0" swAng="-6767101"/>
                <a:lnTo>
                  <a:pt x="6617" y="843"/>
                </a:lnTo>
                <a:arcTo wR="10800" hR="10800" stAng="-6767101" swAng="6767101"/>
                <a:lnTo>
                  <a:pt x="24300" y="10800"/>
                </a:lnTo>
                <a:lnTo>
                  <a:pt x="18950" y="16150"/>
                </a:lnTo>
                <a:lnTo>
                  <a:pt x="13600" y="10800"/>
                </a:lnTo>
                <a:close/>
              </a:path>
            </a:pathLst>
          </a:cu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Calibri"/>
              <a:ea typeface="DejaVu Sans"/>
            </a:endParaRPr>
          </a:p>
        </p:txBody>
      </p:sp>
      <p:sp>
        <p:nvSpPr>
          <p:cNvPr id="166" name=""/>
          <p:cNvSpPr/>
          <p:nvPr/>
        </p:nvSpPr>
        <p:spPr>
          <a:xfrm flipV="1" rot="3297000">
            <a:off x="3557520" y="5533560"/>
            <a:ext cx="539280" cy="362520"/>
          </a:xfrm>
          <a:custGeom>
            <a:avLst/>
            <a:gdLst>
              <a:gd name="textAreaLeft" fmla="*/ 0 w 539280"/>
              <a:gd name="textAreaRight" fmla="*/ 540000 w 539280"/>
              <a:gd name="textAreaTop" fmla="*/ 360 h 362520"/>
              <a:gd name="textAreaBottom" fmla="*/ 363600 h 362520"/>
            </a:gdLst>
            <a:ahLst/>
            <a:rect l="textAreaLeft" t="textAreaTop" r="textAreaRight" b="textAreaBottom"/>
            <a:pathLst>
              <a:path w="21600" h="21600">
                <a:moveTo>
                  <a:pt x="16300" y="10800"/>
                </a:moveTo>
                <a:arcTo wR="5500" hR="5500" stAng="0" swAng="-6767101"/>
                <a:lnTo>
                  <a:pt x="6617" y="843"/>
                </a:lnTo>
                <a:arcTo wR="10800" hR="10800" stAng="-6767101" swAng="6767101"/>
                <a:lnTo>
                  <a:pt x="24300" y="10800"/>
                </a:lnTo>
                <a:lnTo>
                  <a:pt x="18950" y="16150"/>
                </a:lnTo>
                <a:lnTo>
                  <a:pt x="13600" y="10800"/>
                </a:lnTo>
                <a:close/>
              </a:path>
            </a:pathLst>
          </a:cu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Calibri"/>
              <a:ea typeface="DejaVu Sans"/>
            </a:endParaRPr>
          </a:p>
        </p:txBody>
      </p:sp>
      <p:sp>
        <p:nvSpPr>
          <p:cNvPr id="167" name=""/>
          <p:cNvSpPr/>
          <p:nvPr/>
        </p:nvSpPr>
        <p:spPr>
          <a:xfrm>
            <a:off x="4134600" y="5715720"/>
            <a:ext cx="3944880" cy="395280"/>
          </a:xfrm>
          <a:prstGeom prst="rect">
            <a:avLst/>
          </a:prstGeom>
          <a:noFill/>
          <a:ln w="0">
            <a:solidFill>
              <a:srgbClr val="3465a4"/>
            </a:solidFill>
          </a:ln>
        </p:spPr>
        <p:style>
          <a:lnRef idx="0"/>
          <a:fillRef idx="0"/>
          <a:effectRef idx="0"/>
          <a:fontRef idx="minor"/>
        </p:style>
        <p:txBody>
          <a:bodyPr lIns="90000" rIns="90000" tIns="45000" bIns="45000" anchor="t">
            <a:noAutofit/>
          </a:bodyPr>
          <a:p>
            <a:pPr>
              <a:lnSpc>
                <a:spcPct val="100000"/>
              </a:lnSpc>
            </a:pPr>
            <a:r>
              <a:rPr b="0" lang="en-US" sz="1200" spc="-1" strike="noStrike">
                <a:solidFill>
                  <a:srgbClr val="000000"/>
                </a:solidFill>
                <a:latin typeface="Calibri"/>
              </a:rPr>
              <a:t>This we hope to cover by some of the questions in the “Services” questionnaire.</a:t>
            </a:r>
            <a:endParaRPr b="0" lang="en-US"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 sz="3000" spc="-1" strike="noStrike">
                <a:solidFill>
                  <a:srgbClr val="4a66ac"/>
                </a:solidFill>
                <a:latin typeface="Arial"/>
                <a:ea typeface="Arial"/>
              </a:rPr>
              <a:t>DFG template</a:t>
            </a:r>
            <a:endParaRPr b="0" lang="en-US" sz="3000" spc="-1" strike="noStrike">
              <a:solidFill>
                <a:srgbClr val="000000"/>
              </a:solidFill>
              <a:latin typeface="Calibri"/>
            </a:endParaRPr>
          </a:p>
        </p:txBody>
      </p:sp>
      <p:sp>
        <p:nvSpPr>
          <p:cNvPr id="169" name="TextShape 2"/>
          <p:cNvSpPr/>
          <p:nvPr/>
        </p:nvSpPr>
        <p:spPr>
          <a:xfrm>
            <a:off x="407880" y="817560"/>
            <a:ext cx="11374200" cy="377280"/>
          </a:xfrm>
          <a:prstGeom prst="rect">
            <a:avLst/>
          </a:prstGeom>
          <a:noFill/>
          <a:ln w="0">
            <a:noFill/>
          </a:ln>
        </p:spPr>
        <p:style>
          <a:lnRef idx="0"/>
          <a:fillRef idx="0"/>
          <a:effectRef idx="0"/>
          <a:fontRef idx="minor"/>
        </p:style>
        <p:txBody>
          <a:bodyPr lIns="0" rIns="0" tIns="0" bIns="0" anchor="t">
            <a:noAutofit/>
          </a:bodyPr>
          <a:p>
            <a:pPr>
              <a:lnSpc>
                <a:spcPct val="110000"/>
              </a:lnSpc>
              <a:tabLst>
                <a:tab algn="l" pos="0"/>
              </a:tabLst>
            </a:pPr>
            <a:r>
              <a:rPr b="1" lang="de-DE" sz="1800" spc="-1" strike="noStrike">
                <a:solidFill>
                  <a:srgbClr val="629dd1"/>
                </a:solidFill>
                <a:latin typeface="Arial"/>
                <a:ea typeface="Arial"/>
              </a:rPr>
              <a:t>Progress report template – restricted part (II)</a:t>
            </a:r>
            <a:endParaRPr b="0" lang="en-US" sz="1800" spc="-1" strike="noStrike">
              <a:solidFill>
                <a:srgbClr val="000000"/>
              </a:solidFill>
              <a:latin typeface="Calibri"/>
            </a:endParaRPr>
          </a:p>
        </p:txBody>
      </p:sp>
      <p:sp>
        <p:nvSpPr>
          <p:cNvPr id="170" name="TextShape 3"/>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71" name="CustomShape 4"/>
          <p:cNvSpPr/>
          <p:nvPr/>
        </p:nvSpPr>
        <p:spPr>
          <a:xfrm>
            <a:off x="427680" y="1250280"/>
            <a:ext cx="10969560" cy="4572720"/>
          </a:xfrm>
          <a:prstGeom prst="rect">
            <a:avLst/>
          </a:prstGeom>
          <a:noFill/>
          <a:ln w="0">
            <a:noFill/>
          </a:ln>
        </p:spPr>
        <p:style>
          <a:lnRef idx="0"/>
          <a:fillRef idx="0"/>
          <a:effectRef idx="0"/>
          <a:fontRef idx="minor"/>
        </p:style>
        <p:txBody>
          <a:bodyPr lIns="90000" rIns="90000" tIns="45000" bIns="45000" anchor="t">
            <a:spAutoFit/>
          </a:bodyPr>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Scientific relevance and quality of the measures</a:t>
            </a:r>
            <a:br>
              <a:rPr sz="1800"/>
            </a:br>
            <a:r>
              <a:rPr b="0" lang="en-US" sz="1400" spc="-1" strike="noStrike">
                <a:solidFill>
                  <a:srgbClr val="000000"/>
                </a:solidFill>
                <a:latin typeface="Arial"/>
                <a:ea typeface="Arial"/>
              </a:rPr>
              <a:t>How successful has the i</a:t>
            </a:r>
            <a:r>
              <a:rPr b="0" lang="en-US" sz="1400" spc="-1" strike="noStrike">
                <a:solidFill>
                  <a:srgbClr val="ff0000"/>
                </a:solidFill>
                <a:latin typeface="Arial"/>
                <a:ea typeface="Arial"/>
              </a:rPr>
              <a:t>mplementation of the planned measures</a:t>
            </a:r>
            <a:r>
              <a:rPr b="0" lang="en-US" sz="1400" spc="-1" strike="noStrike">
                <a:solidFill>
                  <a:srgbClr val="000000"/>
                </a:solidFill>
                <a:latin typeface="Arial"/>
                <a:ea typeface="Arial"/>
              </a:rPr>
              <a:t> been (with respect to the description in the proposal)? Have you achieved the aims of your task areas? How has progress related to the timeline sketched in the proposal? </a:t>
            </a:r>
            <a:r>
              <a:rPr b="0" lang="en-US" sz="1400" spc="-1" strike="noStrike">
                <a:solidFill>
                  <a:srgbClr val="ff0000"/>
                </a:solidFill>
                <a:latin typeface="Arial"/>
                <a:ea typeface="Arial"/>
              </a:rPr>
              <a:t>What deviations from or</a:t>
            </a:r>
            <a:br>
              <a:rPr sz="1800"/>
            </a:br>
            <a:r>
              <a:rPr b="0" lang="en-US" sz="1400" spc="-1" strike="noStrike">
                <a:solidFill>
                  <a:srgbClr val="ff0000"/>
                </a:solidFill>
                <a:latin typeface="Arial"/>
                <a:ea typeface="Arial"/>
              </a:rPr>
              <a:t>reorganisation of the work programme became necessary</a:t>
            </a:r>
            <a:r>
              <a:rPr b="0" lang="en-US" sz="1400" spc="-1" strike="noStrike">
                <a:solidFill>
                  <a:srgbClr val="000000"/>
                </a:solidFill>
                <a:latin typeface="Arial"/>
                <a:ea typeface="Arial"/>
              </a:rPr>
              <a:t>, possibly also due to contributions to the NFDI as a whole? What </a:t>
            </a:r>
            <a:r>
              <a:rPr b="0" lang="en-US" sz="1400" spc="-1" strike="noStrike">
                <a:solidFill>
                  <a:srgbClr val="ff0000"/>
                </a:solidFill>
                <a:latin typeface="Arial"/>
                <a:ea typeface="Arial"/>
              </a:rPr>
              <a:t>relevance </a:t>
            </a:r>
            <a:r>
              <a:rPr b="0" lang="en-US" sz="1400" spc="-1" strike="noStrike">
                <a:solidFill>
                  <a:srgbClr val="000000"/>
                </a:solidFill>
                <a:latin typeface="Arial"/>
                <a:ea typeface="Arial"/>
              </a:rPr>
              <a:t>do the implemented measures have for the community they address and/or for the individual members of this community? How, i.e. based on what criteria, would you measure the relevance and quality of your RDM strategy?</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Metadata standards and reliable services</a:t>
            </a:r>
            <a:br>
              <a:rPr sz="1800"/>
            </a:br>
            <a:r>
              <a:rPr b="0" lang="en-US" sz="1400" spc="-1" strike="noStrike">
                <a:solidFill>
                  <a:srgbClr val="000000"/>
                </a:solidFill>
                <a:latin typeface="Arial"/>
                <a:ea typeface="Arial"/>
              </a:rPr>
              <a:t>To which metadata standards or other RDM standards did your consortium </a:t>
            </a:r>
            <a:r>
              <a:rPr b="0" lang="en-US" sz="1400" spc="-1" strike="noStrike">
                <a:solidFill>
                  <a:srgbClr val="ff0000"/>
                </a:solidFill>
                <a:latin typeface="Arial"/>
                <a:ea typeface="Arial"/>
              </a:rPr>
              <a:t>contribute</a:t>
            </a:r>
            <a:r>
              <a:rPr b="0" lang="en-US" sz="1400" spc="-1" strike="noStrike">
                <a:solidFill>
                  <a:srgbClr val="000000"/>
                </a:solidFill>
                <a:latin typeface="Arial"/>
                <a:ea typeface="Arial"/>
              </a:rPr>
              <a:t>? Which reliable and sustainable </a:t>
            </a:r>
            <a:r>
              <a:rPr b="0" lang="en-US" sz="1400" spc="-1" strike="noStrike">
                <a:solidFill>
                  <a:srgbClr val="ff0000"/>
                </a:solidFill>
                <a:latin typeface="Arial"/>
                <a:ea typeface="Arial"/>
              </a:rPr>
              <a:t>services</a:t>
            </a:r>
            <a:r>
              <a:rPr b="0" lang="en-US" sz="1400" spc="-1" strike="noStrike">
                <a:solidFill>
                  <a:srgbClr val="000000"/>
                </a:solidFill>
                <a:latin typeface="Arial"/>
                <a:ea typeface="Arial"/>
              </a:rPr>
              <a:t> have you established? Please explain each item in some detail.</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Implementation of the FAIR principles and data quality assurance</a:t>
            </a:r>
            <a:br>
              <a:rPr sz="1800"/>
            </a:br>
            <a:r>
              <a:rPr b="0" lang="en-US" sz="1400" spc="-1" strike="noStrike">
                <a:solidFill>
                  <a:srgbClr val="000000"/>
                </a:solidFill>
                <a:latin typeface="Arial"/>
                <a:ea typeface="Arial"/>
              </a:rPr>
              <a:t>To what degree and in what way have you </a:t>
            </a:r>
            <a:r>
              <a:rPr b="0" lang="en-US" sz="1400" spc="-1" strike="noStrike">
                <a:solidFill>
                  <a:srgbClr val="ff0000"/>
                </a:solidFill>
                <a:latin typeface="Arial"/>
                <a:ea typeface="Arial"/>
              </a:rPr>
              <a:t>achieved implementation of the FAIR principles</a:t>
            </a:r>
            <a:r>
              <a:rPr b="0" lang="en-US" sz="1400" spc="-1" strike="noStrike">
                <a:solidFill>
                  <a:srgbClr val="000000"/>
                </a:solidFill>
                <a:latin typeface="Arial"/>
                <a:ea typeface="Arial"/>
              </a:rPr>
              <a:t>?</a:t>
            </a:r>
            <a:r>
              <a:rPr b="0" lang="en-US" sz="850" spc="-1" strike="noStrike">
                <a:solidFill>
                  <a:srgbClr val="000000"/>
                </a:solidFill>
                <a:latin typeface="Arial"/>
                <a:ea typeface="Arial"/>
              </a:rPr>
              <a:t>5 </a:t>
            </a:r>
            <a:r>
              <a:rPr b="0" lang="en-US" sz="1400" spc="-1" strike="noStrike">
                <a:solidFill>
                  <a:srgbClr val="000000"/>
                </a:solidFill>
                <a:latin typeface="Arial"/>
                <a:ea typeface="Arial"/>
              </a:rPr>
              <a:t>Have your procedures and regulations for access to and use of data proved of value? How have you implemented protection of personal data? If applicable: What is the consortium’s contribution to reducing uncertainties regarding General Data Protection Regulation-compliant handling of research data?</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39760" indent="-239400">
              <a:lnSpc>
                <a:spcPct val="100000"/>
              </a:lnSpc>
              <a:buClr>
                <a:srgbClr val="000000"/>
              </a:buClr>
              <a:buFont typeface="Arial"/>
              <a:buChar char="•"/>
            </a:pPr>
            <a:r>
              <a:rPr b="0" lang="en-US" sz="1400" spc="-1" strike="noStrike" u="sng">
                <a:solidFill>
                  <a:srgbClr val="000000"/>
                </a:solidFill>
                <a:uFillTx/>
                <a:latin typeface="Arial"/>
                <a:ea typeface="Arial"/>
              </a:rPr>
              <a:t>Services provided by the consortium</a:t>
            </a:r>
            <a:br>
              <a:rPr sz="1800"/>
            </a:br>
            <a:r>
              <a:rPr b="0" lang="en-US" sz="1400" spc="-1" strike="noStrike">
                <a:solidFill>
                  <a:srgbClr val="000000"/>
                </a:solidFill>
                <a:latin typeface="Arial"/>
                <a:ea typeface="Arial"/>
              </a:rPr>
              <a:t>In describing the services currently provided by the consortium, distinguish clearly between services that consortium members provide as part of their institutional mission (Grundaufgaben) based on existing funding, and new services that have been established within the NFDI framework.</a:t>
            </a:r>
            <a:endParaRPr b="0" lang="en-US" sz="1400" spc="-1" strike="noStrike">
              <a:solidFill>
                <a:srgbClr val="000000"/>
              </a:solidFill>
              <a:latin typeface="Calibri"/>
            </a:endParaRPr>
          </a:p>
        </p:txBody>
      </p:sp>
      <p:sp>
        <p:nvSpPr>
          <p:cNvPr id="172" name=""/>
          <p:cNvSpPr/>
          <p:nvPr/>
        </p:nvSpPr>
        <p:spPr>
          <a:xfrm flipV="1" rot="3297000">
            <a:off x="3078360" y="5467680"/>
            <a:ext cx="539280" cy="362520"/>
          </a:xfrm>
          <a:custGeom>
            <a:avLst/>
            <a:gdLst>
              <a:gd name="textAreaLeft" fmla="*/ 0 w 539280"/>
              <a:gd name="textAreaRight" fmla="*/ 540000 w 539280"/>
              <a:gd name="textAreaTop" fmla="*/ 360 h 362520"/>
              <a:gd name="textAreaBottom" fmla="*/ 363600 h 362520"/>
            </a:gdLst>
            <a:ahLst/>
            <a:rect l="textAreaLeft" t="textAreaTop" r="textAreaRight" b="textAreaBottom"/>
            <a:pathLst>
              <a:path w="21600" h="21600">
                <a:moveTo>
                  <a:pt x="16300" y="10800"/>
                </a:moveTo>
                <a:arcTo wR="5500" hR="5500" stAng="0" swAng="-6767101"/>
                <a:lnTo>
                  <a:pt x="6617" y="843"/>
                </a:lnTo>
                <a:arcTo wR="10800" hR="10800" stAng="-6767101" swAng="6767101"/>
                <a:lnTo>
                  <a:pt x="24300" y="10800"/>
                </a:lnTo>
                <a:lnTo>
                  <a:pt x="18950" y="16150"/>
                </a:lnTo>
                <a:lnTo>
                  <a:pt x="13600" y="10800"/>
                </a:lnTo>
                <a:close/>
              </a:path>
            </a:pathLst>
          </a:cu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Calibri"/>
              <a:ea typeface="DejaVu Sans"/>
            </a:endParaRPr>
          </a:p>
        </p:txBody>
      </p:sp>
      <p:sp>
        <p:nvSpPr>
          <p:cNvPr id="173" name=""/>
          <p:cNvSpPr/>
          <p:nvPr/>
        </p:nvSpPr>
        <p:spPr>
          <a:xfrm>
            <a:off x="3655440" y="5649840"/>
            <a:ext cx="3944880" cy="395280"/>
          </a:xfrm>
          <a:prstGeom prst="rect">
            <a:avLst/>
          </a:prstGeom>
          <a:noFill/>
          <a:ln w="0">
            <a:solidFill>
              <a:srgbClr val="3465a4"/>
            </a:solidFill>
          </a:ln>
        </p:spPr>
        <p:style>
          <a:lnRef idx="0"/>
          <a:fillRef idx="0"/>
          <a:effectRef idx="0"/>
          <a:fontRef idx="minor"/>
        </p:style>
        <p:txBody>
          <a:bodyPr lIns="90000" rIns="90000" tIns="45000" bIns="45000" anchor="t">
            <a:noAutofit/>
          </a:bodyPr>
          <a:p>
            <a:pPr>
              <a:lnSpc>
                <a:spcPct val="100000"/>
              </a:lnSpc>
            </a:pPr>
            <a:r>
              <a:rPr b="0" lang="en-US" sz="1200" spc="-1" strike="noStrike">
                <a:solidFill>
                  <a:srgbClr val="000000"/>
                </a:solidFill>
                <a:latin typeface="Calibri"/>
              </a:rPr>
              <a:t>This we hope to cover by some of the questions in the “Services” questionnaire.</a:t>
            </a:r>
            <a:endParaRPr b="0" lang="en-US"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 sz="3000" spc="-1" strike="noStrike">
                <a:solidFill>
                  <a:srgbClr val="4a66ac"/>
                </a:solidFill>
                <a:latin typeface="Arial"/>
                <a:ea typeface="Arial"/>
              </a:rPr>
              <a:t>DFG template</a:t>
            </a:r>
            <a:endParaRPr b="0" lang="en-US" sz="3000" spc="-1" strike="noStrike">
              <a:solidFill>
                <a:srgbClr val="000000"/>
              </a:solidFill>
              <a:latin typeface="Calibri"/>
            </a:endParaRPr>
          </a:p>
        </p:txBody>
      </p:sp>
      <p:sp>
        <p:nvSpPr>
          <p:cNvPr id="175" name="TextShape 2"/>
          <p:cNvSpPr/>
          <p:nvPr/>
        </p:nvSpPr>
        <p:spPr>
          <a:xfrm>
            <a:off x="407880" y="817560"/>
            <a:ext cx="11374200" cy="377280"/>
          </a:xfrm>
          <a:prstGeom prst="rect">
            <a:avLst/>
          </a:prstGeom>
          <a:noFill/>
          <a:ln w="0">
            <a:noFill/>
          </a:ln>
        </p:spPr>
        <p:style>
          <a:lnRef idx="0"/>
          <a:fillRef idx="0"/>
          <a:effectRef idx="0"/>
          <a:fontRef idx="minor"/>
        </p:style>
        <p:txBody>
          <a:bodyPr lIns="0" rIns="0" tIns="0" bIns="0" anchor="t">
            <a:noAutofit/>
          </a:bodyPr>
          <a:p>
            <a:pPr>
              <a:lnSpc>
                <a:spcPct val="110000"/>
              </a:lnSpc>
              <a:tabLst>
                <a:tab algn="l" pos="0"/>
              </a:tabLst>
            </a:pPr>
            <a:r>
              <a:rPr b="1" lang="de-DE" sz="1800" spc="-1" strike="noStrike">
                <a:solidFill>
                  <a:srgbClr val="629dd1"/>
                </a:solidFill>
                <a:latin typeface="Arial"/>
                <a:ea typeface="Arial"/>
              </a:rPr>
              <a:t>Progress report template – restricted part (III)</a:t>
            </a:r>
            <a:endParaRPr b="0" lang="en-US" sz="1800" spc="-1" strike="noStrike">
              <a:solidFill>
                <a:srgbClr val="000000"/>
              </a:solidFill>
              <a:latin typeface="Calibri"/>
            </a:endParaRPr>
          </a:p>
        </p:txBody>
      </p:sp>
      <p:sp>
        <p:nvSpPr>
          <p:cNvPr id="176" name="TextShape 3"/>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77" name="CustomShape 4"/>
          <p:cNvSpPr/>
          <p:nvPr/>
        </p:nvSpPr>
        <p:spPr>
          <a:xfrm>
            <a:off x="427680" y="1250280"/>
            <a:ext cx="10971360" cy="3352680"/>
          </a:xfrm>
          <a:prstGeom prst="rect">
            <a:avLst/>
          </a:prstGeom>
          <a:noFill/>
          <a:ln w="0">
            <a:noFill/>
          </a:ln>
        </p:spPr>
        <p:style>
          <a:lnRef idx="0"/>
          <a:fillRef idx="0"/>
          <a:effectRef idx="0"/>
          <a:fontRef idx="minor"/>
        </p:style>
        <p:txBody>
          <a:bodyPr lIns="90000" rIns="90000" tIns="45000" bIns="45000" anchor="t">
            <a:spAutoFit/>
          </a:bodyPr>
          <a:p>
            <a:pPr marL="284040" indent="-283680">
              <a:lnSpc>
                <a:spcPct val="100000"/>
              </a:lnSpc>
              <a:buClr>
                <a:srgbClr val="000000"/>
              </a:buClr>
              <a:buFont typeface="Arial"/>
              <a:buChar char="•"/>
            </a:pPr>
            <a:r>
              <a:rPr b="0" lang="en-US" sz="1400" spc="-1" strike="noStrike" u="sng">
                <a:solidFill>
                  <a:srgbClr val="000000"/>
                </a:solidFill>
                <a:uFillTx/>
                <a:latin typeface="Arial"/>
                <a:ea typeface="Arial"/>
              </a:rPr>
              <a:t>Equal opportunities and diversity are of general concern in research and not limited to individual criteria as listed above</a:t>
            </a:r>
            <a:br>
              <a:rPr sz="1800"/>
            </a:br>
            <a:r>
              <a:rPr b="0" lang="en-US" sz="1400" spc="-1" strike="noStrike">
                <a:solidFill>
                  <a:srgbClr val="000000"/>
                </a:solidFill>
                <a:latin typeface="Arial"/>
                <a:ea typeface="Arial"/>
              </a:rPr>
              <a:t>Please explain your </a:t>
            </a:r>
            <a:r>
              <a:rPr b="0" lang="en-US" sz="1400" spc="-1" strike="noStrike">
                <a:solidFill>
                  <a:srgbClr val="ff0000"/>
                </a:solidFill>
                <a:latin typeface="Arial"/>
                <a:ea typeface="Arial"/>
              </a:rPr>
              <a:t>measures and achievements</a:t>
            </a:r>
            <a:r>
              <a:rPr b="0" lang="en-US" sz="1400" spc="-1" strike="noStrike">
                <a:solidFill>
                  <a:srgbClr val="000000"/>
                </a:solidFill>
                <a:latin typeface="Arial"/>
                <a:ea typeface="Arial"/>
              </a:rPr>
              <a:t> either in the preceding sections, e.g. </a:t>
            </a:r>
            <a:r>
              <a:rPr b="0" lang="en-US" sz="1400" spc="-1" strike="noStrike">
                <a:solidFill>
                  <a:srgbClr val="ff0000"/>
                </a:solidFill>
                <a:latin typeface="Arial"/>
                <a:ea typeface="Arial"/>
              </a:rPr>
              <a:t>composition of the consortium</a:t>
            </a:r>
            <a:r>
              <a:rPr b="0" lang="en-US" sz="1400" spc="-1" strike="noStrike">
                <a:solidFill>
                  <a:srgbClr val="000000"/>
                </a:solidFill>
                <a:latin typeface="Arial"/>
                <a:ea typeface="Arial"/>
              </a:rPr>
              <a:t>, integration of user communities, governance, quality assurance etc., and refer here to the respective paragraphs, or address the topic in full in</a:t>
            </a:r>
            <a:br>
              <a:rPr sz="1800"/>
            </a:br>
            <a:r>
              <a:rPr b="0" lang="en-US" sz="1400" spc="-1" strike="noStrike">
                <a:solidFill>
                  <a:srgbClr val="000000"/>
                </a:solidFill>
                <a:latin typeface="Arial"/>
                <a:ea typeface="Arial"/>
              </a:rPr>
              <a:t>this section.</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a:lnSpc>
                <a:spcPct val="100000"/>
              </a:lnSpc>
            </a:pPr>
            <a:r>
              <a:rPr b="0" lang="en-US" sz="1400" spc="-1" strike="noStrike">
                <a:solidFill>
                  <a:srgbClr val="000000"/>
                </a:solidFill>
                <a:latin typeface="Arial"/>
                <a:ea typeface="Arial"/>
              </a:rPr>
              <a:t>Appendix</a:t>
            </a:r>
            <a:endParaRPr b="0" lang="en-US" sz="1400" spc="-1" strike="noStrike">
              <a:solidFill>
                <a:srgbClr val="000000"/>
              </a:solidFill>
              <a:latin typeface="Calibri"/>
            </a:endParaRPr>
          </a:p>
          <a:p>
            <a:pPr>
              <a:lnSpc>
                <a:spcPct val="100000"/>
              </a:lnSpc>
            </a:pPr>
            <a:br>
              <a:rPr sz="1800"/>
            </a:br>
            <a:r>
              <a:rPr b="0" lang="en-US" sz="1400" spc="-1" strike="noStrike">
                <a:solidFill>
                  <a:srgbClr val="000000"/>
                </a:solidFill>
                <a:latin typeface="Arial"/>
                <a:ea typeface="Arial"/>
              </a:rPr>
              <a:t>The appendix may only include the following information and documents:</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84040" indent="-283680">
              <a:lnSpc>
                <a:spcPct val="100000"/>
              </a:lnSpc>
              <a:buClr>
                <a:srgbClr val="000000"/>
              </a:buClr>
              <a:buFont typeface="Arial"/>
              <a:buChar char="•"/>
            </a:pPr>
            <a:r>
              <a:rPr b="0" lang="en-US" sz="1400" spc="-1" strike="noStrike" u="sng">
                <a:solidFill>
                  <a:srgbClr val="000000"/>
                </a:solidFill>
                <a:uFillTx/>
                <a:latin typeface="Arial"/>
                <a:ea typeface="Arial"/>
              </a:rPr>
              <a:t>List of outputs produced by the consortium</a:t>
            </a:r>
            <a:br>
              <a:rPr sz="1800"/>
            </a:br>
            <a:r>
              <a:rPr b="0" lang="en-US" sz="1400" spc="-1" strike="noStrike">
                <a:solidFill>
                  <a:srgbClr val="000000"/>
                </a:solidFill>
                <a:latin typeface="Arial"/>
                <a:ea typeface="Arial"/>
              </a:rPr>
              <a:t>Please list the different kinds of outputs (in the broad sense of the classes of the FRBR-aligned Bibliographic Ontology, FaBiO</a:t>
            </a:r>
            <a:r>
              <a:rPr b="0" lang="en-US" sz="850" spc="-1" strike="noStrike">
                <a:solidFill>
                  <a:srgbClr val="000000"/>
                </a:solidFill>
                <a:latin typeface="Arial"/>
                <a:ea typeface="Arial"/>
              </a:rPr>
              <a:t>6</a:t>
            </a:r>
            <a:r>
              <a:rPr b="0" lang="en-US" sz="1400" spc="-1" strike="noStrike">
                <a:solidFill>
                  <a:srgbClr val="000000"/>
                </a:solidFill>
                <a:latin typeface="Arial"/>
                <a:ea typeface="Arial"/>
              </a:rPr>
              <a:t>) documents / services / procedures that you have produced and published briefly, but including at least the following data: title, year, and persistent identifier / web link.</a:t>
            </a:r>
            <a:endParaRPr b="0" lang="en-US" sz="1400" spc="-1" strike="noStrike">
              <a:solidFill>
                <a:srgbClr val="000000"/>
              </a:solidFill>
              <a:latin typeface="Calibri"/>
            </a:endParaRPr>
          </a:p>
          <a:p>
            <a:pPr>
              <a:lnSpc>
                <a:spcPct val="100000"/>
              </a:lnSpc>
            </a:pPr>
            <a:endParaRPr b="0" lang="en-US" sz="1400" spc="-1" strike="noStrike">
              <a:solidFill>
                <a:srgbClr val="000000"/>
              </a:solidFill>
              <a:latin typeface="Calibri"/>
            </a:endParaRPr>
          </a:p>
          <a:p>
            <a:pPr marL="284040" indent="-283680">
              <a:lnSpc>
                <a:spcPct val="100000"/>
              </a:lnSpc>
              <a:buClr>
                <a:srgbClr val="000000"/>
              </a:buClr>
              <a:buFont typeface="Arial"/>
              <a:buChar char="•"/>
            </a:pPr>
            <a:r>
              <a:rPr b="0" lang="en-US" sz="1400" spc="-1" strike="noStrike" u="sng">
                <a:solidFill>
                  <a:srgbClr val="000000"/>
                </a:solidFill>
                <a:uFillTx/>
                <a:latin typeface="Arial"/>
                <a:ea typeface="Arial"/>
              </a:rPr>
              <a:t>Bibliography</a:t>
            </a:r>
            <a:endParaRPr b="0" lang="en-US" sz="1400" spc="-1" strike="noStrike">
              <a:solidFill>
                <a:srgbClr val="000000"/>
              </a:solidFill>
              <a:latin typeface="Calibri"/>
            </a:endParaRPr>
          </a:p>
        </p:txBody>
      </p:sp>
      <p:sp>
        <p:nvSpPr>
          <p:cNvPr id="178" name=""/>
          <p:cNvSpPr/>
          <p:nvPr/>
        </p:nvSpPr>
        <p:spPr>
          <a:xfrm flipV="1" rot="3297000">
            <a:off x="1954800" y="1880280"/>
            <a:ext cx="539280" cy="362520"/>
          </a:xfrm>
          <a:custGeom>
            <a:avLst/>
            <a:gdLst>
              <a:gd name="textAreaLeft" fmla="*/ 0 w 539280"/>
              <a:gd name="textAreaRight" fmla="*/ 540000 w 539280"/>
              <a:gd name="textAreaTop" fmla="*/ 360 h 362520"/>
              <a:gd name="textAreaBottom" fmla="*/ 363600 h 362520"/>
            </a:gdLst>
            <a:ahLst/>
            <a:rect l="textAreaLeft" t="textAreaTop" r="textAreaRight" b="textAreaBottom"/>
            <a:pathLst>
              <a:path w="21600" h="21600">
                <a:moveTo>
                  <a:pt x="16300" y="10800"/>
                </a:moveTo>
                <a:arcTo wR="5500" hR="5500" stAng="0" swAng="-6767101"/>
                <a:lnTo>
                  <a:pt x="6617" y="843"/>
                </a:lnTo>
                <a:arcTo wR="10800" hR="10800" stAng="-6767101" swAng="6767101"/>
                <a:lnTo>
                  <a:pt x="24300" y="10800"/>
                </a:lnTo>
                <a:lnTo>
                  <a:pt x="18950" y="16150"/>
                </a:lnTo>
                <a:lnTo>
                  <a:pt x="13600" y="10800"/>
                </a:lnTo>
                <a:close/>
              </a:path>
            </a:pathLst>
          </a:cu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Calibri"/>
              <a:ea typeface="DejaVu Sans"/>
            </a:endParaRPr>
          </a:p>
        </p:txBody>
      </p:sp>
      <p:sp>
        <p:nvSpPr>
          <p:cNvPr id="179" name=""/>
          <p:cNvSpPr/>
          <p:nvPr/>
        </p:nvSpPr>
        <p:spPr>
          <a:xfrm>
            <a:off x="2531880" y="2062440"/>
            <a:ext cx="4182840" cy="395280"/>
          </a:xfrm>
          <a:prstGeom prst="rect">
            <a:avLst/>
          </a:prstGeom>
          <a:noFill/>
          <a:ln w="0">
            <a:solidFill>
              <a:srgbClr val="3465a4"/>
            </a:solidFill>
          </a:ln>
        </p:spPr>
        <p:style>
          <a:lnRef idx="0"/>
          <a:fillRef idx="0"/>
          <a:effectRef idx="0"/>
          <a:fontRef idx="minor"/>
        </p:style>
        <p:txBody>
          <a:bodyPr lIns="90000" rIns="90000" tIns="45000" bIns="45000" anchor="t">
            <a:noAutofit/>
          </a:bodyPr>
          <a:p>
            <a:pPr>
              <a:lnSpc>
                <a:spcPct val="100000"/>
              </a:lnSpc>
            </a:pPr>
            <a:r>
              <a:rPr b="0" lang="en-US" sz="1200" spc="-1" strike="noStrike">
                <a:solidFill>
                  <a:srgbClr val="000000"/>
                </a:solidFill>
                <a:latin typeface="Calibri"/>
              </a:rPr>
              <a:t>Could be interpreted as “how diverse is your consortium”. We might send another survey asking, e.g., for nationality etc.</a:t>
            </a:r>
            <a:endParaRPr b="0" lang="en-US"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US" sz="3000" spc="-1" strike="noStrike">
                <a:solidFill>
                  <a:srgbClr val="4a66ac"/>
                </a:solidFill>
                <a:latin typeface="Arial"/>
                <a:ea typeface="Arial"/>
              </a:rPr>
              <a:t>Data Sheet</a:t>
            </a:r>
            <a:endParaRPr b="0" lang="en-US" sz="3000" spc="-1" strike="noStrike">
              <a:solidFill>
                <a:srgbClr val="000000"/>
              </a:solidFill>
              <a:latin typeface="Calibri"/>
            </a:endParaRPr>
          </a:p>
        </p:txBody>
      </p:sp>
      <p:sp>
        <p:nvSpPr>
          <p:cNvPr id="181" name="TextShape 2"/>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82" name="CustomShape 4"/>
          <p:cNvSpPr/>
          <p:nvPr/>
        </p:nvSpPr>
        <p:spPr>
          <a:xfrm>
            <a:off x="6484320" y="7603560"/>
            <a:ext cx="25308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alibri"/>
              <a:ea typeface="DejaVu Sans"/>
            </a:endParaRPr>
          </a:p>
        </p:txBody>
      </p:sp>
      <p:sp>
        <p:nvSpPr>
          <p:cNvPr id="183" name=""/>
          <p:cNvSpPr/>
          <p:nvPr/>
        </p:nvSpPr>
        <p:spPr>
          <a:xfrm>
            <a:off x="335880" y="796320"/>
            <a:ext cx="7617240" cy="298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1200" spc="-1" strike="noStrike">
                <a:solidFill>
                  <a:srgbClr val="629dd1"/>
                </a:solidFill>
                <a:latin typeface="Arial"/>
                <a:ea typeface="Arial"/>
              </a:rPr>
              <a:t>nfdi1000</a:t>
            </a:r>
            <a:r>
              <a:rPr b="0" lang="de-DE" sz="1200" spc="-1" strike="noStrike">
                <a:solidFill>
                  <a:srgbClr val="629dd1"/>
                </a:solidFill>
                <a:latin typeface="Arial"/>
                <a:ea typeface="Arial"/>
              </a:rPr>
              <a:t> https://www.dfg.de/de/foerderung/foerderinitiativen/nfdi/formulare-merkblaetter</a:t>
            </a:r>
            <a:endParaRPr b="0" lang="en-US" sz="1200" spc="-1" strike="noStrike">
              <a:solidFill>
                <a:srgbClr val="000000"/>
              </a:solidFill>
              <a:latin typeface="Calibri"/>
            </a:endParaRPr>
          </a:p>
        </p:txBody>
      </p:sp>
      <p:pic>
        <p:nvPicPr>
          <p:cNvPr id="184" name="" descr=""/>
          <p:cNvPicPr/>
          <p:nvPr/>
        </p:nvPicPr>
        <p:blipFill>
          <a:blip r:embed="rId1"/>
          <a:stretch/>
        </p:blipFill>
        <p:spPr>
          <a:xfrm>
            <a:off x="385560" y="1162080"/>
            <a:ext cx="5934960" cy="5275080"/>
          </a:xfrm>
          <a:prstGeom prst="rect">
            <a:avLst/>
          </a:prstGeom>
          <a:ln w="9000">
            <a:solidFill>
              <a:srgbClr val="3465a4"/>
            </a:solidFill>
            <a:round/>
          </a:ln>
        </p:spPr>
      </p:pic>
      <p:pic>
        <p:nvPicPr>
          <p:cNvPr id="185" name="" descr=""/>
          <p:cNvPicPr/>
          <p:nvPr/>
        </p:nvPicPr>
        <p:blipFill>
          <a:blip r:embed="rId2"/>
          <a:stretch/>
        </p:blipFill>
        <p:spPr>
          <a:xfrm>
            <a:off x="3803400" y="1233360"/>
            <a:ext cx="5198760" cy="1473480"/>
          </a:xfrm>
          <a:prstGeom prst="rect">
            <a:avLst/>
          </a:prstGeom>
          <a:ln w="9000">
            <a:solidFill>
              <a:srgbClr val="3465a4"/>
            </a:solidFill>
            <a:round/>
          </a:ln>
        </p:spPr>
      </p:pic>
      <p:pic>
        <p:nvPicPr>
          <p:cNvPr id="186" name="" descr=""/>
          <p:cNvPicPr/>
          <p:nvPr/>
        </p:nvPicPr>
        <p:blipFill>
          <a:blip r:embed="rId3"/>
          <a:stretch/>
        </p:blipFill>
        <p:spPr>
          <a:xfrm>
            <a:off x="3789000" y="2792880"/>
            <a:ext cx="4757760" cy="2574360"/>
          </a:xfrm>
          <a:prstGeom prst="rect">
            <a:avLst/>
          </a:prstGeom>
          <a:ln w="9000">
            <a:solidFill>
              <a:srgbClr val="3465a4"/>
            </a:solidFill>
            <a:round/>
          </a:ln>
        </p:spPr>
      </p:pic>
      <p:pic>
        <p:nvPicPr>
          <p:cNvPr id="187" name="" descr=""/>
          <p:cNvPicPr/>
          <p:nvPr/>
        </p:nvPicPr>
        <p:blipFill>
          <a:blip r:embed="rId4"/>
          <a:stretch/>
        </p:blipFill>
        <p:spPr>
          <a:xfrm>
            <a:off x="6877800" y="2016720"/>
            <a:ext cx="3866040" cy="2554920"/>
          </a:xfrm>
          <a:prstGeom prst="rect">
            <a:avLst/>
          </a:prstGeom>
          <a:ln w="9000">
            <a:solidFill>
              <a:srgbClr val="3465a4"/>
            </a:solidFill>
            <a:round/>
          </a:ln>
        </p:spPr>
      </p:pic>
      <p:pic>
        <p:nvPicPr>
          <p:cNvPr id="188" name="" descr=""/>
          <p:cNvPicPr/>
          <p:nvPr/>
        </p:nvPicPr>
        <p:blipFill>
          <a:blip r:embed="rId5"/>
          <a:stretch/>
        </p:blipFill>
        <p:spPr>
          <a:xfrm>
            <a:off x="6629400" y="5293080"/>
            <a:ext cx="4912200" cy="1335960"/>
          </a:xfrm>
          <a:prstGeom prst="rect">
            <a:avLst/>
          </a:prstGeom>
          <a:ln w="9000">
            <a:solidFill>
              <a:srgbClr val="3465a4"/>
            </a:solidFill>
            <a:round/>
          </a:ln>
        </p:spPr>
      </p:pic>
      <p:sp>
        <p:nvSpPr>
          <p:cNvPr id="189" name=""/>
          <p:cNvSpPr/>
          <p:nvPr/>
        </p:nvSpPr>
        <p:spPr>
          <a:xfrm>
            <a:off x="4446360" y="480600"/>
            <a:ext cx="4400280" cy="299880"/>
          </a:xfrm>
          <a:prstGeom prst="rect">
            <a:avLst/>
          </a:prstGeom>
          <a:noFill/>
          <a:ln w="0">
            <a:solidFill>
              <a:srgbClr val="ff0000"/>
            </a:solidFill>
          </a:ln>
        </p:spPr>
        <p:style>
          <a:lnRef idx="0"/>
          <a:fillRef idx="0"/>
          <a:effectRef idx="0"/>
          <a:fontRef idx="minor"/>
        </p:style>
        <p:txBody>
          <a:bodyPr lIns="90000" rIns="90000" tIns="45000" bIns="45000" anchor="t">
            <a:noAutofit/>
          </a:bodyPr>
          <a:p>
            <a:pPr>
              <a:lnSpc>
                <a:spcPct val="100000"/>
              </a:lnSpc>
            </a:pPr>
            <a:r>
              <a:rPr b="0" lang="en-US" sz="1200" spc="-1" strike="noStrike">
                <a:solidFill>
                  <a:srgbClr val="ff011b"/>
                </a:solidFill>
                <a:latin typeface="Open Sans ExtraBold"/>
              </a:rPr>
              <a:t>This is why we need you to fill out these crazy tables!</a:t>
            </a:r>
            <a:endParaRPr b="0" lang="en-US"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4"/>
          <p:cNvSpPr/>
          <p:nvPr/>
        </p:nvSpPr>
        <p:spPr>
          <a:xfrm>
            <a:off x="407880" y="349560"/>
            <a:ext cx="11374200" cy="449280"/>
          </a:xfrm>
          <a:prstGeom prst="rect">
            <a:avLst/>
          </a:prstGeom>
          <a:noFill/>
          <a:ln w="0">
            <a:noFill/>
          </a:ln>
        </p:spPr>
        <p:style>
          <a:lnRef idx="0"/>
          <a:fillRef idx="0"/>
          <a:effectRef idx="0"/>
          <a:fontRef idx="minor"/>
        </p:style>
        <p:txBody>
          <a:bodyPr lIns="0" rIns="0" tIns="0" bIns="0" anchor="t">
            <a:noAutofit/>
          </a:bodyPr>
          <a:p>
            <a:pPr>
              <a:lnSpc>
                <a:spcPct val="90000"/>
              </a:lnSpc>
              <a:tabLst>
                <a:tab algn="l" pos="0"/>
              </a:tabLst>
            </a:pPr>
            <a:r>
              <a:rPr b="1" lang="en-US" sz="3000" spc="-1" strike="noStrike">
                <a:solidFill>
                  <a:srgbClr val="4a66ac"/>
                </a:solidFill>
                <a:latin typeface="Arial"/>
                <a:ea typeface="Arial"/>
              </a:rPr>
              <a:t>NFDI questionnaires</a:t>
            </a:r>
            <a:endParaRPr b="0" lang="en-US" sz="3000" spc="-1" strike="noStrike">
              <a:solidFill>
                <a:srgbClr val="000000"/>
              </a:solidFill>
              <a:latin typeface="Calibri"/>
            </a:endParaRPr>
          </a:p>
        </p:txBody>
      </p:sp>
      <p:sp>
        <p:nvSpPr>
          <p:cNvPr id="191" name="TextShape 5"/>
          <p:cNvSpPr/>
          <p:nvPr/>
        </p:nvSpPr>
        <p:spPr>
          <a:xfrm>
            <a:off x="263520" y="6554520"/>
            <a:ext cx="9947160" cy="185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en-US" sz="1000" spc="-1" strike="noStrike">
                <a:solidFill>
                  <a:srgbClr val="000000"/>
                </a:solidFill>
                <a:latin typeface="Arial"/>
                <a:ea typeface="Arial"/>
              </a:rPr>
              <a:t>PUNCH4NFDI    |  CS</a:t>
            </a:r>
            <a:endParaRPr b="0" lang="en-US" sz="1000" spc="-1" strike="noStrike">
              <a:solidFill>
                <a:srgbClr val="000000"/>
              </a:solidFill>
              <a:latin typeface="Calibri"/>
            </a:endParaRPr>
          </a:p>
        </p:txBody>
      </p:sp>
      <p:sp>
        <p:nvSpPr>
          <p:cNvPr id="192" name="CustomShape 1"/>
          <p:cNvSpPr/>
          <p:nvPr/>
        </p:nvSpPr>
        <p:spPr>
          <a:xfrm>
            <a:off x="6484320" y="7603560"/>
            <a:ext cx="253080" cy="36396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a typeface="DejaVu Sans"/>
            </a:endParaRPr>
          </a:p>
        </p:txBody>
      </p:sp>
      <p:sp>
        <p:nvSpPr>
          <p:cNvPr id="193" name=""/>
          <p:cNvSpPr/>
          <p:nvPr/>
        </p:nvSpPr>
        <p:spPr>
          <a:xfrm>
            <a:off x="4446360" y="480600"/>
            <a:ext cx="4400280" cy="299880"/>
          </a:xfrm>
          <a:prstGeom prst="rect">
            <a:avLst/>
          </a:prstGeom>
          <a:noFill/>
          <a:ln w="0">
            <a:solidFill>
              <a:srgbClr val="ff0000"/>
            </a:solidFill>
          </a:ln>
        </p:spPr>
        <p:style>
          <a:lnRef idx="0"/>
          <a:fillRef idx="0"/>
          <a:effectRef idx="0"/>
          <a:fontRef idx="minor"/>
        </p:style>
        <p:txBody>
          <a:bodyPr lIns="90000" rIns="90000" tIns="45000" bIns="45000" anchor="t">
            <a:noAutofit/>
          </a:bodyPr>
          <a:p>
            <a:pPr>
              <a:lnSpc>
                <a:spcPct val="100000"/>
              </a:lnSpc>
            </a:pPr>
            <a:r>
              <a:rPr b="0" lang="en-US" sz="1200" spc="-1" strike="noStrike">
                <a:solidFill>
                  <a:srgbClr val="ff011b"/>
                </a:solidFill>
                <a:latin typeface="Open Sans ExtraBold"/>
              </a:rPr>
              <a:t>This is why we need you to fill out these crazy tables!</a:t>
            </a:r>
            <a:endParaRPr b="0" lang="en-US" sz="1200" spc="-1" strike="noStrike">
              <a:solidFill>
                <a:srgbClr val="000000"/>
              </a:solidFill>
              <a:latin typeface="Calibri"/>
            </a:endParaRPr>
          </a:p>
        </p:txBody>
      </p:sp>
      <p:pic>
        <p:nvPicPr>
          <p:cNvPr id="194" name="" descr=""/>
          <p:cNvPicPr/>
          <p:nvPr/>
        </p:nvPicPr>
        <p:blipFill>
          <a:blip r:embed="rId1"/>
          <a:stretch/>
        </p:blipFill>
        <p:spPr>
          <a:xfrm>
            <a:off x="-5400" y="1121760"/>
            <a:ext cx="12191760" cy="478440"/>
          </a:xfrm>
          <a:prstGeom prst="rect">
            <a:avLst/>
          </a:prstGeom>
          <a:ln w="0">
            <a:noFill/>
          </a:ln>
        </p:spPr>
      </p:pic>
      <p:pic>
        <p:nvPicPr>
          <p:cNvPr id="195" name="" descr=""/>
          <p:cNvPicPr/>
          <p:nvPr/>
        </p:nvPicPr>
        <p:blipFill>
          <a:blip r:embed="rId2"/>
          <a:stretch/>
        </p:blipFill>
        <p:spPr>
          <a:xfrm>
            <a:off x="43920" y="1598760"/>
            <a:ext cx="12191760" cy="724320"/>
          </a:xfrm>
          <a:prstGeom prst="rect">
            <a:avLst/>
          </a:prstGeom>
          <a:ln w="0">
            <a:noFill/>
          </a:ln>
        </p:spPr>
      </p:pic>
      <p:pic>
        <p:nvPicPr>
          <p:cNvPr id="196" name="" descr=""/>
          <p:cNvPicPr/>
          <p:nvPr/>
        </p:nvPicPr>
        <p:blipFill>
          <a:blip r:embed="rId3"/>
          <a:stretch/>
        </p:blipFill>
        <p:spPr>
          <a:xfrm>
            <a:off x="45000" y="2322000"/>
            <a:ext cx="10124640" cy="523440"/>
          </a:xfrm>
          <a:prstGeom prst="rect">
            <a:avLst/>
          </a:prstGeom>
          <a:ln w="0">
            <a:noFill/>
          </a:ln>
        </p:spPr>
      </p:pic>
      <p:pic>
        <p:nvPicPr>
          <p:cNvPr id="197" name="" descr=""/>
          <p:cNvPicPr/>
          <p:nvPr/>
        </p:nvPicPr>
        <p:blipFill>
          <a:blip r:embed="rId4"/>
          <a:stretch/>
        </p:blipFill>
        <p:spPr>
          <a:xfrm>
            <a:off x="56880" y="2877480"/>
            <a:ext cx="8781840" cy="542520"/>
          </a:xfrm>
          <a:prstGeom prst="rect">
            <a:avLst/>
          </a:prstGeom>
          <a:ln w="0">
            <a:noFill/>
          </a:ln>
        </p:spPr>
      </p:pic>
      <p:pic>
        <p:nvPicPr>
          <p:cNvPr id="198" name="" descr=""/>
          <p:cNvPicPr/>
          <p:nvPr/>
        </p:nvPicPr>
        <p:blipFill>
          <a:blip r:embed="rId5"/>
          <a:stretch/>
        </p:blipFill>
        <p:spPr>
          <a:xfrm>
            <a:off x="79920" y="3458880"/>
            <a:ext cx="12191760" cy="460080"/>
          </a:xfrm>
          <a:prstGeom prst="rect">
            <a:avLst/>
          </a:prstGeom>
          <a:ln w="0">
            <a:noFill/>
          </a:ln>
        </p:spPr>
      </p:pic>
      <p:pic>
        <p:nvPicPr>
          <p:cNvPr id="199" name="" descr=""/>
          <p:cNvPicPr/>
          <p:nvPr/>
        </p:nvPicPr>
        <p:blipFill>
          <a:blip r:embed="rId6"/>
          <a:stretch/>
        </p:blipFill>
        <p:spPr>
          <a:xfrm>
            <a:off x="61920" y="3979080"/>
            <a:ext cx="5819400" cy="1723680"/>
          </a:xfrm>
          <a:prstGeom prst="rect">
            <a:avLst/>
          </a:prstGeom>
          <a:ln w="0">
            <a:noFill/>
          </a:ln>
        </p:spPr>
      </p:pic>
      <p:pic>
        <p:nvPicPr>
          <p:cNvPr id="200" name="" descr=""/>
          <p:cNvPicPr/>
          <p:nvPr/>
        </p:nvPicPr>
        <p:blipFill>
          <a:blip r:embed="rId7"/>
          <a:stretch/>
        </p:blipFill>
        <p:spPr>
          <a:xfrm>
            <a:off x="10121760" y="346680"/>
            <a:ext cx="660240" cy="65120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DESY</Template>
  <TotalTime>19</TotalTime>
  <Application>Collabora_Office/23.05.11.1$Linux_X86_64 LibreOffice_project/47028e9e99e418d064c93bbb9c6d322f7e84c150</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2018-12-13T16:27:58Z</dcterms:created>
  <dc:creator>Thomas Schörner-Sadenius</dc:creator>
  <dc:description/>
  <dc:language>en-US</dc:language>
  <cp:lastModifiedBy/>
  <dcterms:modified xsi:type="dcterms:W3CDTF">2024-05-31T10:41:37Z</dcterms:modified>
  <cp:revision>539</cp:revision>
  <dc:subject/>
  <dc:title>Presentation 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8</vt:i4>
  </property>
  <property fmtid="{D5CDD505-2E9C-101B-9397-08002B2CF9AE}" pid="4" name="PresentationFormat">
    <vt:lpwstr>Widescreen</vt:lpwstr>
  </property>
  <property fmtid="{D5CDD505-2E9C-101B-9397-08002B2CF9AE}" pid="5" name="Slides">
    <vt:i4>8</vt:i4>
  </property>
</Properties>
</file>