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0"/>
  </p:notesMasterIdLst>
  <p:handoutMasterIdLst>
    <p:handoutMasterId r:id="rId41"/>
  </p:handoutMasterIdLst>
  <p:sldIdLst>
    <p:sldId id="258" r:id="rId2"/>
    <p:sldId id="765" r:id="rId3"/>
    <p:sldId id="772" r:id="rId4"/>
    <p:sldId id="847" r:id="rId5"/>
    <p:sldId id="767" r:id="rId6"/>
    <p:sldId id="768" r:id="rId7"/>
    <p:sldId id="800" r:id="rId8"/>
    <p:sldId id="798" r:id="rId9"/>
    <p:sldId id="799" r:id="rId10"/>
    <p:sldId id="797" r:id="rId11"/>
    <p:sldId id="846" r:id="rId12"/>
    <p:sldId id="780" r:id="rId13"/>
    <p:sldId id="852" r:id="rId14"/>
    <p:sldId id="784" r:id="rId15"/>
    <p:sldId id="783" r:id="rId16"/>
    <p:sldId id="786" r:id="rId17"/>
    <p:sldId id="808" r:id="rId18"/>
    <p:sldId id="793" r:id="rId19"/>
    <p:sldId id="792" r:id="rId20"/>
    <p:sldId id="861" r:id="rId21"/>
    <p:sldId id="862" r:id="rId22"/>
    <p:sldId id="863" r:id="rId23"/>
    <p:sldId id="864" r:id="rId24"/>
    <p:sldId id="865" r:id="rId25"/>
    <p:sldId id="866" r:id="rId26"/>
    <p:sldId id="867" r:id="rId27"/>
    <p:sldId id="868" r:id="rId28"/>
    <p:sldId id="691" r:id="rId29"/>
    <p:sldId id="796" r:id="rId30"/>
    <p:sldId id="860" r:id="rId31"/>
    <p:sldId id="771" r:id="rId32"/>
    <p:sldId id="848" r:id="rId33"/>
    <p:sldId id="849" r:id="rId34"/>
    <p:sldId id="850" r:id="rId35"/>
    <p:sldId id="801" r:id="rId36"/>
    <p:sldId id="851" r:id="rId37"/>
    <p:sldId id="869" r:id="rId38"/>
    <p:sldId id="766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6" autoAdjust="0"/>
    <p:restoredTop sz="50000" autoAdjust="0"/>
  </p:normalViewPr>
  <p:slideViewPr>
    <p:cSldViewPr snapToGrid="0" snapToObjects="1">
      <p:cViewPr varScale="1">
        <p:scale>
          <a:sx n="151" d="100"/>
          <a:sy n="151" d="100"/>
        </p:scale>
        <p:origin x="14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7E016-E1D7-E341-BF13-9E824F3D99F1}" type="doc">
      <dgm:prSet loTypeId="urn:microsoft.com/office/officeart/2009/3/layout/StepUp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5B6D6E-DF0F-D241-97A6-7B3D9BA59F15}">
      <dgm:prSet phldrT="[Text]"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2008-2012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EURO</a:t>
          </a:r>
          <a:r>
            <a:rPr lang="el-GR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ν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 Design Study (FP7)</a:t>
          </a:r>
          <a:endParaRPr lang="en-GB" sz="1200" dirty="0">
            <a:solidFill>
              <a:schemeClr val="tx1">
                <a:hueOff val="0"/>
                <a:satOff val="0"/>
                <a:lumOff val="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66219-BC1C-A04F-A116-4CD192EF95C9}" type="parTrans" cxnId="{98905410-2BAB-6D40-801D-B12C2AF7FAC1}">
      <dgm:prSet/>
      <dgm:spPr/>
      <dgm:t>
        <a:bodyPr/>
        <a:lstStyle/>
        <a:p>
          <a:endParaRPr lang="en-GB"/>
        </a:p>
      </dgm:t>
    </dgm:pt>
    <dgm:pt modelId="{DCA4429F-D803-AD4B-8905-2330AD77B6D0}" type="sibTrans" cxnId="{98905410-2BAB-6D40-801D-B12C2AF7FAC1}">
      <dgm:prSet/>
      <dgm:spPr/>
      <dgm:t>
        <a:bodyPr/>
        <a:lstStyle/>
        <a:p>
          <a:endParaRPr lang="en-GB"/>
        </a:p>
      </dgm:t>
    </dgm:pt>
    <dgm:pt modelId="{65DE375A-1E15-3B48-8D27-E91B5B638C0D}">
      <dgm:prSet phldrT="[Text]"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2012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inception of the ESSnuSB project</a:t>
          </a:r>
          <a:endParaRPr lang="en-GB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F10652-7C87-8942-8044-F88337535494}" type="parTrans" cxnId="{5BB7CD07-2F3E-B747-82C0-D8A9A2C97091}">
      <dgm:prSet/>
      <dgm:spPr/>
      <dgm:t>
        <a:bodyPr/>
        <a:lstStyle/>
        <a:p>
          <a:endParaRPr lang="en-GB"/>
        </a:p>
      </dgm:t>
    </dgm:pt>
    <dgm:pt modelId="{DBF04C21-7522-554F-83D0-8CF784D42368}" type="sibTrans" cxnId="{5BB7CD07-2F3E-B747-82C0-D8A9A2C97091}">
      <dgm:prSet/>
      <dgm:spPr/>
      <dgm:t>
        <a:bodyPr/>
        <a:lstStyle/>
        <a:p>
          <a:endParaRPr lang="en-GB"/>
        </a:p>
      </dgm:t>
    </dgm:pt>
    <dgm:pt modelId="{CD1FA29A-0DB7-EB45-95C9-E43B1125653C}">
      <dgm:prSet phldrT="[Text]"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2016-2020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COST Action </a:t>
          </a:r>
          <a:r>
            <a:rPr lang="en-GB" sz="1200" noProof="0" dirty="0" err="1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EuroNuNet</a:t>
          </a:r>
          <a:endParaRPr lang="en-GB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4683A-413C-CC4F-99EB-F5462AB64E76}" type="parTrans" cxnId="{94788A5D-79EE-6046-98DE-25ECDD67A202}">
      <dgm:prSet/>
      <dgm:spPr/>
      <dgm:t>
        <a:bodyPr/>
        <a:lstStyle/>
        <a:p>
          <a:endParaRPr lang="en-GB"/>
        </a:p>
      </dgm:t>
    </dgm:pt>
    <dgm:pt modelId="{28C453C5-92D1-E342-A6F2-3A373D656E1C}" type="sibTrans" cxnId="{94788A5D-79EE-6046-98DE-25ECDD67A202}">
      <dgm:prSet/>
      <dgm:spPr/>
      <dgm:t>
        <a:bodyPr/>
        <a:lstStyle/>
        <a:p>
          <a:endParaRPr lang="en-GB"/>
        </a:p>
      </dgm:t>
    </dgm:pt>
    <dgm:pt modelId="{6091AE91-AF14-2D4E-B6B0-3CA5DDFC60AA}">
      <dgm:prSet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2018-2022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ESSνSB Design Study, CDR (EU-H2020)</a:t>
          </a:r>
          <a:endParaRPr lang="en-GB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0E75B-B669-434C-A346-69AD11433A71}" type="parTrans" cxnId="{B528BB51-02A1-7649-834B-069E82728DE3}">
      <dgm:prSet/>
      <dgm:spPr/>
      <dgm:t>
        <a:bodyPr/>
        <a:lstStyle/>
        <a:p>
          <a:endParaRPr lang="en-GB"/>
        </a:p>
      </dgm:t>
    </dgm:pt>
    <dgm:pt modelId="{91A3661D-8C44-9141-B6DF-FCC50C64ABAF}" type="sibTrans" cxnId="{B528BB51-02A1-7649-834B-069E82728DE3}">
      <dgm:prSet/>
      <dgm:spPr/>
      <dgm:t>
        <a:bodyPr/>
        <a:lstStyle/>
        <a:p>
          <a:endParaRPr lang="en-GB"/>
        </a:p>
      </dgm:t>
    </dgm:pt>
    <dgm:pt modelId="{235DC54F-838A-C54B-94FF-805A4DAB5A32}">
      <dgm:prSet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2023-2026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</a:t>
          </a:r>
          <a:r>
            <a:rPr lang="en-GB" sz="1200" b="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ESSνSB+ Design Study, CDR (EU-HE) and preparatory phase</a:t>
          </a:r>
          <a:endParaRPr lang="en-GB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4D4EB-94A7-4F45-86E1-78BE12375265}" type="parTrans" cxnId="{F41D2585-BC24-2148-AEFA-7FEED9052672}">
      <dgm:prSet/>
      <dgm:spPr/>
      <dgm:t>
        <a:bodyPr/>
        <a:lstStyle/>
        <a:p>
          <a:endParaRPr lang="en-GB"/>
        </a:p>
      </dgm:t>
    </dgm:pt>
    <dgm:pt modelId="{DAE0B4FC-4D4C-BB4A-A8CA-F2F4B81AF788}" type="sibTrans" cxnId="{F41D2585-BC24-2148-AEFA-7FEED9052672}">
      <dgm:prSet/>
      <dgm:spPr/>
      <dgm:t>
        <a:bodyPr/>
        <a:lstStyle/>
        <a:p>
          <a:endParaRPr lang="en-GB"/>
        </a:p>
      </dgm:t>
    </dgm:pt>
    <dgm:pt modelId="{88490AF8-5189-9648-AFDA-53452AD270E1}">
      <dgm:prSet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2026-2028</a:t>
          </a:r>
          <a:r>
            <a:rPr lang="en-GB" sz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TDR Phase, International Agreement</a:t>
          </a:r>
          <a:endParaRPr lang="en-GB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1095C-54E4-034D-951A-79CACBA2E6D6}" type="parTrans" cxnId="{F6F6B8DF-1CC9-D649-9044-DE8B24D6045E}">
      <dgm:prSet/>
      <dgm:spPr/>
      <dgm:t>
        <a:bodyPr/>
        <a:lstStyle/>
        <a:p>
          <a:endParaRPr lang="en-GB"/>
        </a:p>
      </dgm:t>
    </dgm:pt>
    <dgm:pt modelId="{119F64D8-9637-684D-9BD9-9008EC8AD6B1}" type="sibTrans" cxnId="{F6F6B8DF-1CC9-D649-9044-DE8B24D6045E}">
      <dgm:prSet/>
      <dgm:spPr/>
      <dgm:t>
        <a:bodyPr/>
        <a:lstStyle/>
        <a:p>
          <a:endParaRPr lang="en-GB"/>
        </a:p>
      </dgm:t>
    </dgm:pt>
    <dgm:pt modelId="{5DA5A5FD-29C8-5046-A00E-D033AF6B0F85}">
      <dgm:prSet custT="1"/>
      <dgm:spPr/>
      <dgm:t>
        <a:bodyPr/>
        <a:lstStyle/>
        <a:p>
          <a:r>
            <a:rPr lang="en-GB" sz="1200" b="1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2028-2038</a:t>
          </a:r>
          <a:r>
            <a:rPr lang="en-GB" sz="1200" b="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Construction of the facility and detectors, including commissioning</a:t>
          </a:r>
          <a:endParaRPr lang="en-GB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CDB5C-3D00-C54D-BB04-ADE9E2F96ECB}" type="parTrans" cxnId="{E9D09D63-29C6-E44B-A3FF-26990F2B9078}">
      <dgm:prSet/>
      <dgm:spPr/>
      <dgm:t>
        <a:bodyPr/>
        <a:lstStyle/>
        <a:p>
          <a:endParaRPr lang="en-GB"/>
        </a:p>
      </dgm:t>
    </dgm:pt>
    <dgm:pt modelId="{C2DFCA72-F2E3-FF4D-A35C-37FE6204B42B}" type="sibTrans" cxnId="{E9D09D63-29C6-E44B-A3FF-26990F2B9078}">
      <dgm:prSet/>
      <dgm:spPr/>
      <dgm:t>
        <a:bodyPr/>
        <a:lstStyle/>
        <a:p>
          <a:endParaRPr lang="en-GB"/>
        </a:p>
      </dgm:t>
    </dgm:pt>
    <dgm:pt modelId="{8A675E13-D837-D041-A77C-4F45A9306291}">
      <dgm:prSet custT="1"/>
      <dgm:spPr/>
      <dgm:t>
        <a:bodyPr/>
        <a:lstStyle/>
        <a:p>
          <a:r>
            <a:rPr lang="en-GB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Data Taking</a:t>
          </a:r>
        </a:p>
      </dgm:t>
    </dgm:pt>
    <dgm:pt modelId="{2E75341A-5F66-8843-855A-2C62D3DAC928}" type="parTrans" cxnId="{9D3B3FC5-C913-4A47-88F2-9236AE141F57}">
      <dgm:prSet/>
      <dgm:spPr/>
      <dgm:t>
        <a:bodyPr/>
        <a:lstStyle/>
        <a:p>
          <a:endParaRPr lang="en-GB"/>
        </a:p>
      </dgm:t>
    </dgm:pt>
    <dgm:pt modelId="{7C868694-9047-034D-B7FF-9B5713E117DE}" type="sibTrans" cxnId="{9D3B3FC5-C913-4A47-88F2-9236AE141F57}">
      <dgm:prSet/>
      <dgm:spPr/>
      <dgm:t>
        <a:bodyPr/>
        <a:lstStyle/>
        <a:p>
          <a:endParaRPr lang="en-GB"/>
        </a:p>
      </dgm:t>
    </dgm:pt>
    <dgm:pt modelId="{963161A8-7252-1C4C-9DC1-FF267CE683E4}" type="pres">
      <dgm:prSet presAssocID="{2237E016-E1D7-E341-BF13-9E824F3D99F1}" presName="rootnode" presStyleCnt="0">
        <dgm:presLayoutVars>
          <dgm:chMax/>
          <dgm:chPref/>
          <dgm:dir/>
          <dgm:animLvl val="lvl"/>
        </dgm:presLayoutVars>
      </dgm:prSet>
      <dgm:spPr/>
    </dgm:pt>
    <dgm:pt modelId="{1064A2E9-5D71-984E-96A5-9BF64940A923}" type="pres">
      <dgm:prSet presAssocID="{825B6D6E-DF0F-D241-97A6-7B3D9BA59F15}" presName="composite" presStyleCnt="0"/>
      <dgm:spPr/>
    </dgm:pt>
    <dgm:pt modelId="{C4A51E48-3AB3-F14F-A30F-03B0DB8D686A}" type="pres">
      <dgm:prSet presAssocID="{825B6D6E-DF0F-D241-97A6-7B3D9BA59F15}" presName="LShape" presStyleLbl="alignNode1" presStyleIdx="0" presStyleCnt="15"/>
      <dgm:spPr/>
    </dgm:pt>
    <dgm:pt modelId="{20D36735-ECA7-5C4B-8143-B87CD75CE1B9}" type="pres">
      <dgm:prSet presAssocID="{825B6D6E-DF0F-D241-97A6-7B3D9BA59F15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5B666D01-D651-B548-982F-E37099B33FEF}" type="pres">
      <dgm:prSet presAssocID="{825B6D6E-DF0F-D241-97A6-7B3D9BA59F15}" presName="Triangle" presStyleLbl="alignNode1" presStyleIdx="1" presStyleCnt="15"/>
      <dgm:spPr/>
    </dgm:pt>
    <dgm:pt modelId="{B5B64C02-F180-4F46-A4F3-F6A3D9425887}" type="pres">
      <dgm:prSet presAssocID="{DCA4429F-D803-AD4B-8905-2330AD77B6D0}" presName="sibTrans" presStyleCnt="0"/>
      <dgm:spPr/>
    </dgm:pt>
    <dgm:pt modelId="{832994B5-BE16-6E4E-8732-AF1D8764C2D5}" type="pres">
      <dgm:prSet presAssocID="{DCA4429F-D803-AD4B-8905-2330AD77B6D0}" presName="space" presStyleCnt="0"/>
      <dgm:spPr/>
    </dgm:pt>
    <dgm:pt modelId="{8A624F41-2684-874A-AC69-AA7D3F7E6BEB}" type="pres">
      <dgm:prSet presAssocID="{65DE375A-1E15-3B48-8D27-E91B5B638C0D}" presName="composite" presStyleCnt="0"/>
      <dgm:spPr/>
    </dgm:pt>
    <dgm:pt modelId="{61EDE02A-FE24-004C-AF7B-E951C409D25B}" type="pres">
      <dgm:prSet presAssocID="{65DE375A-1E15-3B48-8D27-E91B5B638C0D}" presName="LShape" presStyleLbl="alignNode1" presStyleIdx="2" presStyleCnt="15"/>
      <dgm:spPr/>
    </dgm:pt>
    <dgm:pt modelId="{3D3ED6E0-9D87-3440-B582-FA95A66ADE2B}" type="pres">
      <dgm:prSet presAssocID="{65DE375A-1E15-3B48-8D27-E91B5B638C0D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9F05330C-070D-BA41-BFEF-16B1B3DF523C}" type="pres">
      <dgm:prSet presAssocID="{65DE375A-1E15-3B48-8D27-E91B5B638C0D}" presName="Triangle" presStyleLbl="alignNode1" presStyleIdx="3" presStyleCnt="15"/>
      <dgm:spPr/>
    </dgm:pt>
    <dgm:pt modelId="{A59129A5-BF22-5B4B-8D0C-88112DCC3B83}" type="pres">
      <dgm:prSet presAssocID="{DBF04C21-7522-554F-83D0-8CF784D42368}" presName="sibTrans" presStyleCnt="0"/>
      <dgm:spPr/>
    </dgm:pt>
    <dgm:pt modelId="{71E0EE73-047F-5D42-B487-9404BAB8D498}" type="pres">
      <dgm:prSet presAssocID="{DBF04C21-7522-554F-83D0-8CF784D42368}" presName="space" presStyleCnt="0"/>
      <dgm:spPr/>
    </dgm:pt>
    <dgm:pt modelId="{031839A5-970C-7241-BB70-E88F9E61E720}" type="pres">
      <dgm:prSet presAssocID="{CD1FA29A-0DB7-EB45-95C9-E43B1125653C}" presName="composite" presStyleCnt="0"/>
      <dgm:spPr/>
    </dgm:pt>
    <dgm:pt modelId="{DC786D42-6F24-F144-9E63-F0BEECFC76AA}" type="pres">
      <dgm:prSet presAssocID="{CD1FA29A-0DB7-EB45-95C9-E43B1125653C}" presName="LShape" presStyleLbl="alignNode1" presStyleIdx="4" presStyleCnt="15"/>
      <dgm:spPr/>
    </dgm:pt>
    <dgm:pt modelId="{8DC6087B-2171-EB4F-80DB-47BEC026698F}" type="pres">
      <dgm:prSet presAssocID="{CD1FA29A-0DB7-EB45-95C9-E43B1125653C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AA25CF42-64D5-0D41-B2CA-496007DC8106}" type="pres">
      <dgm:prSet presAssocID="{CD1FA29A-0DB7-EB45-95C9-E43B1125653C}" presName="Triangle" presStyleLbl="alignNode1" presStyleIdx="5" presStyleCnt="15"/>
      <dgm:spPr/>
    </dgm:pt>
    <dgm:pt modelId="{91D04FAF-242F-3444-AFB7-CD5D9D1EE01F}" type="pres">
      <dgm:prSet presAssocID="{28C453C5-92D1-E342-A6F2-3A373D656E1C}" presName="sibTrans" presStyleCnt="0"/>
      <dgm:spPr/>
    </dgm:pt>
    <dgm:pt modelId="{66E34B14-75D3-384F-89FB-90F3286AFDA9}" type="pres">
      <dgm:prSet presAssocID="{28C453C5-92D1-E342-A6F2-3A373D656E1C}" presName="space" presStyleCnt="0"/>
      <dgm:spPr/>
    </dgm:pt>
    <dgm:pt modelId="{555FB417-C5F9-2340-8DE7-BF43846F6B60}" type="pres">
      <dgm:prSet presAssocID="{6091AE91-AF14-2D4E-B6B0-3CA5DDFC60AA}" presName="composite" presStyleCnt="0"/>
      <dgm:spPr/>
    </dgm:pt>
    <dgm:pt modelId="{560F5196-08B0-0B4B-9F7F-A57F74118011}" type="pres">
      <dgm:prSet presAssocID="{6091AE91-AF14-2D4E-B6B0-3CA5DDFC60AA}" presName="LShape" presStyleLbl="alignNode1" presStyleIdx="6" presStyleCnt="15"/>
      <dgm:spPr/>
    </dgm:pt>
    <dgm:pt modelId="{6EAF3DF0-F239-9A44-B738-BD6B4B62664E}" type="pres">
      <dgm:prSet presAssocID="{6091AE91-AF14-2D4E-B6B0-3CA5DDFC60AA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3AF4C3FA-7F1E-3949-8838-EE9742BE1A93}" type="pres">
      <dgm:prSet presAssocID="{6091AE91-AF14-2D4E-B6B0-3CA5DDFC60AA}" presName="Triangle" presStyleLbl="alignNode1" presStyleIdx="7" presStyleCnt="15"/>
      <dgm:spPr/>
    </dgm:pt>
    <dgm:pt modelId="{FDE6D269-30CB-8D4A-89A4-841A87D659F0}" type="pres">
      <dgm:prSet presAssocID="{91A3661D-8C44-9141-B6DF-FCC50C64ABAF}" presName="sibTrans" presStyleCnt="0"/>
      <dgm:spPr/>
    </dgm:pt>
    <dgm:pt modelId="{0DCA5552-D473-4A40-B448-D682176F7E23}" type="pres">
      <dgm:prSet presAssocID="{91A3661D-8C44-9141-B6DF-FCC50C64ABAF}" presName="space" presStyleCnt="0"/>
      <dgm:spPr/>
    </dgm:pt>
    <dgm:pt modelId="{92690EA0-F87B-5F4D-A107-2124BEE00238}" type="pres">
      <dgm:prSet presAssocID="{235DC54F-838A-C54B-94FF-805A4DAB5A32}" presName="composite" presStyleCnt="0"/>
      <dgm:spPr/>
    </dgm:pt>
    <dgm:pt modelId="{D43E0F1A-85A2-8C4E-A442-62D84E8E01CC}" type="pres">
      <dgm:prSet presAssocID="{235DC54F-838A-C54B-94FF-805A4DAB5A32}" presName="LShape" presStyleLbl="alignNode1" presStyleIdx="8" presStyleCnt="15"/>
      <dgm:spPr/>
    </dgm:pt>
    <dgm:pt modelId="{61E679C8-6F46-6849-9B8E-25E7ADD4D92F}" type="pres">
      <dgm:prSet presAssocID="{235DC54F-838A-C54B-94FF-805A4DAB5A32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B9E46D39-4FE4-A142-8B41-97352348F72A}" type="pres">
      <dgm:prSet presAssocID="{235DC54F-838A-C54B-94FF-805A4DAB5A32}" presName="Triangle" presStyleLbl="alignNode1" presStyleIdx="9" presStyleCnt="15"/>
      <dgm:spPr/>
    </dgm:pt>
    <dgm:pt modelId="{38FE5C79-BF9D-7342-9D05-EFBA26A8F603}" type="pres">
      <dgm:prSet presAssocID="{DAE0B4FC-4D4C-BB4A-A8CA-F2F4B81AF788}" presName="sibTrans" presStyleCnt="0"/>
      <dgm:spPr/>
    </dgm:pt>
    <dgm:pt modelId="{9842F334-7A68-5D4B-BD90-1061CEF89E73}" type="pres">
      <dgm:prSet presAssocID="{DAE0B4FC-4D4C-BB4A-A8CA-F2F4B81AF788}" presName="space" presStyleCnt="0"/>
      <dgm:spPr/>
    </dgm:pt>
    <dgm:pt modelId="{51CBD603-1E47-EC45-8945-333E47B6032C}" type="pres">
      <dgm:prSet presAssocID="{88490AF8-5189-9648-AFDA-53452AD270E1}" presName="composite" presStyleCnt="0"/>
      <dgm:spPr/>
    </dgm:pt>
    <dgm:pt modelId="{A40F9184-87EA-D245-B25A-637E672C8140}" type="pres">
      <dgm:prSet presAssocID="{88490AF8-5189-9648-AFDA-53452AD270E1}" presName="LShape" presStyleLbl="alignNode1" presStyleIdx="10" presStyleCnt="15"/>
      <dgm:spPr/>
    </dgm:pt>
    <dgm:pt modelId="{9B0C203A-7588-9D4C-A445-6FBC6A7E45B4}" type="pres">
      <dgm:prSet presAssocID="{88490AF8-5189-9648-AFDA-53452AD270E1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D4025002-4325-314F-9452-5E2875BE17A2}" type="pres">
      <dgm:prSet presAssocID="{88490AF8-5189-9648-AFDA-53452AD270E1}" presName="Triangle" presStyleLbl="alignNode1" presStyleIdx="11" presStyleCnt="15"/>
      <dgm:spPr/>
    </dgm:pt>
    <dgm:pt modelId="{642B2065-EB05-4F4B-A5A7-92D223196E75}" type="pres">
      <dgm:prSet presAssocID="{119F64D8-9637-684D-9BD9-9008EC8AD6B1}" presName="sibTrans" presStyleCnt="0"/>
      <dgm:spPr/>
    </dgm:pt>
    <dgm:pt modelId="{37EA0C6E-8D81-D94B-8872-B3A13C20A786}" type="pres">
      <dgm:prSet presAssocID="{119F64D8-9637-684D-9BD9-9008EC8AD6B1}" presName="space" presStyleCnt="0"/>
      <dgm:spPr/>
    </dgm:pt>
    <dgm:pt modelId="{62452A73-4873-5641-AEDB-7869CF2CD634}" type="pres">
      <dgm:prSet presAssocID="{5DA5A5FD-29C8-5046-A00E-D033AF6B0F85}" presName="composite" presStyleCnt="0"/>
      <dgm:spPr/>
    </dgm:pt>
    <dgm:pt modelId="{2A9484CD-543C-EB4E-9DA2-423002F13123}" type="pres">
      <dgm:prSet presAssocID="{5DA5A5FD-29C8-5046-A00E-D033AF6B0F85}" presName="LShape" presStyleLbl="alignNode1" presStyleIdx="12" presStyleCnt="15"/>
      <dgm:spPr/>
    </dgm:pt>
    <dgm:pt modelId="{5FC283E3-4578-0841-8DA6-616F6FBF64C5}" type="pres">
      <dgm:prSet presAssocID="{5DA5A5FD-29C8-5046-A00E-D033AF6B0F85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6D384B6C-91DF-4F41-8D9C-3B110B30082D}" type="pres">
      <dgm:prSet presAssocID="{5DA5A5FD-29C8-5046-A00E-D033AF6B0F85}" presName="Triangle" presStyleLbl="alignNode1" presStyleIdx="13" presStyleCnt="15"/>
      <dgm:spPr/>
    </dgm:pt>
    <dgm:pt modelId="{8740EB08-7BC5-C841-9994-9CB8B8C65907}" type="pres">
      <dgm:prSet presAssocID="{C2DFCA72-F2E3-FF4D-A35C-37FE6204B42B}" presName="sibTrans" presStyleCnt="0"/>
      <dgm:spPr/>
    </dgm:pt>
    <dgm:pt modelId="{21B1E0AA-C728-4B4F-B162-DFB04AB424DC}" type="pres">
      <dgm:prSet presAssocID="{C2DFCA72-F2E3-FF4D-A35C-37FE6204B42B}" presName="space" presStyleCnt="0"/>
      <dgm:spPr/>
    </dgm:pt>
    <dgm:pt modelId="{A6C50FB5-C34A-5A45-8742-A43D40340D85}" type="pres">
      <dgm:prSet presAssocID="{8A675E13-D837-D041-A77C-4F45A9306291}" presName="composite" presStyleCnt="0"/>
      <dgm:spPr/>
    </dgm:pt>
    <dgm:pt modelId="{990B9F41-D80D-4742-A029-BECD19975E51}" type="pres">
      <dgm:prSet presAssocID="{8A675E13-D837-D041-A77C-4F45A9306291}" presName="LShape" presStyleLbl="alignNode1" presStyleIdx="14" presStyleCnt="15"/>
      <dgm:spPr/>
    </dgm:pt>
    <dgm:pt modelId="{0A167518-30BE-9C44-98A4-6E4F60E8B5BA}" type="pres">
      <dgm:prSet presAssocID="{8A675E13-D837-D041-A77C-4F45A9306291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A2C52700-6F9D-5B43-83FB-EC7BEBD05289}" type="presOf" srcId="{65DE375A-1E15-3B48-8D27-E91B5B638C0D}" destId="{3D3ED6E0-9D87-3440-B582-FA95A66ADE2B}" srcOrd="0" destOrd="0" presId="urn:microsoft.com/office/officeart/2009/3/layout/StepUpProcess"/>
    <dgm:cxn modelId="{C5ED7F06-02C6-0642-8667-EAEA1BD4858E}" type="presOf" srcId="{88490AF8-5189-9648-AFDA-53452AD270E1}" destId="{9B0C203A-7588-9D4C-A445-6FBC6A7E45B4}" srcOrd="0" destOrd="0" presId="urn:microsoft.com/office/officeart/2009/3/layout/StepUpProcess"/>
    <dgm:cxn modelId="{5BB7CD07-2F3E-B747-82C0-D8A9A2C97091}" srcId="{2237E016-E1D7-E341-BF13-9E824F3D99F1}" destId="{65DE375A-1E15-3B48-8D27-E91B5B638C0D}" srcOrd="1" destOrd="0" parTransId="{45F10652-7C87-8942-8044-F88337535494}" sibTransId="{DBF04C21-7522-554F-83D0-8CF784D42368}"/>
    <dgm:cxn modelId="{6721E10C-0158-4140-AF51-680899F0FBC9}" type="presOf" srcId="{8A675E13-D837-D041-A77C-4F45A9306291}" destId="{0A167518-30BE-9C44-98A4-6E4F60E8B5BA}" srcOrd="0" destOrd="0" presId="urn:microsoft.com/office/officeart/2009/3/layout/StepUpProcess"/>
    <dgm:cxn modelId="{98905410-2BAB-6D40-801D-B12C2AF7FAC1}" srcId="{2237E016-E1D7-E341-BF13-9E824F3D99F1}" destId="{825B6D6E-DF0F-D241-97A6-7B3D9BA59F15}" srcOrd="0" destOrd="0" parTransId="{88966219-BC1C-A04F-A116-4CD192EF95C9}" sibTransId="{DCA4429F-D803-AD4B-8905-2330AD77B6D0}"/>
    <dgm:cxn modelId="{F90A4822-FE51-954B-9136-C2EE48274CC1}" type="presOf" srcId="{CD1FA29A-0DB7-EB45-95C9-E43B1125653C}" destId="{8DC6087B-2171-EB4F-80DB-47BEC026698F}" srcOrd="0" destOrd="0" presId="urn:microsoft.com/office/officeart/2009/3/layout/StepUpProcess"/>
    <dgm:cxn modelId="{39564D3B-1DBF-4248-9501-85690C23C994}" type="presOf" srcId="{235DC54F-838A-C54B-94FF-805A4DAB5A32}" destId="{61E679C8-6F46-6849-9B8E-25E7ADD4D92F}" srcOrd="0" destOrd="0" presId="urn:microsoft.com/office/officeart/2009/3/layout/StepUpProcess"/>
    <dgm:cxn modelId="{CA18E544-A847-364C-9449-D6CF5279CF5A}" type="presOf" srcId="{2237E016-E1D7-E341-BF13-9E824F3D99F1}" destId="{963161A8-7252-1C4C-9DC1-FF267CE683E4}" srcOrd="0" destOrd="0" presId="urn:microsoft.com/office/officeart/2009/3/layout/StepUpProcess"/>
    <dgm:cxn modelId="{B528BB51-02A1-7649-834B-069E82728DE3}" srcId="{2237E016-E1D7-E341-BF13-9E824F3D99F1}" destId="{6091AE91-AF14-2D4E-B6B0-3CA5DDFC60AA}" srcOrd="3" destOrd="0" parTransId="{3B30E75B-B669-434C-A346-69AD11433A71}" sibTransId="{91A3661D-8C44-9141-B6DF-FCC50C64ABAF}"/>
    <dgm:cxn modelId="{94788A5D-79EE-6046-98DE-25ECDD67A202}" srcId="{2237E016-E1D7-E341-BF13-9E824F3D99F1}" destId="{CD1FA29A-0DB7-EB45-95C9-E43B1125653C}" srcOrd="2" destOrd="0" parTransId="{A8C4683A-413C-CC4F-99EB-F5462AB64E76}" sibTransId="{28C453C5-92D1-E342-A6F2-3A373D656E1C}"/>
    <dgm:cxn modelId="{E9D09D63-29C6-E44B-A3FF-26990F2B9078}" srcId="{2237E016-E1D7-E341-BF13-9E824F3D99F1}" destId="{5DA5A5FD-29C8-5046-A00E-D033AF6B0F85}" srcOrd="6" destOrd="0" parTransId="{4ADCDB5C-3D00-C54D-BB04-ADE9E2F96ECB}" sibTransId="{C2DFCA72-F2E3-FF4D-A35C-37FE6204B42B}"/>
    <dgm:cxn modelId="{7652B465-AEDE-3246-B19E-580AF2548B96}" type="presOf" srcId="{6091AE91-AF14-2D4E-B6B0-3CA5DDFC60AA}" destId="{6EAF3DF0-F239-9A44-B738-BD6B4B62664E}" srcOrd="0" destOrd="0" presId="urn:microsoft.com/office/officeart/2009/3/layout/StepUpProcess"/>
    <dgm:cxn modelId="{F41D2585-BC24-2148-AEFA-7FEED9052672}" srcId="{2237E016-E1D7-E341-BF13-9E824F3D99F1}" destId="{235DC54F-838A-C54B-94FF-805A4DAB5A32}" srcOrd="4" destOrd="0" parTransId="{07F4D4EB-94A7-4F45-86E1-78BE12375265}" sibTransId="{DAE0B4FC-4D4C-BB4A-A8CA-F2F4B81AF788}"/>
    <dgm:cxn modelId="{476274A9-9645-214F-B22C-999E776F2816}" type="presOf" srcId="{825B6D6E-DF0F-D241-97A6-7B3D9BA59F15}" destId="{20D36735-ECA7-5C4B-8143-B87CD75CE1B9}" srcOrd="0" destOrd="0" presId="urn:microsoft.com/office/officeart/2009/3/layout/StepUpProcess"/>
    <dgm:cxn modelId="{B67A91B7-8E7C-AC4D-AAD2-39CEDF343E1C}" type="presOf" srcId="{5DA5A5FD-29C8-5046-A00E-D033AF6B0F85}" destId="{5FC283E3-4578-0841-8DA6-616F6FBF64C5}" srcOrd="0" destOrd="0" presId="urn:microsoft.com/office/officeart/2009/3/layout/StepUpProcess"/>
    <dgm:cxn modelId="{9D3B3FC5-C913-4A47-88F2-9236AE141F57}" srcId="{2237E016-E1D7-E341-BF13-9E824F3D99F1}" destId="{8A675E13-D837-D041-A77C-4F45A9306291}" srcOrd="7" destOrd="0" parTransId="{2E75341A-5F66-8843-855A-2C62D3DAC928}" sibTransId="{7C868694-9047-034D-B7FF-9B5713E117DE}"/>
    <dgm:cxn modelId="{F6F6B8DF-1CC9-D649-9044-DE8B24D6045E}" srcId="{2237E016-E1D7-E341-BF13-9E824F3D99F1}" destId="{88490AF8-5189-9648-AFDA-53452AD270E1}" srcOrd="5" destOrd="0" parTransId="{DA11095C-54E4-034D-951A-79CACBA2E6D6}" sibTransId="{119F64D8-9637-684D-9BD9-9008EC8AD6B1}"/>
    <dgm:cxn modelId="{46447971-40BE-A044-8A6C-9D0108F3CAB2}" type="presParOf" srcId="{963161A8-7252-1C4C-9DC1-FF267CE683E4}" destId="{1064A2E9-5D71-984E-96A5-9BF64940A923}" srcOrd="0" destOrd="0" presId="urn:microsoft.com/office/officeart/2009/3/layout/StepUpProcess"/>
    <dgm:cxn modelId="{F35E2A90-27C4-524A-969E-664FE54E4067}" type="presParOf" srcId="{1064A2E9-5D71-984E-96A5-9BF64940A923}" destId="{C4A51E48-3AB3-F14F-A30F-03B0DB8D686A}" srcOrd="0" destOrd="0" presId="urn:microsoft.com/office/officeart/2009/3/layout/StepUpProcess"/>
    <dgm:cxn modelId="{0EFC48AD-12A8-1C4B-957B-791E69E2586D}" type="presParOf" srcId="{1064A2E9-5D71-984E-96A5-9BF64940A923}" destId="{20D36735-ECA7-5C4B-8143-B87CD75CE1B9}" srcOrd="1" destOrd="0" presId="urn:microsoft.com/office/officeart/2009/3/layout/StepUpProcess"/>
    <dgm:cxn modelId="{2B97EEDE-2AEA-F448-A1FA-BD855C09520F}" type="presParOf" srcId="{1064A2E9-5D71-984E-96A5-9BF64940A923}" destId="{5B666D01-D651-B548-982F-E37099B33FEF}" srcOrd="2" destOrd="0" presId="urn:microsoft.com/office/officeart/2009/3/layout/StepUpProcess"/>
    <dgm:cxn modelId="{223DAA02-885B-AA40-881D-95D1D14A9B54}" type="presParOf" srcId="{963161A8-7252-1C4C-9DC1-FF267CE683E4}" destId="{B5B64C02-F180-4F46-A4F3-F6A3D9425887}" srcOrd="1" destOrd="0" presId="urn:microsoft.com/office/officeart/2009/3/layout/StepUpProcess"/>
    <dgm:cxn modelId="{9BAE1AA5-E1AE-3B4A-86EA-4A5BE5367E21}" type="presParOf" srcId="{B5B64C02-F180-4F46-A4F3-F6A3D9425887}" destId="{832994B5-BE16-6E4E-8732-AF1D8764C2D5}" srcOrd="0" destOrd="0" presId="urn:microsoft.com/office/officeart/2009/3/layout/StepUpProcess"/>
    <dgm:cxn modelId="{E30B67EB-1699-9D49-8C6D-64AFED4637C9}" type="presParOf" srcId="{963161A8-7252-1C4C-9DC1-FF267CE683E4}" destId="{8A624F41-2684-874A-AC69-AA7D3F7E6BEB}" srcOrd="2" destOrd="0" presId="urn:microsoft.com/office/officeart/2009/3/layout/StepUpProcess"/>
    <dgm:cxn modelId="{C22B2C25-584B-6045-9576-4F4771BB689E}" type="presParOf" srcId="{8A624F41-2684-874A-AC69-AA7D3F7E6BEB}" destId="{61EDE02A-FE24-004C-AF7B-E951C409D25B}" srcOrd="0" destOrd="0" presId="urn:microsoft.com/office/officeart/2009/3/layout/StepUpProcess"/>
    <dgm:cxn modelId="{E48501BD-036C-DC4F-A0FA-09943AAF9B71}" type="presParOf" srcId="{8A624F41-2684-874A-AC69-AA7D3F7E6BEB}" destId="{3D3ED6E0-9D87-3440-B582-FA95A66ADE2B}" srcOrd="1" destOrd="0" presId="urn:microsoft.com/office/officeart/2009/3/layout/StepUpProcess"/>
    <dgm:cxn modelId="{A65F47BE-7885-0E42-93C7-A034DAB8C362}" type="presParOf" srcId="{8A624F41-2684-874A-AC69-AA7D3F7E6BEB}" destId="{9F05330C-070D-BA41-BFEF-16B1B3DF523C}" srcOrd="2" destOrd="0" presId="urn:microsoft.com/office/officeart/2009/3/layout/StepUpProcess"/>
    <dgm:cxn modelId="{212D009E-9418-A947-A93C-E771E28E84F8}" type="presParOf" srcId="{963161A8-7252-1C4C-9DC1-FF267CE683E4}" destId="{A59129A5-BF22-5B4B-8D0C-88112DCC3B83}" srcOrd="3" destOrd="0" presId="urn:microsoft.com/office/officeart/2009/3/layout/StepUpProcess"/>
    <dgm:cxn modelId="{65C4EEAD-FBC2-8342-997A-E175C3F1CF31}" type="presParOf" srcId="{A59129A5-BF22-5B4B-8D0C-88112DCC3B83}" destId="{71E0EE73-047F-5D42-B487-9404BAB8D498}" srcOrd="0" destOrd="0" presId="urn:microsoft.com/office/officeart/2009/3/layout/StepUpProcess"/>
    <dgm:cxn modelId="{4B523D78-F056-5345-9886-19B7741C65A9}" type="presParOf" srcId="{963161A8-7252-1C4C-9DC1-FF267CE683E4}" destId="{031839A5-970C-7241-BB70-E88F9E61E720}" srcOrd="4" destOrd="0" presId="urn:microsoft.com/office/officeart/2009/3/layout/StepUpProcess"/>
    <dgm:cxn modelId="{D995FBB7-AAB0-B042-9913-860B5D696FB2}" type="presParOf" srcId="{031839A5-970C-7241-BB70-E88F9E61E720}" destId="{DC786D42-6F24-F144-9E63-F0BEECFC76AA}" srcOrd="0" destOrd="0" presId="urn:microsoft.com/office/officeart/2009/3/layout/StepUpProcess"/>
    <dgm:cxn modelId="{3EACF607-E83B-B34B-97FA-466040D7BD2E}" type="presParOf" srcId="{031839A5-970C-7241-BB70-E88F9E61E720}" destId="{8DC6087B-2171-EB4F-80DB-47BEC026698F}" srcOrd="1" destOrd="0" presId="urn:microsoft.com/office/officeart/2009/3/layout/StepUpProcess"/>
    <dgm:cxn modelId="{D1BD4E7F-CB9C-D741-A89F-C147AEA52ECD}" type="presParOf" srcId="{031839A5-970C-7241-BB70-E88F9E61E720}" destId="{AA25CF42-64D5-0D41-B2CA-496007DC8106}" srcOrd="2" destOrd="0" presId="urn:microsoft.com/office/officeart/2009/3/layout/StepUpProcess"/>
    <dgm:cxn modelId="{04BBDB61-F176-0740-97AA-6E26281346D7}" type="presParOf" srcId="{963161A8-7252-1C4C-9DC1-FF267CE683E4}" destId="{91D04FAF-242F-3444-AFB7-CD5D9D1EE01F}" srcOrd="5" destOrd="0" presId="urn:microsoft.com/office/officeart/2009/3/layout/StepUpProcess"/>
    <dgm:cxn modelId="{776272CE-0420-AB4B-83BF-7C8FA23996AA}" type="presParOf" srcId="{91D04FAF-242F-3444-AFB7-CD5D9D1EE01F}" destId="{66E34B14-75D3-384F-89FB-90F3286AFDA9}" srcOrd="0" destOrd="0" presId="urn:microsoft.com/office/officeart/2009/3/layout/StepUpProcess"/>
    <dgm:cxn modelId="{C5185086-63ED-FC4E-A0C7-F5C45C4F6796}" type="presParOf" srcId="{963161A8-7252-1C4C-9DC1-FF267CE683E4}" destId="{555FB417-C5F9-2340-8DE7-BF43846F6B60}" srcOrd="6" destOrd="0" presId="urn:microsoft.com/office/officeart/2009/3/layout/StepUpProcess"/>
    <dgm:cxn modelId="{BD959F25-7B45-434B-A46D-7057C973CFAC}" type="presParOf" srcId="{555FB417-C5F9-2340-8DE7-BF43846F6B60}" destId="{560F5196-08B0-0B4B-9F7F-A57F74118011}" srcOrd="0" destOrd="0" presId="urn:microsoft.com/office/officeart/2009/3/layout/StepUpProcess"/>
    <dgm:cxn modelId="{65D6F101-5CC3-9D4B-B816-277D1E13BEC1}" type="presParOf" srcId="{555FB417-C5F9-2340-8DE7-BF43846F6B60}" destId="{6EAF3DF0-F239-9A44-B738-BD6B4B62664E}" srcOrd="1" destOrd="0" presId="urn:microsoft.com/office/officeart/2009/3/layout/StepUpProcess"/>
    <dgm:cxn modelId="{9CF2CDD9-F88B-904A-A584-82268F9B6F26}" type="presParOf" srcId="{555FB417-C5F9-2340-8DE7-BF43846F6B60}" destId="{3AF4C3FA-7F1E-3949-8838-EE9742BE1A93}" srcOrd="2" destOrd="0" presId="urn:microsoft.com/office/officeart/2009/3/layout/StepUpProcess"/>
    <dgm:cxn modelId="{BAB7AF0D-9880-2149-AFE1-1200C3AA8255}" type="presParOf" srcId="{963161A8-7252-1C4C-9DC1-FF267CE683E4}" destId="{FDE6D269-30CB-8D4A-89A4-841A87D659F0}" srcOrd="7" destOrd="0" presId="urn:microsoft.com/office/officeart/2009/3/layout/StepUpProcess"/>
    <dgm:cxn modelId="{5C0CF2E8-FCCF-2642-B398-D39EB00B498C}" type="presParOf" srcId="{FDE6D269-30CB-8D4A-89A4-841A87D659F0}" destId="{0DCA5552-D473-4A40-B448-D682176F7E23}" srcOrd="0" destOrd="0" presId="urn:microsoft.com/office/officeart/2009/3/layout/StepUpProcess"/>
    <dgm:cxn modelId="{0E418748-0425-C340-8AD2-49127D065E5A}" type="presParOf" srcId="{963161A8-7252-1C4C-9DC1-FF267CE683E4}" destId="{92690EA0-F87B-5F4D-A107-2124BEE00238}" srcOrd="8" destOrd="0" presId="urn:microsoft.com/office/officeart/2009/3/layout/StepUpProcess"/>
    <dgm:cxn modelId="{AB4BABF7-A9E1-A444-BBF5-9992A66A4627}" type="presParOf" srcId="{92690EA0-F87B-5F4D-A107-2124BEE00238}" destId="{D43E0F1A-85A2-8C4E-A442-62D84E8E01CC}" srcOrd="0" destOrd="0" presId="urn:microsoft.com/office/officeart/2009/3/layout/StepUpProcess"/>
    <dgm:cxn modelId="{B1927D40-EF5F-704F-90B1-FB94607F6C56}" type="presParOf" srcId="{92690EA0-F87B-5F4D-A107-2124BEE00238}" destId="{61E679C8-6F46-6849-9B8E-25E7ADD4D92F}" srcOrd="1" destOrd="0" presId="urn:microsoft.com/office/officeart/2009/3/layout/StepUpProcess"/>
    <dgm:cxn modelId="{80F1DC8A-BF6F-7F40-9571-D82EED7CCB44}" type="presParOf" srcId="{92690EA0-F87B-5F4D-A107-2124BEE00238}" destId="{B9E46D39-4FE4-A142-8B41-97352348F72A}" srcOrd="2" destOrd="0" presId="urn:microsoft.com/office/officeart/2009/3/layout/StepUpProcess"/>
    <dgm:cxn modelId="{5CD0E440-FCE6-B143-8122-DCC9D1860747}" type="presParOf" srcId="{963161A8-7252-1C4C-9DC1-FF267CE683E4}" destId="{38FE5C79-BF9D-7342-9D05-EFBA26A8F603}" srcOrd="9" destOrd="0" presId="urn:microsoft.com/office/officeart/2009/3/layout/StepUpProcess"/>
    <dgm:cxn modelId="{41915745-4FD9-1C48-9136-0CF8CCE510B4}" type="presParOf" srcId="{38FE5C79-BF9D-7342-9D05-EFBA26A8F603}" destId="{9842F334-7A68-5D4B-BD90-1061CEF89E73}" srcOrd="0" destOrd="0" presId="urn:microsoft.com/office/officeart/2009/3/layout/StepUpProcess"/>
    <dgm:cxn modelId="{9E32E63D-56F1-A440-8248-B05BE293F2ED}" type="presParOf" srcId="{963161A8-7252-1C4C-9DC1-FF267CE683E4}" destId="{51CBD603-1E47-EC45-8945-333E47B6032C}" srcOrd="10" destOrd="0" presId="urn:microsoft.com/office/officeart/2009/3/layout/StepUpProcess"/>
    <dgm:cxn modelId="{0035FF5C-A0F8-DE42-B6D1-E7583AC5F32A}" type="presParOf" srcId="{51CBD603-1E47-EC45-8945-333E47B6032C}" destId="{A40F9184-87EA-D245-B25A-637E672C8140}" srcOrd="0" destOrd="0" presId="urn:microsoft.com/office/officeart/2009/3/layout/StepUpProcess"/>
    <dgm:cxn modelId="{6CC85353-568C-E54E-B0F3-6A9C3E490B3E}" type="presParOf" srcId="{51CBD603-1E47-EC45-8945-333E47B6032C}" destId="{9B0C203A-7588-9D4C-A445-6FBC6A7E45B4}" srcOrd="1" destOrd="0" presId="urn:microsoft.com/office/officeart/2009/3/layout/StepUpProcess"/>
    <dgm:cxn modelId="{4F596BB3-A3CA-3344-962F-76B695C581BE}" type="presParOf" srcId="{51CBD603-1E47-EC45-8945-333E47B6032C}" destId="{D4025002-4325-314F-9452-5E2875BE17A2}" srcOrd="2" destOrd="0" presId="urn:microsoft.com/office/officeart/2009/3/layout/StepUpProcess"/>
    <dgm:cxn modelId="{BF058B7D-E115-8A45-ABD0-E757DC14D687}" type="presParOf" srcId="{963161A8-7252-1C4C-9DC1-FF267CE683E4}" destId="{642B2065-EB05-4F4B-A5A7-92D223196E75}" srcOrd="11" destOrd="0" presId="urn:microsoft.com/office/officeart/2009/3/layout/StepUpProcess"/>
    <dgm:cxn modelId="{38C46008-DE7B-9B43-B4DA-20111243785B}" type="presParOf" srcId="{642B2065-EB05-4F4B-A5A7-92D223196E75}" destId="{37EA0C6E-8D81-D94B-8872-B3A13C20A786}" srcOrd="0" destOrd="0" presId="urn:microsoft.com/office/officeart/2009/3/layout/StepUpProcess"/>
    <dgm:cxn modelId="{EBE956A7-CEC0-9B42-9733-28C8240C6F42}" type="presParOf" srcId="{963161A8-7252-1C4C-9DC1-FF267CE683E4}" destId="{62452A73-4873-5641-AEDB-7869CF2CD634}" srcOrd="12" destOrd="0" presId="urn:microsoft.com/office/officeart/2009/3/layout/StepUpProcess"/>
    <dgm:cxn modelId="{EA349918-CCBB-294C-98B3-CF9F41074ED3}" type="presParOf" srcId="{62452A73-4873-5641-AEDB-7869CF2CD634}" destId="{2A9484CD-543C-EB4E-9DA2-423002F13123}" srcOrd="0" destOrd="0" presId="urn:microsoft.com/office/officeart/2009/3/layout/StepUpProcess"/>
    <dgm:cxn modelId="{C2EE3375-84DA-AB49-980E-B9F2993972E2}" type="presParOf" srcId="{62452A73-4873-5641-AEDB-7869CF2CD634}" destId="{5FC283E3-4578-0841-8DA6-616F6FBF64C5}" srcOrd="1" destOrd="0" presId="urn:microsoft.com/office/officeart/2009/3/layout/StepUpProcess"/>
    <dgm:cxn modelId="{7DE7B27F-E9D8-9445-A27F-C7D05162790B}" type="presParOf" srcId="{62452A73-4873-5641-AEDB-7869CF2CD634}" destId="{6D384B6C-91DF-4F41-8D9C-3B110B30082D}" srcOrd="2" destOrd="0" presId="urn:microsoft.com/office/officeart/2009/3/layout/StepUpProcess"/>
    <dgm:cxn modelId="{8738AEE7-9383-7841-9E9A-DD8873E3790D}" type="presParOf" srcId="{963161A8-7252-1C4C-9DC1-FF267CE683E4}" destId="{8740EB08-7BC5-C841-9994-9CB8B8C65907}" srcOrd="13" destOrd="0" presId="urn:microsoft.com/office/officeart/2009/3/layout/StepUpProcess"/>
    <dgm:cxn modelId="{F7C2B285-33C2-5D4E-B77B-82A011502E04}" type="presParOf" srcId="{8740EB08-7BC5-C841-9994-9CB8B8C65907}" destId="{21B1E0AA-C728-4B4F-B162-DFB04AB424DC}" srcOrd="0" destOrd="0" presId="urn:microsoft.com/office/officeart/2009/3/layout/StepUpProcess"/>
    <dgm:cxn modelId="{28A682D0-6663-FF40-84D3-BD907BDE2A67}" type="presParOf" srcId="{963161A8-7252-1C4C-9DC1-FF267CE683E4}" destId="{A6C50FB5-C34A-5A45-8742-A43D40340D85}" srcOrd="14" destOrd="0" presId="urn:microsoft.com/office/officeart/2009/3/layout/StepUpProcess"/>
    <dgm:cxn modelId="{2432622B-5ED8-314E-8388-4D5F65324C83}" type="presParOf" srcId="{A6C50FB5-C34A-5A45-8742-A43D40340D85}" destId="{990B9F41-D80D-4742-A029-BECD19975E51}" srcOrd="0" destOrd="0" presId="urn:microsoft.com/office/officeart/2009/3/layout/StepUpProcess"/>
    <dgm:cxn modelId="{534AFB57-42F8-A44A-B15E-8DA87549AE81}" type="presParOf" srcId="{A6C50FB5-C34A-5A45-8742-A43D40340D85}" destId="{0A167518-30BE-9C44-98A4-6E4F60E8B5B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3895F02-47BB-014A-8C47-5C2D3BFDC174}" type="presOf" srcId="{A2208E33-69E5-4D46-B57D-B27F81FA219E}" destId="{020EAFF4-7335-834A-BF88-3A8A607E5FDF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F4620C0F-AC24-194C-9087-8592C72E4010}" type="presOf" srcId="{041A4BD4-C7F4-8D4E-B2D4-8FD7366666E7}" destId="{38DA1CFE-A892-9E4D-86B8-28C922BCB30C}" srcOrd="0" destOrd="0" presId="urn:microsoft.com/office/officeart/2005/8/layout/radial4"/>
    <dgm:cxn modelId="{5BE95736-1FE2-B942-A9A8-C01CC4397117}" type="presOf" srcId="{83EDABE2-C417-C449-A1FD-F1BF99B1BA76}" destId="{D88B08BD-CE16-454E-8DF6-85A3CE5F90D1}" srcOrd="0" destOrd="0" presId="urn:microsoft.com/office/officeart/2005/8/layout/radial4"/>
    <dgm:cxn modelId="{E429BF39-A825-7A47-9520-386931331616}" type="presOf" srcId="{7EDF04CC-88E7-DC47-B451-CC376832A9D3}" destId="{E61A4675-BF82-FB45-9A02-D181E233724D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4F926557-EEA5-8D4D-AA27-DA9EFA5274CC}" type="presOf" srcId="{1BA29D3B-0099-DA4D-A220-84C06D720003}" destId="{31C304B1-DF0F-EC47-8644-1FD5D326718A}" srcOrd="0" destOrd="0" presId="urn:microsoft.com/office/officeart/2005/8/layout/radial4"/>
    <dgm:cxn modelId="{C6BB3059-D077-2F4D-B698-6D0E6398C7E1}" type="presOf" srcId="{7AEE0BBC-E1B8-834A-94A6-CA16212CFD54}" destId="{37938472-9217-3B48-8E7A-27C3E7EFDB53}" srcOrd="0" destOrd="0" presId="urn:microsoft.com/office/officeart/2005/8/layout/radial4"/>
    <dgm:cxn modelId="{939F8565-DA50-6645-98AB-4DD8A5547F48}" type="presOf" srcId="{BD5D5EEA-25C1-1E47-A8EC-6A9867B1E094}" destId="{4D2087DC-CA1E-2F43-AFB9-132720C933A0}" srcOrd="0" destOrd="0" presId="urn:microsoft.com/office/officeart/2005/8/layout/radial4"/>
    <dgm:cxn modelId="{3C3CCD8C-471F-7447-A9F7-AA2FC6016F2E}" type="presOf" srcId="{0A38D851-A442-234A-A88B-07336473154C}" destId="{92F89FD8-B233-2C43-8428-8278B2E88C4C}" srcOrd="0" destOrd="0" presId="urn:microsoft.com/office/officeart/2005/8/layout/radial4"/>
    <dgm:cxn modelId="{45C26D92-1428-7C4A-A443-A5E61B4E9119}" type="presOf" srcId="{EE6526CD-2162-A148-8E0C-3D4AB50F175C}" destId="{3DD1E28A-BDEB-604C-96B2-82F4413F0A32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7FFEDEB7-E17E-A14E-AD6B-CFC696551158}" type="presOf" srcId="{512399D5-355B-834E-9A64-35F92D5FC982}" destId="{FCE4DEF1-F129-094A-B0AE-DEDDB750A355}" srcOrd="0" destOrd="0" presId="urn:microsoft.com/office/officeart/2005/8/layout/radial4"/>
    <dgm:cxn modelId="{660AD4B9-CE29-4F49-AEE8-D1D28ADA3BEF}" type="presOf" srcId="{49285AD6-2A61-9449-9A23-24085139395A}" destId="{BDA2632F-375B-A949-825C-0334983C1FFD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2BC219F3-0ED9-E04D-92D7-88BD000B8BB8}" type="presOf" srcId="{9DC4FDB9-4388-B746-A631-167054630DFA}" destId="{7B0C551F-BCF5-6045-B043-95DB0E812057}" srcOrd="0" destOrd="0" presId="urn:microsoft.com/office/officeart/2005/8/layout/radial4"/>
    <dgm:cxn modelId="{1890AAF6-0C0A-0D42-8B71-623EBD87F451}" type="presOf" srcId="{AF6ABEDA-F788-384B-B98A-7F0E9CFA8E34}" destId="{19969AB2-CFF9-1D49-8E6E-685BFEC874D8}" srcOrd="0" destOrd="0" presId="urn:microsoft.com/office/officeart/2005/8/layout/radial4"/>
    <dgm:cxn modelId="{47C10EFD-9C5B-6D46-BB9D-702688C9CDCC}" type="presOf" srcId="{4CCDDDAF-CE79-544E-A67D-21E583513FB6}" destId="{B7CB2CDB-EB63-B745-ADB1-C6EBF2E6F6EF}" srcOrd="0" destOrd="0" presId="urn:microsoft.com/office/officeart/2005/8/layout/radial4"/>
    <dgm:cxn modelId="{34C7EC68-FEDA-9149-A6F0-FEEC428F2DE4}" type="presParOf" srcId="{37938472-9217-3B48-8E7A-27C3E7EFDB53}" destId="{3DD1E28A-BDEB-604C-96B2-82F4413F0A32}" srcOrd="0" destOrd="0" presId="urn:microsoft.com/office/officeart/2005/8/layout/radial4"/>
    <dgm:cxn modelId="{41C14792-27C9-7445-B1BE-83B4465255A4}" type="presParOf" srcId="{37938472-9217-3B48-8E7A-27C3E7EFDB53}" destId="{38DA1CFE-A892-9E4D-86B8-28C922BCB30C}" srcOrd="1" destOrd="0" presId="urn:microsoft.com/office/officeart/2005/8/layout/radial4"/>
    <dgm:cxn modelId="{0A150D4E-1529-014E-B705-067FC97DD1BC}" type="presParOf" srcId="{37938472-9217-3B48-8E7A-27C3E7EFDB53}" destId="{020EAFF4-7335-834A-BF88-3A8A607E5FDF}" srcOrd="2" destOrd="0" presId="urn:microsoft.com/office/officeart/2005/8/layout/radial4"/>
    <dgm:cxn modelId="{5E03CCB1-2A25-8E40-A7B6-0B031630E504}" type="presParOf" srcId="{37938472-9217-3B48-8E7A-27C3E7EFDB53}" destId="{31C304B1-DF0F-EC47-8644-1FD5D326718A}" srcOrd="3" destOrd="0" presId="urn:microsoft.com/office/officeart/2005/8/layout/radial4"/>
    <dgm:cxn modelId="{71CA932F-2624-1C40-991D-44FF15575C2D}" type="presParOf" srcId="{37938472-9217-3B48-8E7A-27C3E7EFDB53}" destId="{19969AB2-CFF9-1D49-8E6E-685BFEC874D8}" srcOrd="4" destOrd="0" presId="urn:microsoft.com/office/officeart/2005/8/layout/radial4"/>
    <dgm:cxn modelId="{EF9072EE-5F56-A74E-A1B7-A0C8EC488B27}" type="presParOf" srcId="{37938472-9217-3B48-8E7A-27C3E7EFDB53}" destId="{BDA2632F-375B-A949-825C-0334983C1FFD}" srcOrd="5" destOrd="0" presId="urn:microsoft.com/office/officeart/2005/8/layout/radial4"/>
    <dgm:cxn modelId="{76CD30E5-001C-7643-A506-683753AB9203}" type="presParOf" srcId="{37938472-9217-3B48-8E7A-27C3E7EFDB53}" destId="{7B0C551F-BCF5-6045-B043-95DB0E812057}" srcOrd="6" destOrd="0" presId="urn:microsoft.com/office/officeart/2005/8/layout/radial4"/>
    <dgm:cxn modelId="{7C146CF5-03A5-2044-9C09-9D5CD90DE34F}" type="presParOf" srcId="{37938472-9217-3B48-8E7A-27C3E7EFDB53}" destId="{B7CB2CDB-EB63-B745-ADB1-C6EBF2E6F6EF}" srcOrd="7" destOrd="0" presId="urn:microsoft.com/office/officeart/2005/8/layout/radial4"/>
    <dgm:cxn modelId="{347C8D7B-9A17-5845-A8A5-0B80453CD2B1}" type="presParOf" srcId="{37938472-9217-3B48-8E7A-27C3E7EFDB53}" destId="{92F89FD8-B233-2C43-8428-8278B2E88C4C}" srcOrd="8" destOrd="0" presId="urn:microsoft.com/office/officeart/2005/8/layout/radial4"/>
    <dgm:cxn modelId="{B77A6E70-53FB-4E41-88B0-9E6F50C3CC81}" type="presParOf" srcId="{37938472-9217-3B48-8E7A-27C3E7EFDB53}" destId="{E61A4675-BF82-FB45-9A02-D181E233724D}" srcOrd="9" destOrd="0" presId="urn:microsoft.com/office/officeart/2005/8/layout/radial4"/>
    <dgm:cxn modelId="{66500601-146C-9D4F-8BC3-355D93E96873}" type="presParOf" srcId="{37938472-9217-3B48-8E7A-27C3E7EFDB53}" destId="{FCE4DEF1-F129-094A-B0AE-DEDDB750A355}" srcOrd="10" destOrd="0" presId="urn:microsoft.com/office/officeart/2005/8/layout/radial4"/>
    <dgm:cxn modelId="{78150A63-6B0D-5641-A5EF-1EB2CE2DEB96}" type="presParOf" srcId="{37938472-9217-3B48-8E7A-27C3E7EFDB53}" destId="{D88B08BD-CE16-454E-8DF6-85A3CE5F90D1}" srcOrd="11" destOrd="0" presId="urn:microsoft.com/office/officeart/2005/8/layout/radial4"/>
    <dgm:cxn modelId="{9B623C1D-F773-5A40-8BCA-F314440FAB20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51E48-3AB3-F14F-A30F-03B0DB8D686A}">
      <dsp:nvSpPr>
        <dsp:cNvPr id="0" name=""/>
        <dsp:cNvSpPr/>
      </dsp:nvSpPr>
      <dsp:spPr>
        <a:xfrm rot="5400000">
          <a:off x="207076" y="2869860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36735-ECA7-5C4B-8143-B87CD75CE1B9}">
      <dsp:nvSpPr>
        <dsp:cNvPr id="0" name=""/>
        <dsp:cNvSpPr/>
      </dsp:nvSpPr>
      <dsp:spPr>
        <a:xfrm>
          <a:off x="105220" y="3173228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2008-2012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EURO</a:t>
          </a:r>
          <a:r>
            <a:rPr lang="el-GR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ν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 Design Study (FP7)</a:t>
          </a:r>
          <a:endParaRPr lang="en-GB" sz="1200" kern="1200" dirty="0">
            <a:solidFill>
              <a:schemeClr val="tx1">
                <a:hueOff val="0"/>
                <a:satOff val="0"/>
                <a:lumOff val="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220" y="3173228"/>
        <a:ext cx="916655" cy="803502"/>
      </dsp:txXfrm>
    </dsp:sp>
    <dsp:sp modelId="{5B666D01-D651-B548-982F-E37099B33FEF}">
      <dsp:nvSpPr>
        <dsp:cNvPr id="0" name=""/>
        <dsp:cNvSpPr/>
      </dsp:nvSpPr>
      <dsp:spPr>
        <a:xfrm>
          <a:off x="848921" y="2795109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DE02A-FE24-004C-AF7B-E951C409D25B}">
      <dsp:nvSpPr>
        <dsp:cNvPr id="0" name=""/>
        <dsp:cNvSpPr/>
      </dsp:nvSpPr>
      <dsp:spPr>
        <a:xfrm rot="5400000">
          <a:off x="1329241" y="2592179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ED6E0-9D87-3440-B582-FA95A66ADE2B}">
      <dsp:nvSpPr>
        <dsp:cNvPr id="0" name=""/>
        <dsp:cNvSpPr/>
      </dsp:nvSpPr>
      <dsp:spPr>
        <a:xfrm>
          <a:off x="1227385" y="2895547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2012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inception of the ESSnuSB project</a:t>
          </a:r>
          <a:endParaRPr lang="en-GB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7385" y="2895547"/>
        <a:ext cx="916655" cy="803502"/>
      </dsp:txXfrm>
    </dsp:sp>
    <dsp:sp modelId="{9F05330C-070D-BA41-BFEF-16B1B3DF523C}">
      <dsp:nvSpPr>
        <dsp:cNvPr id="0" name=""/>
        <dsp:cNvSpPr/>
      </dsp:nvSpPr>
      <dsp:spPr>
        <a:xfrm>
          <a:off x="1971087" y="2517428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86D42-6F24-F144-9E63-F0BEECFC76AA}">
      <dsp:nvSpPr>
        <dsp:cNvPr id="0" name=""/>
        <dsp:cNvSpPr/>
      </dsp:nvSpPr>
      <dsp:spPr>
        <a:xfrm rot="5400000">
          <a:off x="2451406" y="2314498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087B-2171-EB4F-80DB-47BEC026698F}">
      <dsp:nvSpPr>
        <dsp:cNvPr id="0" name=""/>
        <dsp:cNvSpPr/>
      </dsp:nvSpPr>
      <dsp:spPr>
        <a:xfrm>
          <a:off x="2349550" y="2617866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2016-2020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COST Action </a:t>
          </a:r>
          <a:r>
            <a:rPr lang="en-GB" sz="1200" kern="1200" noProof="0" dirty="0" err="1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EuroNuNet</a:t>
          </a:r>
          <a:endParaRPr lang="en-GB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9550" y="2617866"/>
        <a:ext cx="916655" cy="803502"/>
      </dsp:txXfrm>
    </dsp:sp>
    <dsp:sp modelId="{AA25CF42-64D5-0D41-B2CA-496007DC8106}">
      <dsp:nvSpPr>
        <dsp:cNvPr id="0" name=""/>
        <dsp:cNvSpPr/>
      </dsp:nvSpPr>
      <dsp:spPr>
        <a:xfrm>
          <a:off x="3093252" y="2239747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F5196-08B0-0B4B-9F7F-A57F74118011}">
      <dsp:nvSpPr>
        <dsp:cNvPr id="0" name=""/>
        <dsp:cNvSpPr/>
      </dsp:nvSpPr>
      <dsp:spPr>
        <a:xfrm rot="5400000">
          <a:off x="3573571" y="2036817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F3DF0-F239-9A44-B738-BD6B4B62664E}">
      <dsp:nvSpPr>
        <dsp:cNvPr id="0" name=""/>
        <dsp:cNvSpPr/>
      </dsp:nvSpPr>
      <dsp:spPr>
        <a:xfrm>
          <a:off x="3471716" y="2340185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2018-2022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ESSνSB Design Study, CDR (EU-H2020)</a:t>
          </a:r>
          <a:endParaRPr lang="en-GB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16" y="2340185"/>
        <a:ext cx="916655" cy="803502"/>
      </dsp:txXfrm>
    </dsp:sp>
    <dsp:sp modelId="{3AF4C3FA-7F1E-3949-8838-EE9742BE1A93}">
      <dsp:nvSpPr>
        <dsp:cNvPr id="0" name=""/>
        <dsp:cNvSpPr/>
      </dsp:nvSpPr>
      <dsp:spPr>
        <a:xfrm>
          <a:off x="4215417" y="1962066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E0F1A-85A2-8C4E-A442-62D84E8E01CC}">
      <dsp:nvSpPr>
        <dsp:cNvPr id="0" name=""/>
        <dsp:cNvSpPr/>
      </dsp:nvSpPr>
      <dsp:spPr>
        <a:xfrm rot="5400000">
          <a:off x="4695737" y="1759136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679C8-6F46-6849-9B8E-25E7ADD4D92F}">
      <dsp:nvSpPr>
        <dsp:cNvPr id="0" name=""/>
        <dsp:cNvSpPr/>
      </dsp:nvSpPr>
      <dsp:spPr>
        <a:xfrm>
          <a:off x="4593881" y="2062504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2023-2026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</a:t>
          </a:r>
          <a:r>
            <a:rPr lang="en-GB" sz="1200" b="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ESSνSB+ Design Study, CDR (EU-HE) and preparatory phase</a:t>
          </a:r>
          <a:endParaRPr lang="en-GB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3881" y="2062504"/>
        <a:ext cx="916655" cy="803502"/>
      </dsp:txXfrm>
    </dsp:sp>
    <dsp:sp modelId="{B9E46D39-4FE4-A142-8B41-97352348F72A}">
      <dsp:nvSpPr>
        <dsp:cNvPr id="0" name=""/>
        <dsp:cNvSpPr/>
      </dsp:nvSpPr>
      <dsp:spPr>
        <a:xfrm>
          <a:off x="5337583" y="1684385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F9184-87EA-D245-B25A-637E672C8140}">
      <dsp:nvSpPr>
        <dsp:cNvPr id="0" name=""/>
        <dsp:cNvSpPr/>
      </dsp:nvSpPr>
      <dsp:spPr>
        <a:xfrm rot="5400000">
          <a:off x="5817902" y="1481455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C203A-7588-9D4C-A445-6FBC6A7E45B4}">
      <dsp:nvSpPr>
        <dsp:cNvPr id="0" name=""/>
        <dsp:cNvSpPr/>
      </dsp:nvSpPr>
      <dsp:spPr>
        <a:xfrm>
          <a:off x="5716046" y="1784823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2026-2028</a:t>
          </a:r>
          <a:r>
            <a:rPr lang="en-GB" sz="120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TDR Phase, International Agreement</a:t>
          </a:r>
          <a:endParaRPr lang="en-GB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6046" y="1784823"/>
        <a:ext cx="916655" cy="803502"/>
      </dsp:txXfrm>
    </dsp:sp>
    <dsp:sp modelId="{D4025002-4325-314F-9452-5E2875BE17A2}">
      <dsp:nvSpPr>
        <dsp:cNvPr id="0" name=""/>
        <dsp:cNvSpPr/>
      </dsp:nvSpPr>
      <dsp:spPr>
        <a:xfrm>
          <a:off x="6459748" y="1406704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484CD-543C-EB4E-9DA2-423002F13123}">
      <dsp:nvSpPr>
        <dsp:cNvPr id="0" name=""/>
        <dsp:cNvSpPr/>
      </dsp:nvSpPr>
      <dsp:spPr>
        <a:xfrm rot="5400000">
          <a:off x="6940067" y="1203774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283E3-4578-0841-8DA6-616F6FBF64C5}">
      <dsp:nvSpPr>
        <dsp:cNvPr id="0" name=""/>
        <dsp:cNvSpPr/>
      </dsp:nvSpPr>
      <dsp:spPr>
        <a:xfrm>
          <a:off x="6838212" y="1507142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2028-2038</a:t>
          </a:r>
          <a:r>
            <a:rPr lang="en-GB" sz="1200" b="0" kern="1200" noProof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rPr>
            <a:t>: Construction of the facility and detectors, including commissioning</a:t>
          </a:r>
          <a:endParaRPr lang="en-GB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38212" y="1507142"/>
        <a:ext cx="916655" cy="803502"/>
      </dsp:txXfrm>
    </dsp:sp>
    <dsp:sp modelId="{6D384B6C-91DF-4F41-8D9C-3B110B30082D}">
      <dsp:nvSpPr>
        <dsp:cNvPr id="0" name=""/>
        <dsp:cNvSpPr/>
      </dsp:nvSpPr>
      <dsp:spPr>
        <a:xfrm>
          <a:off x="7581913" y="1129024"/>
          <a:ext cx="172953" cy="17295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B9F41-D80D-4742-A029-BECD19975E51}">
      <dsp:nvSpPr>
        <dsp:cNvPr id="0" name=""/>
        <dsp:cNvSpPr/>
      </dsp:nvSpPr>
      <dsp:spPr>
        <a:xfrm rot="5400000">
          <a:off x="8062233" y="926093"/>
          <a:ext cx="610189" cy="101534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67518-30BE-9C44-98A4-6E4F60E8B5BA}">
      <dsp:nvSpPr>
        <dsp:cNvPr id="0" name=""/>
        <dsp:cNvSpPr/>
      </dsp:nvSpPr>
      <dsp:spPr>
        <a:xfrm>
          <a:off x="7960377" y="1229461"/>
          <a:ext cx="916655" cy="80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Data Taking</a:t>
          </a:r>
        </a:p>
      </dsp:txBody>
      <dsp:txXfrm>
        <a:off x="7960377" y="1229461"/>
        <a:ext cx="916655" cy="803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21/09/2024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21/09/2024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35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4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70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81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E5417-3E9A-B778-AAD6-907D91975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57EE821-3987-EA14-EC24-EB37C74BC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0D199A93-77E0-1359-961B-65C4BBDA3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0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0C6DC-0908-96F8-4EFD-AB1B20402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76BAC6E-9F18-6F29-DDB5-AE5282833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57C48FF9-AAAF-2466-4418-C994DD1C7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86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6E236-26C4-FA83-604A-F8E227ED1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BD29AD74-28D7-EEF4-0405-A51AC8D9A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2AF957AE-AA7A-6840-EEF2-3C5F08F3B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13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2A48E-2ECA-5019-EFD0-B69F53061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C2F59F5-B429-1F16-E4A4-0BA281DE64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AE2A2299-D2CF-AFCE-D4AD-0C4CF95B9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43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9B94E-528A-5A9C-192E-F924E7CBF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1BC7858-3E15-4B7E-758A-3A2D307C4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61EA761A-D28D-79FE-D18C-5565FA22C5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6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88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73DA0-CD1A-BB54-AD9F-6BE49CC8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BBB8718-0F8F-805C-4890-9C2A82561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F80C86F3-6BF1-EBD5-0539-ADD7D3B04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58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34F2E-A6F4-08F7-5149-B1810611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56C39C5E-1DBC-758A-5619-9E56871B65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15EB8B6F-5B1C-19FA-1A77-CEEA1307C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79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EE23F-A61B-58D7-A454-4B6C36656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DA81C16-42CB-7B92-0E34-1605265375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97FE828-80BD-56D2-FC3F-57ADBB9D6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7E457FA-EC7E-42B3-2BFC-D895CD45B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75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94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73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12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30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26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8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83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99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C5984-932F-8D0E-CC66-144D4F4CB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55743-7A64-A1A0-F115-9C7FFA30A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5ACC9-6B8A-BEB1-48CD-FFF9FC1FA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41639-5CB3-2C70-20B8-9FFCFA998E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4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2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0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6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9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0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48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320087"/>
            <a:ext cx="6862522" cy="707886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78443" cy="365125"/>
          </a:xfrm>
        </p:spPr>
        <p:txBody>
          <a:bodyPr/>
          <a:lstStyle/>
          <a:p>
            <a:r>
              <a:rPr lang="fr-FR" noProof="0"/>
              <a:t>Annual meeting, Hamburg, 23/09/2024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92874"/>
            <a:ext cx="3617103" cy="365125"/>
          </a:xfrm>
        </p:spPr>
        <p:txBody>
          <a:bodyPr/>
          <a:lstStyle/>
          <a:p>
            <a:r>
              <a:rPr lang="en-GB" noProof="0"/>
              <a:t>M. Dracos, IPHC-IN2P3/CNRS/UNISTRA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492873"/>
            <a:ext cx="984019" cy="365125"/>
          </a:xfrm>
        </p:spPr>
        <p:txBody>
          <a:bodyPr/>
          <a:lstStyle/>
          <a:p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97"/>
            <a:ext cx="1297460" cy="862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49D329-9CE9-2D28-1421-1073E3FAD2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514" y="14397"/>
            <a:ext cx="147648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Annual meeting, Hamburg, 23/09/2024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ssnusb.eu/DocDB/private/DocumentDatabas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rdis.europa.eu/project/id/101094628" TargetMode="External"/><Relationship Id="rId5" Type="http://schemas.openxmlformats.org/officeDocument/2006/relationships/hyperlink" Target="https://essnusb.eu/" TargetMode="External"/><Relationship Id="rId4" Type="http://schemas.openxmlformats.org/officeDocument/2006/relationships/hyperlink" Target="https://essnusb.eu/DocDB/public/DocumentDatabas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event/44968/timetable/#2024092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snusb.eu/DocDB/private/DisplayMeeting?conferenceid=41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ssnusb.eu/DocDB/private/DocumentDatabas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ssnusb.eu/DocDB/private/ShowDocument?docid=1842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update.web.cern.ch/european-strategy-group-es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hyperlink" Target="https://doi.org/10.1140/epjs/s11734-022-00664-w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emf"/><Relationship Id="rId10" Type="http://schemas.openxmlformats.org/officeDocument/2006/relationships/image" Target="../media/image6.tiff"/><Relationship Id="rId19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tiff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6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934395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209601" y="6337428"/>
            <a:ext cx="2934395" cy="42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400" dirty="0">
                <a:solidFill>
                  <a:srgbClr val="0432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Dracos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E6F0936-65C0-8DB2-FB5D-613A2F2D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84127"/>
          </a:xfrm>
        </p:spPr>
        <p:txBody>
          <a:bodyPr/>
          <a:lstStyle/>
          <a:p>
            <a:r>
              <a:rPr lang="en-GB" sz="4400" dirty="0"/>
              <a:t>2024 Annual Meeting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3941DB-1CF3-11A2-A561-C2CB3B4E9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111246"/>
            <a:ext cx="9144000" cy="51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113730"/>
            <a:ext cx="6963672" cy="707886"/>
          </a:xfrm>
          <a:ln>
            <a:noFill/>
          </a:ln>
        </p:spPr>
        <p:txBody>
          <a:bodyPr/>
          <a:lstStyle/>
          <a:p>
            <a:r>
              <a:rPr lang="en-GB"/>
              <a:t>ESSνSB+ Structure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651ED-4371-01AC-FA71-57122CCBC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" y="928804"/>
            <a:ext cx="9115189" cy="506179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82B1748-5E20-8C38-70A9-8EA4C6BD42D5}"/>
              </a:ext>
            </a:extLst>
          </p:cNvPr>
          <p:cNvSpPr/>
          <p:nvPr/>
        </p:nvSpPr>
        <p:spPr>
          <a:xfrm>
            <a:off x="481388" y="2352502"/>
            <a:ext cx="2129556" cy="85620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FDCF5-9457-98A7-A873-F303F6198BD5}"/>
              </a:ext>
            </a:extLst>
          </p:cNvPr>
          <p:cNvSpPr txBox="1"/>
          <p:nvPr/>
        </p:nvSpPr>
        <p:spPr>
          <a:xfrm>
            <a:off x="692183" y="2443945"/>
            <a:ext cx="1707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ESFRI Task Force</a:t>
            </a:r>
          </a:p>
          <a:p>
            <a:pPr algn="ctr"/>
            <a:r>
              <a:rPr lang="en-GB"/>
              <a:t>6 members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4CBDB-7812-9674-2E67-3C87059B09E0}"/>
              </a:ext>
            </a:extLst>
          </p:cNvPr>
          <p:cNvCxnSpPr>
            <a:stCxn id="2" idx="3"/>
          </p:cNvCxnSpPr>
          <p:nvPr/>
        </p:nvCxnSpPr>
        <p:spPr>
          <a:xfrm flipV="1">
            <a:off x="2610944" y="2780606"/>
            <a:ext cx="52295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57FDF2-29A6-E104-055C-2E53A73D6A1E}"/>
              </a:ext>
            </a:extLst>
          </p:cNvPr>
          <p:cNvSpPr txBox="1"/>
          <p:nvPr/>
        </p:nvSpPr>
        <p:spPr>
          <a:xfrm>
            <a:off x="5935287" y="3275111"/>
            <a:ext cx="144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+Carole Mabrouk</a:t>
            </a:r>
          </a:p>
        </p:txBody>
      </p:sp>
    </p:spTree>
    <p:extLst>
      <p:ext uri="{BB962C8B-B14F-4D97-AF65-F5344CB8AC3E}">
        <p14:creationId xmlns:p14="http://schemas.microsoft.com/office/powerpoint/2010/main" val="149022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>
                <a:solidFill>
                  <a:srgbClr val="0000FF"/>
                </a:solidFill>
              </a:rPr>
              <a:t>Project Administration</a:t>
            </a:r>
            <a:endParaRPr lang="en-GB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650067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" y="1352074"/>
            <a:ext cx="8977745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Grant Agreement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Signed in December 2022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Consortium Agreement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internal document, required by EU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signed by all members during Spring 2023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All documents can be found on DocDB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private part (userid: </a:t>
            </a:r>
            <a:r>
              <a:rPr lang="en-GB"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xxx / </a:t>
            </a: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pw:</a:t>
            </a:r>
            <a:r>
              <a:rPr lang="en-GB"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yyy</a:t>
            </a: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): </a:t>
            </a:r>
            <a:r>
              <a:rPr lang="en-GB" sz="240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https://essnusb.eu/DocDB/private/DocumentDatabase</a:t>
            </a:r>
            <a:endParaRPr lang="en-GB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public part: </a:t>
            </a:r>
            <a:r>
              <a:rPr lang="en-GB" sz="240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https://essnusb.eu/DocDB/public/DocumentDatabase</a:t>
            </a:r>
            <a:endParaRPr lang="en-GB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Our web-site: </a:t>
            </a:r>
            <a:r>
              <a:rPr lang="en-GB" sz="240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https://essnusb.eu</a:t>
            </a:r>
            <a:endParaRPr lang="en-GB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>
                <a:latin typeface="Times New Roman" charset="0"/>
                <a:ea typeface="Times New Roman" charset="0"/>
                <a:cs typeface="Times New Roman" charset="0"/>
              </a:rPr>
              <a:t>EU: </a:t>
            </a:r>
            <a:r>
              <a:rPr lang="en-GB" sz="240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https://cordis.europa.eu/project/id/101094628</a:t>
            </a:r>
            <a:endParaRPr lang="en-GB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>
                <a:solidFill>
                  <a:srgbClr val="0000FF"/>
                </a:solidFill>
              </a:rPr>
              <a:t>Work Packages</a:t>
            </a:r>
            <a:endParaRPr lang="en-GB" sz="48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2667A-0B91-00C5-80A1-E595B41A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" y="2076627"/>
            <a:ext cx="9048485" cy="27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"/>
            <a:ext cx="6862522" cy="871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>
                <a:solidFill>
                  <a:srgbClr val="0000FF"/>
                </a:solidFill>
              </a:rPr>
              <a:t>Appointment of the Work Package Coordinators</a:t>
            </a:r>
            <a:endParaRPr lang="en-GB" sz="32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844800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47" y="1214882"/>
            <a:ext cx="874021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GB" b="1">
                <a:ea typeface="Times New Roman" charset="0"/>
                <a:cs typeface="Times New Roman" charset="0"/>
              </a:rPr>
              <a:t>WP2: </a:t>
            </a:r>
            <a:r>
              <a:rPr lang="en-GB" b="0" i="0" u="none" strike="noStrike">
                <a:solidFill>
                  <a:srgbClr val="000000"/>
                </a:solidFill>
                <a:effectLst/>
              </a:rPr>
              <a:t>Engineering and Infrastructure</a:t>
            </a:r>
            <a:r>
              <a:rPr lang="en-GB" b="0" i="0" u="none" strike="noStrike">
                <a:solidFill>
                  <a:srgbClr val="000000"/>
                </a:solidFill>
                <a:effectLst/>
                <a:cs typeface="Times New Roman" charset="0"/>
              </a:rPr>
              <a:t>:</a:t>
            </a:r>
            <a:r>
              <a:rPr lang="en-GB">
                <a:ea typeface="Times New Roman" charset="0"/>
                <a:cs typeface="Times New Roman" charset="0"/>
              </a:rPr>
              <a:t> leading institute </a:t>
            </a:r>
            <a:r>
              <a:rPr lang="en-GB" b="1">
                <a:solidFill>
                  <a:srgbClr val="FF0000"/>
                </a:solidFill>
                <a:ea typeface="Times New Roman" charset="0"/>
                <a:cs typeface="Times New Roman" charset="0"/>
              </a:rPr>
              <a:t>ESS</a:t>
            </a: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Coordinator: </a:t>
            </a:r>
            <a:r>
              <a:rPr lang="en-GB" b="1" i="0" u="none" strike="noStrike">
                <a:solidFill>
                  <a:srgbClr val="0432FF"/>
                </a:solidFill>
                <a:effectLst/>
              </a:rPr>
              <a:t>Nick Gazis </a:t>
            </a:r>
            <a:endParaRPr lang="en-GB" b="1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Co-coordinator: 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David Saiang</a:t>
            </a:r>
            <a:endParaRPr lang="en-GB" b="1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GB" b="1">
                <a:ea typeface="Times New Roman" charset="0"/>
                <a:cs typeface="Times New Roman" charset="0"/>
              </a:rPr>
              <a:t>WP3: 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Target Station and pion extraction</a:t>
            </a:r>
            <a:r>
              <a:rPr lang="en-GB" sz="1800" b="1" i="0" u="none" strike="noStrike">
                <a:solidFill>
                  <a:srgbClr val="000000"/>
                </a:solidFill>
                <a:effectLst/>
                <a:cs typeface="Times New Roman" charset="0"/>
              </a:rPr>
              <a:t>:</a:t>
            </a:r>
            <a:r>
              <a:rPr lang="en-GB" b="1">
                <a:ea typeface="Times New Roman" charset="0"/>
                <a:cs typeface="Times New Roman" charset="0"/>
              </a:rPr>
              <a:t> </a:t>
            </a:r>
            <a:r>
              <a:rPr lang="en-GB">
                <a:ea typeface="Times New Roman" charset="0"/>
                <a:cs typeface="Times New Roman" charset="0"/>
              </a:rPr>
              <a:t>leading institute </a:t>
            </a:r>
            <a:r>
              <a:rPr lang="en-GB" b="1">
                <a:solidFill>
                  <a:srgbClr val="FF0000"/>
                </a:solidFill>
                <a:ea typeface="Times New Roman" charset="0"/>
                <a:cs typeface="Times New Roman" charset="0"/>
              </a:rPr>
              <a:t>CNRS</a:t>
            </a: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Coordinator: </a:t>
            </a:r>
            <a:r>
              <a:rPr lang="en-GB" b="1" i="0" u="none" strike="noStrike">
                <a:solidFill>
                  <a:srgbClr val="0432FF"/>
                </a:solidFill>
                <a:effectLst/>
              </a:rPr>
              <a:t>Eric Baussan </a:t>
            </a:r>
            <a:endParaRPr lang="en-GB" b="1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Co-coordinator: 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Tamer Tolba</a:t>
            </a:r>
            <a:endParaRPr lang="en-GB" b="1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GB" b="1">
                <a:ea typeface="Times New Roman" charset="0"/>
                <a:cs typeface="Times New Roman" charset="0"/>
              </a:rPr>
              <a:t>WP4: </a:t>
            </a:r>
            <a:r>
              <a:rPr lang="en-GB" b="0" i="0" u="none" strike="noStrike">
                <a:solidFill>
                  <a:srgbClr val="000000"/>
                </a:solidFill>
                <a:effectLst/>
              </a:rPr>
              <a:t>Low Energy nuSTORM</a:t>
            </a:r>
            <a:r>
              <a:rPr lang="en-GB" b="1" i="0" u="none" strike="noStrike">
                <a:solidFill>
                  <a:srgbClr val="000000"/>
                </a:solidFill>
                <a:effectLst/>
                <a:cs typeface="Times New Roman" charset="0"/>
              </a:rPr>
              <a:t>:</a:t>
            </a:r>
            <a:r>
              <a:rPr lang="en-GB" b="1">
                <a:ea typeface="Times New Roman" charset="0"/>
                <a:cs typeface="Times New Roman" charset="0"/>
              </a:rPr>
              <a:t> </a:t>
            </a:r>
            <a:r>
              <a:rPr lang="en-GB">
                <a:ea typeface="Times New Roman" charset="0"/>
                <a:cs typeface="Times New Roman" charset="0"/>
              </a:rPr>
              <a:t>leading institute </a:t>
            </a:r>
            <a:r>
              <a:rPr lang="en-GB" b="1">
                <a:solidFill>
                  <a:srgbClr val="FF0000"/>
                </a:solidFill>
                <a:ea typeface="Times New Roman" charset="0"/>
                <a:cs typeface="Times New Roman" charset="0"/>
              </a:rPr>
              <a:t>UU</a:t>
            </a: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Coordinator: </a:t>
            </a:r>
            <a:r>
              <a:rPr lang="en-GB" b="1" i="0" u="none" strike="noStrike">
                <a:solidFill>
                  <a:srgbClr val="0432FF"/>
                </a:solidFill>
                <a:effectLst/>
              </a:rPr>
              <a:t>Maja Olvegård </a:t>
            </a:r>
            <a:endParaRPr lang="en-GB" b="1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Co-coordinator: 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Natalia Milas</a:t>
            </a:r>
            <a:endParaRPr lang="en-GB" b="1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GB" b="1">
                <a:ea typeface="Times New Roman" charset="0"/>
                <a:cs typeface="Times New Roman" charset="0"/>
              </a:rPr>
              <a:t>WP5: </a:t>
            </a:r>
            <a:r>
              <a:rPr lang="en-GB" b="0" i="0" u="none" strike="noStrike">
                <a:solidFill>
                  <a:srgbClr val="000000"/>
                </a:solidFill>
                <a:effectLst/>
              </a:rPr>
              <a:t>Detectors and physics reach</a:t>
            </a:r>
            <a:r>
              <a:rPr lang="en-GB" b="1" i="0" u="none" strike="noStrike">
                <a:solidFill>
                  <a:srgbClr val="000000"/>
                </a:solidFill>
                <a:effectLst/>
                <a:cs typeface="Times New Roman" charset="0"/>
              </a:rPr>
              <a:t>:</a:t>
            </a:r>
            <a:r>
              <a:rPr lang="en-GB" b="1">
                <a:ea typeface="Times New Roman" charset="0"/>
                <a:cs typeface="Times New Roman" charset="0"/>
              </a:rPr>
              <a:t> </a:t>
            </a:r>
            <a:r>
              <a:rPr lang="en-GB">
                <a:ea typeface="Times New Roman" charset="0"/>
                <a:cs typeface="Times New Roman" charset="0"/>
              </a:rPr>
              <a:t>leading institute </a:t>
            </a:r>
            <a:r>
              <a:rPr lang="en-GB" b="1">
                <a:solidFill>
                  <a:srgbClr val="FF0000"/>
                </a:solidFill>
                <a:ea typeface="Times New Roman" charset="0"/>
                <a:cs typeface="Times New Roman" charset="0"/>
              </a:rPr>
              <a:t>RBI</a:t>
            </a: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Coordinator: </a:t>
            </a:r>
            <a:r>
              <a:rPr lang="en-GB" b="1" i="0" u="none" strike="noStrike">
                <a:solidFill>
                  <a:srgbClr val="0432FF"/>
                </a:solidFill>
                <a:effectLst/>
              </a:rPr>
              <a:t>Budimir Kliček -&gt; Monojit Ghosh </a:t>
            </a:r>
            <a:endParaRPr lang="en-GB" b="1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Co-coordinator: 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Monojit Ghosh -&gt; </a:t>
            </a:r>
            <a:r>
              <a:rPr lang="en-GB" b="1" i="0" u="none" strike="noStrike">
                <a:effectLst/>
              </a:rPr>
              <a:t>George Fanourakis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GB" b="1">
                <a:ea typeface="Times New Roman" charset="0"/>
                <a:cs typeface="Times New Roman" charset="0"/>
              </a:rPr>
              <a:t>WP6: </a:t>
            </a:r>
            <a:r>
              <a:rPr lang="en-GB" b="0" i="0" u="none" strike="noStrike">
                <a:solidFill>
                  <a:srgbClr val="000000"/>
                </a:solidFill>
                <a:effectLst/>
              </a:rPr>
              <a:t>Low Energy Monitored Neutrino Beam</a:t>
            </a:r>
            <a:r>
              <a:rPr lang="en-GB" i="0" u="none" strike="noStrike">
                <a:solidFill>
                  <a:srgbClr val="000000"/>
                </a:solidFill>
                <a:effectLst/>
                <a:cs typeface="Times New Roman" charset="0"/>
              </a:rPr>
              <a:t>:</a:t>
            </a:r>
            <a:r>
              <a:rPr lang="en-GB">
                <a:ea typeface="Times New Roman" charset="0"/>
                <a:cs typeface="Times New Roman" charset="0"/>
              </a:rPr>
              <a:t> leading institute </a:t>
            </a:r>
            <a:r>
              <a:rPr lang="en-GB" b="1">
                <a:solidFill>
                  <a:srgbClr val="FF0000"/>
                </a:solidFill>
                <a:ea typeface="Times New Roman" charset="0"/>
                <a:cs typeface="Times New Roman" charset="0"/>
              </a:rPr>
              <a:t>UNIMiB</a:t>
            </a: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Coordinator: </a:t>
            </a:r>
            <a:r>
              <a:rPr lang="en-GB" b="1" i="0" u="none" strike="noStrike">
                <a:solidFill>
                  <a:srgbClr val="0432FF"/>
                </a:solidFill>
                <a:effectLst/>
              </a:rPr>
              <a:t>Francesco Terranova</a:t>
            </a:r>
            <a:endParaRPr lang="en-GB" b="1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742950" lvl="1" indent="-285750">
              <a:spcAft>
                <a:spcPts val="300"/>
              </a:spcAft>
              <a:buFont typeface="Arial" charset="0"/>
              <a:buChar char="•"/>
            </a:pPr>
            <a:r>
              <a:rPr lang="en-GB">
                <a:ea typeface="Times New Roman" charset="0"/>
                <a:cs typeface="Times New Roman" charset="0"/>
              </a:rPr>
              <a:t>Co-coordinator: </a:t>
            </a:r>
            <a:r>
              <a:rPr lang="en-GB" b="1">
                <a:ea typeface="Times New Roman" charset="0"/>
                <a:cs typeface="Times New Roman" charset="0"/>
              </a:rPr>
              <a:t>Andrea Longhin</a:t>
            </a:r>
          </a:p>
        </p:txBody>
      </p:sp>
    </p:spTree>
    <p:extLst>
      <p:ext uri="{BB962C8B-B14F-4D97-AF65-F5344CB8AC3E}">
        <p14:creationId xmlns:p14="http://schemas.microsoft.com/office/powerpoint/2010/main" val="40540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2059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>
                <a:solidFill>
                  <a:srgbClr val="0000FF"/>
                </a:solidFill>
              </a:rPr>
              <a:t>DEB Members</a:t>
            </a:r>
            <a:endParaRPr lang="en-GB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342" y="2567529"/>
            <a:ext cx="5910944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300"/>
              </a:spcBef>
              <a:buFont typeface="Symbol" charset="2"/>
              <a:buChar char=""/>
            </a:pPr>
            <a:r>
              <a:rPr lang="en-GB" sz="2000" b="1">
                <a:latin typeface="Times New Roman" charset="0"/>
                <a:ea typeface="Times New Roman" charset="0"/>
              </a:rPr>
              <a:t>5 members</a:t>
            </a:r>
          </a:p>
          <a:p>
            <a:pPr marL="742950" lvl="1" indent="-285750" algn="just">
              <a:spcBef>
                <a:spcPts val="300"/>
              </a:spcBef>
              <a:buFont typeface="Courier New" charset="0"/>
              <a:buChar char="o"/>
            </a:pPr>
            <a:r>
              <a:rPr lang="en-GB" sz="2000" b="1">
                <a:solidFill>
                  <a:srgbClr val="0432FF"/>
                </a:solidFill>
                <a:latin typeface="Times New Roman" charset="0"/>
                <a:ea typeface="Times New Roman" charset="0"/>
              </a:rPr>
              <a:t>Tamer Tolba (Chair, Hamburg U.)</a:t>
            </a:r>
          </a:p>
          <a:p>
            <a:pPr marL="742950" lvl="1" indent="-285750" algn="just">
              <a:spcBef>
                <a:spcPts val="300"/>
              </a:spcBef>
              <a:buFont typeface="Courier New" charset="0"/>
              <a:buChar char="o"/>
            </a:pPr>
            <a:r>
              <a:rPr lang="en-GB" sz="200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Elian Bouquerel (CNRS)</a:t>
            </a:r>
          </a:p>
          <a:p>
            <a:pPr marL="742950" lvl="1" indent="-285750" algn="just">
              <a:spcBef>
                <a:spcPts val="300"/>
              </a:spcBef>
              <a:buFont typeface="Courier New" charset="0"/>
              <a:buChar char="o"/>
            </a:pPr>
            <a:r>
              <a:rPr lang="en-GB" sz="200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Colin Carlile (Lund)</a:t>
            </a:r>
          </a:p>
          <a:p>
            <a:pPr marL="742950" lvl="1" indent="-285750" algn="just">
              <a:spcBef>
                <a:spcPts val="300"/>
              </a:spcBef>
              <a:buFont typeface="Courier New" charset="0"/>
              <a:buChar char="o"/>
            </a:pPr>
            <a:r>
              <a:rPr lang="en-GB" sz="200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George Fanourakis (Demokritos)</a:t>
            </a:r>
          </a:p>
          <a:p>
            <a:pPr marL="742950" lvl="1" indent="-285750" algn="just">
              <a:spcBef>
                <a:spcPts val="300"/>
              </a:spcBef>
              <a:buFont typeface="Courier New" charset="0"/>
              <a:buChar char="o"/>
            </a:pPr>
            <a:r>
              <a:rPr lang="en-GB" sz="200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Natalia Milas (ESS)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0245" y="2336696"/>
            <a:ext cx="160973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/>
              <a:t>+ PC and SL</a:t>
            </a:r>
          </a:p>
        </p:txBody>
      </p:sp>
    </p:spTree>
    <p:extLst>
      <p:ext uri="{BB962C8B-B14F-4D97-AF65-F5344CB8AC3E}">
        <p14:creationId xmlns:p14="http://schemas.microsoft.com/office/powerpoint/2010/main" val="12834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>
                <a:solidFill>
                  <a:srgbClr val="0000FF"/>
                </a:solidFill>
              </a:rPr>
              <a:t>International Advisory Panel</a:t>
            </a:r>
            <a:endParaRPr lang="en-GB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509" y="1411480"/>
            <a:ext cx="8187745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Symbol" charset="2"/>
              <a:buChar char="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Composed of 5 international experts.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Symbol" charset="2"/>
              <a:buChar char="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Gives recommendations on: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the crucial technical choices according to the international context,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the distribution of resources to comply with priorities,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activity planning.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Symbol" charset="2"/>
              <a:buChar char="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It meets once a year (at every ESSνSB+ Annual Meeting).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GB" sz="2400">
                <a:effectLst/>
                <a:latin typeface="Times New Roman" charset="0"/>
                <a:ea typeface="Times New Roman" charset="0"/>
                <a:cs typeface="Wingdings" charset="2"/>
              </a:rPr>
              <a:t>presents a preliminary report to the GB,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GB" sz="2400">
                <a:latin typeface="Times New Roman" charset="0"/>
                <a:ea typeface="Times New Roman" charset="0"/>
                <a:cs typeface="Wingdings" charset="2"/>
              </a:rPr>
              <a:t>provides a written report two months later.</a:t>
            </a:r>
            <a:endParaRPr lang="en-GB" sz="2400">
              <a:effectLst/>
              <a:latin typeface="Times New Roman" charset="0"/>
              <a:ea typeface="Times New Roman" charset="0"/>
              <a:cs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912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8473" y="0"/>
            <a:ext cx="6497782" cy="13002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>
                <a:solidFill>
                  <a:srgbClr val="0432FF"/>
                </a:solidFill>
              </a:rPr>
              <a:t>International</a:t>
            </a:r>
            <a:r>
              <a:rPr lang="en-GB">
                <a:solidFill>
                  <a:srgbClr val="0000FF"/>
                </a:solidFill>
              </a:rPr>
              <a:t> Advisory Panel</a:t>
            </a:r>
            <a:endParaRPr lang="en-GB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EB8ED4-FC2B-464F-11E8-63BE51CB0E1E}"/>
              </a:ext>
            </a:extLst>
          </p:cNvPr>
          <p:cNvSpPr txBox="1">
            <a:spLocks/>
          </p:cNvSpPr>
          <p:nvPr/>
        </p:nvSpPr>
        <p:spPr>
          <a:xfrm>
            <a:off x="137160" y="1416081"/>
            <a:ext cx="8869680" cy="47859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Gerardo d’Auria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>
                <a:latin typeface="Arial" panose="020B0604020202020204" pitchFamily="34" charset="0"/>
                <a:cs typeface="Arial" panose="020B0604020202020204" pitchFamily="34" charset="0"/>
              </a:rPr>
              <a:t>Elettra, Sincrotrone Trieste, Italy,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600" b="1" i="1" u="sng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600" b="1" u="sng">
                <a:latin typeface="Arial" panose="020B0604020202020204" pitchFamily="34" charset="0"/>
                <a:cs typeface="Arial" panose="020B0604020202020204" pitchFamily="34" charset="0"/>
              </a:rPr>
              <a:t>Civil engineering / WP2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Teppei Katori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>
                <a:latin typeface="Arial" panose="020B0604020202020204" pitchFamily="34" charset="0"/>
                <a:cs typeface="Arial" panose="020B0604020202020204" pitchFamily="34" charset="0"/>
              </a:rPr>
              <a:t>Dept of Physics, King’s College London, UK,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600" b="1" i="1" u="sng">
                <a:latin typeface="Arial" panose="020B0604020202020204" pitchFamily="34" charset="0"/>
                <a:cs typeface="Arial" panose="020B0604020202020204" pitchFamily="34" charset="0"/>
              </a:rPr>
              <a:t>~Cross-sections / </a:t>
            </a:r>
            <a:r>
              <a:rPr lang="en-GB" sz="1600" b="1" u="sng">
                <a:latin typeface="Arial" panose="020B0604020202020204" pitchFamily="34" charset="0"/>
                <a:cs typeface="Arial" panose="020B0604020202020204" pitchFamily="34" charset="0"/>
              </a:rPr>
              <a:t>WP5 + WP6</a:t>
            </a:r>
            <a:endParaRPr lang="en-GB" sz="1600" b="1" i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Yong Joong Lee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>
                <a:latin typeface="Arial" panose="020B0604020202020204" pitchFamily="34" charset="0"/>
                <a:cs typeface="Arial" panose="020B0604020202020204" pitchFamily="34" charset="0"/>
              </a:rPr>
              <a:t>Target Systems R&amp;D, Second Target Station, Oak Ridge National Laboratory, USA,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600" b="1" u="sng">
                <a:latin typeface="Arial" panose="020B0604020202020204" pitchFamily="34" charset="0"/>
                <a:cs typeface="Arial" panose="020B0604020202020204" pitchFamily="34" charset="0"/>
              </a:rPr>
              <a:t>~Target station / WP3</a:t>
            </a: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Livia Ludhova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>
                <a:latin typeface="Arial" panose="020B0604020202020204" pitchFamily="34" charset="0"/>
                <a:cs typeface="Arial" panose="020B0604020202020204" pitchFamily="34" charset="0"/>
              </a:rPr>
              <a:t>Jülich Forschungszentrum, IKP-2 Neutrino Group, Germany,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600" b="1" u="sng">
                <a:latin typeface="Arial" panose="020B0604020202020204" pitchFamily="34" charset="0"/>
                <a:cs typeface="Arial" panose="020B0604020202020204" pitchFamily="34" charset="0"/>
              </a:rPr>
              <a:t>~Detectors / WP5 + WP6</a:t>
            </a: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Shinji Machida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>
                <a:latin typeface="Arial" panose="020B0604020202020204" pitchFamily="34" charset="0"/>
                <a:cs typeface="Arial" panose="020B0604020202020204" pitchFamily="34" charset="0"/>
              </a:rPr>
              <a:t>STFC, ISIS Neutron and Muon Source, UK,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600" b="1" u="sng">
                <a:latin typeface="Arial" panose="020B0604020202020204" pitchFamily="34" charset="0"/>
                <a:cs typeface="Arial" panose="020B0604020202020204" pitchFamily="34" charset="0"/>
              </a:rPr>
              <a:t>~Accelerator / WP4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B32C5-850D-7092-3DDB-3FCB6391C97C}"/>
              </a:ext>
            </a:extLst>
          </p:cNvPr>
          <p:cNvSpPr txBox="1"/>
          <p:nvPr/>
        </p:nvSpPr>
        <p:spPr>
          <a:xfrm rot="20542592">
            <a:off x="3133626" y="1445889"/>
            <a:ext cx="287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to be replaced</a:t>
            </a:r>
          </a:p>
        </p:txBody>
      </p:sp>
    </p:spTree>
    <p:extLst>
      <p:ext uri="{BB962C8B-B14F-4D97-AF65-F5344CB8AC3E}">
        <p14:creationId xmlns:p14="http://schemas.microsoft.com/office/powerpoint/2010/main" val="18521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9222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>
                <a:solidFill>
                  <a:srgbClr val="0000FF"/>
                </a:solidFill>
              </a:rPr>
              <a:t>Deliverables</a:t>
            </a:r>
            <a:endParaRPr lang="en-GB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5A1B0-78A2-10E3-7E44-88F3C16FB8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81" y="895390"/>
            <a:ext cx="8466637" cy="593571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4DB153-D73C-7618-00FA-1FBC8D2581BC}"/>
              </a:ext>
            </a:extLst>
          </p:cNvPr>
          <p:cNvSpPr/>
          <p:nvPr/>
        </p:nvSpPr>
        <p:spPr>
          <a:xfrm>
            <a:off x="473825" y="2468880"/>
            <a:ext cx="7963593" cy="7968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04363-25BA-78E2-6C3E-D93F5FEC3C5B}"/>
              </a:ext>
            </a:extLst>
          </p:cNvPr>
          <p:cNvSpPr txBox="1"/>
          <p:nvPr/>
        </p:nvSpPr>
        <p:spPr>
          <a:xfrm rot="16200000">
            <a:off x="-173509" y="2601781"/>
            <a:ext cx="866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delivered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2DC79-2965-3A73-2053-E3284313E4BB}"/>
              </a:ext>
            </a:extLst>
          </p:cNvPr>
          <p:cNvSpPr txBox="1"/>
          <p:nvPr/>
        </p:nvSpPr>
        <p:spPr>
          <a:xfrm>
            <a:off x="8366223" y="2441983"/>
            <a:ext cx="878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approved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6260B-3DC2-6DBD-39FA-4C2AC2C0111A}"/>
              </a:ext>
            </a:extLst>
          </p:cNvPr>
          <p:cNvSpPr txBox="1"/>
          <p:nvPr/>
        </p:nvSpPr>
        <p:spPr>
          <a:xfrm>
            <a:off x="8366223" y="2590029"/>
            <a:ext cx="878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approved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897E0-F34C-6A5E-B560-4A82DD937E08}"/>
              </a:ext>
            </a:extLst>
          </p:cNvPr>
          <p:cNvSpPr txBox="1"/>
          <p:nvPr/>
        </p:nvSpPr>
        <p:spPr>
          <a:xfrm>
            <a:off x="8366223" y="2781617"/>
            <a:ext cx="878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approved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85AC9-2645-9DAD-EC51-EB30D77DEFFA}"/>
              </a:ext>
            </a:extLst>
          </p:cNvPr>
          <p:cNvSpPr txBox="1"/>
          <p:nvPr/>
        </p:nvSpPr>
        <p:spPr>
          <a:xfrm>
            <a:off x="8366223" y="2999331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</a:rPr>
              <a:t>pending</a:t>
            </a:r>
          </a:p>
        </p:txBody>
      </p:sp>
    </p:spTree>
    <p:extLst>
      <p:ext uri="{BB962C8B-B14F-4D97-AF65-F5344CB8AC3E}">
        <p14:creationId xmlns:p14="http://schemas.microsoft.com/office/powerpoint/2010/main" val="135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786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dirty="0">
                <a:solidFill>
                  <a:srgbClr val="0000FF"/>
                </a:solidFill>
              </a:rPr>
              <a:t>Milestones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1FB9057-5C23-EB4C-A150-E5F02D169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1502460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343FB4-C6BB-D9F6-6665-2DA2C6D241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22" y="675932"/>
            <a:ext cx="8673737" cy="592722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6B6E7B-1840-60A5-3B2B-F79AFAE905CE}"/>
              </a:ext>
            </a:extLst>
          </p:cNvPr>
          <p:cNvSpPr/>
          <p:nvPr/>
        </p:nvSpPr>
        <p:spPr>
          <a:xfrm>
            <a:off x="305784" y="2059494"/>
            <a:ext cx="7963593" cy="1032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DB097-E2E5-989D-721E-A0DF1C7CB22D}"/>
              </a:ext>
            </a:extLst>
          </p:cNvPr>
          <p:cNvSpPr txBox="1"/>
          <p:nvPr/>
        </p:nvSpPr>
        <p:spPr>
          <a:xfrm>
            <a:off x="7230271" y="3012179"/>
            <a:ext cx="1913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postponed to month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D091C-749D-7A35-2C9D-05AD99776B54}"/>
              </a:ext>
            </a:extLst>
          </p:cNvPr>
          <p:cNvSpPr txBox="1"/>
          <p:nvPr/>
        </p:nvSpPr>
        <p:spPr>
          <a:xfrm>
            <a:off x="8318841" y="2359038"/>
            <a:ext cx="836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achieved</a:t>
            </a:r>
          </a:p>
        </p:txBody>
      </p:sp>
    </p:spTree>
    <p:extLst>
      <p:ext uri="{BB962C8B-B14F-4D97-AF65-F5344CB8AC3E}">
        <p14:creationId xmlns:p14="http://schemas.microsoft.com/office/powerpoint/2010/main" val="42574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2975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dirty="0">
                <a:solidFill>
                  <a:srgbClr val="0000FF"/>
                </a:solidFill>
              </a:rPr>
              <a:t>Reporting Periods</a:t>
            </a:r>
            <a:br>
              <a:rPr lang="en-GB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(imposed by EU)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DE6E3D-D167-BEC7-1C51-865EA509C4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5" y="1557011"/>
            <a:ext cx="9049670" cy="907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755362-6877-9C05-6A87-476B95526FD0}"/>
              </a:ext>
            </a:extLst>
          </p:cNvPr>
          <p:cNvSpPr txBox="1"/>
          <p:nvPr/>
        </p:nvSpPr>
        <p:spPr>
          <a:xfrm>
            <a:off x="0" y="1163195"/>
            <a:ext cx="147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for ESSnuSB+: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AD6EA-6549-8C63-74E4-F13D0C9B52CE}"/>
              </a:ext>
            </a:extLst>
          </p:cNvPr>
          <p:cNvSpPr txBox="1"/>
          <p:nvPr/>
        </p:nvSpPr>
        <p:spPr>
          <a:xfrm>
            <a:off x="59002" y="2412730"/>
            <a:ext cx="85953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Three parts: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Financial (administration)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Technical (WPs)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rgbClr val="0070C0"/>
                </a:solidFill>
              </a:rPr>
              <a:t>New: Policy brief (2-pages, imposed by EU after approval)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Implementation of RI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Access to RI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Funding of RI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International cooperation of RI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Employment and skills in RI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Greening of RI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Interaction of RI with industry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ERIC legal framework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Technology development, data and digital services, digitalisation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Level of connection of RI to European Open Science Cloud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Contribution to other research areas and to broader EU priorities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solidFill>
                  <a:srgbClr val="0070C0"/>
                </a:solidFill>
              </a:rPr>
              <a:t>Sustainability of RI</a:t>
            </a:r>
          </a:p>
        </p:txBody>
      </p:sp>
    </p:spTree>
    <p:extLst>
      <p:ext uri="{BB962C8B-B14F-4D97-AF65-F5344CB8AC3E}">
        <p14:creationId xmlns:p14="http://schemas.microsoft.com/office/powerpoint/2010/main" val="13406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"/>
            <a:ext cx="6862522" cy="1001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6600" dirty="0">
                <a:solidFill>
                  <a:srgbClr val="0000FF"/>
                </a:solidFill>
              </a:rPr>
              <a:t>Agenda</a:t>
            </a:r>
            <a:endParaRPr lang="en-GB" sz="6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EF6E7070-573C-7F83-45BD-868B43476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412150"/>
              </p:ext>
            </p:extLst>
          </p:nvPr>
        </p:nvGraphicFramePr>
        <p:xfrm>
          <a:off x="0" y="1972792"/>
          <a:ext cx="9143999" cy="3680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963">
                  <a:extLst>
                    <a:ext uri="{9D8B030D-6E8A-4147-A177-3AD203B41FA5}">
                      <a16:colId xmlns:a16="http://schemas.microsoft.com/office/drawing/2014/main" val="2242036512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712205919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3242896743"/>
                    </a:ext>
                  </a:extLst>
                </a:gridCol>
                <a:gridCol w="1856509">
                  <a:extLst>
                    <a:ext uri="{9D8B030D-6E8A-4147-A177-3AD203B41FA5}">
                      <a16:colId xmlns:a16="http://schemas.microsoft.com/office/drawing/2014/main" val="9996485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1285197524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1851826325"/>
                    </a:ext>
                  </a:extLst>
                </a:gridCol>
              </a:tblGrid>
              <a:tr h="548951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Monday</a:t>
                      </a:r>
                      <a:r>
                        <a:rPr lang="el-GR" sz="1400" dirty="0"/>
                        <a:t> </a:t>
                      </a:r>
                      <a:r>
                        <a:rPr lang="fr-CH" sz="1400" dirty="0"/>
                        <a:t>(23/09)</a:t>
                      </a:r>
                      <a:endParaRPr lang="en-GB" sz="1400" dirty="0"/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Tuesday (24/09)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Wednesday (25/09)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Thursday (26/09)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Friday (27/09)</a:t>
                      </a:r>
                    </a:p>
                  </a:txBody>
                  <a:tcPr marL="72339" marR="72339" marT="36169" marB="36169"/>
                </a:tc>
                <a:extLst>
                  <a:ext uri="{0D108BD9-81ED-4DB2-BD59-A6C34878D82A}">
                    <a16:rowId xmlns:a16="http://schemas.microsoft.com/office/drawing/2014/main" val="18162296"/>
                  </a:ext>
                </a:extLst>
              </a:tr>
              <a:tr h="731308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Morning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/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/>
                        <a:t>Arrival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WP parallel sessions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i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dirty="0">
                          <a:highlight>
                            <a:srgbClr val="FFFF00"/>
                          </a:highlight>
                        </a:rPr>
                        <a:t>Collaboration photo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WP Plenary sessions</a:t>
                      </a:r>
                      <a:endParaRPr lang="en-GB" sz="1400" dirty="0"/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Plenary session:</a:t>
                      </a:r>
                    </a:p>
                    <a:p>
                      <a:pPr marL="134938" indent="-1349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/>
                        <a:t>WPs 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(summary and future plans)</a:t>
                      </a:r>
                    </a:p>
                    <a:p>
                      <a:pPr marL="134938" indent="-1349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/>
                        <a:t>discussion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Governing Board +IAP preliminary report </a:t>
                      </a:r>
                      <a:r>
                        <a:rPr lang="en-GB" sz="1400" b="0" dirty="0"/>
                        <a:t>(open session)</a:t>
                      </a:r>
                    </a:p>
                  </a:txBody>
                  <a:tcPr marL="72339" marR="72339" marT="36169" marB="36169"/>
                </a:tc>
                <a:extLst>
                  <a:ext uri="{0D108BD9-81ED-4DB2-BD59-A6C34878D82A}">
                    <a16:rowId xmlns:a16="http://schemas.microsoft.com/office/drawing/2014/main" val="2383755919"/>
                  </a:ext>
                </a:extLst>
              </a:tr>
              <a:tr h="183175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Afternoon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/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Plenary session</a:t>
                      </a:r>
                    </a:p>
                    <a:p>
                      <a:pPr marL="139700" indent="-1397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/>
                        <a:t>introduction</a:t>
                      </a:r>
                    </a:p>
                    <a:p>
                      <a:pPr marL="139700" indent="-1397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/>
                        <a:t>Status of ESSnuSB+</a:t>
                      </a:r>
                    </a:p>
                    <a:p>
                      <a:pPr marL="139700" indent="-1397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 from DEB</a:t>
                      </a:r>
                      <a:endParaRPr lang="en-GB" sz="1400" b="0" i="0" dirty="0"/>
                    </a:p>
                    <a:p>
                      <a:pPr marL="139700" indent="-1397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/>
                        <a:t>WPs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(status report)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DESY Tour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/>
                        <a:t>Dinner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400" b="1" dirty="0"/>
                        <a:t>THEIA Detector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400" b="1" dirty="0"/>
                        <a:t>WP Plenary sessions (cont.)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400" b="1" dirty="0"/>
                        <a:t>Zinkgruvan visit and Far Detector design project</a:t>
                      </a:r>
                      <a:endParaRPr lang="en-GB" sz="1400" dirty="0"/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b="1" dirty="0"/>
                        <a:t>IAP</a:t>
                      </a:r>
                      <a:r>
                        <a:rPr lang="en-GB" sz="1400" dirty="0"/>
                        <a:t> (closed)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b="1" dirty="0"/>
                        <a:t>MT + ESFRI Task Force </a:t>
                      </a:r>
                      <a:r>
                        <a:rPr lang="en-GB" sz="1400" dirty="0"/>
                        <a:t>(open session)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b="1" dirty="0"/>
                        <a:t>DEB</a:t>
                      </a:r>
                      <a:r>
                        <a:rPr lang="en-GB" sz="1400" dirty="0"/>
                        <a:t> (open session)</a:t>
                      </a:r>
                    </a:p>
                  </a:txBody>
                  <a:tcPr marL="72339" marR="72339" marT="36169" marB="36169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/>
                    </a:p>
                  </a:txBody>
                  <a:tcPr marL="72339" marR="72339" marT="36169" marB="36169"/>
                </a:tc>
                <a:extLst>
                  <a:ext uri="{0D108BD9-81ED-4DB2-BD59-A6C34878D82A}">
                    <a16:rowId xmlns:a16="http://schemas.microsoft.com/office/drawing/2014/main" val="40083620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66AAA89-2F63-8798-DBBB-815CE6A3E4D1}"/>
              </a:ext>
            </a:extLst>
          </p:cNvPr>
          <p:cNvSpPr txBox="1"/>
          <p:nvPr/>
        </p:nvSpPr>
        <p:spPr>
          <a:xfrm>
            <a:off x="91440" y="1133376"/>
            <a:ext cx="5804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https://indico.desy.de/event/44968/timetable/#20240923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12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0FC8C-6A37-BA2E-9693-010E32D5B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9CC0FC2E-9D44-96D8-7F38-B22182BCC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114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>
                <a:solidFill>
                  <a:srgbClr val="0000FF"/>
                </a:solidFill>
              </a:rPr>
              <a:t>First Periodic Report</a:t>
            </a:r>
            <a:br>
              <a:rPr lang="en-GB">
                <a:solidFill>
                  <a:srgbClr val="0000FF"/>
                </a:solidFill>
              </a:rPr>
            </a:br>
            <a:r>
              <a:rPr lang="en-GB" sz="2800">
                <a:solidFill>
                  <a:srgbClr val="0000FF"/>
                </a:solidFill>
              </a:rPr>
              <a:t>(12 months)</a:t>
            </a:r>
            <a:endParaRPr lang="en-GB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C82957-26E2-0D0D-EF30-999667A0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AB2FDC71-6F4C-6D17-BD81-E52F211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08F04A-D215-7CB3-9923-5330B1E7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ED853-A434-12DF-0CFB-C2C8C9540837}"/>
              </a:ext>
            </a:extLst>
          </p:cNvPr>
          <p:cNvSpPr txBox="1"/>
          <p:nvPr/>
        </p:nvSpPr>
        <p:spPr>
          <a:xfrm>
            <a:off x="86379" y="938035"/>
            <a:ext cx="609506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/>
              <a:t>Project review</a:t>
            </a:r>
            <a:r>
              <a:rPr lang="en-GB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when: 07 March 2024 (remotely)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reviewer: Ioana Maris (ULB, New York University Abu Dhabi)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0F0C2-F77E-80E1-A3DA-1C6CBBFABA49}"/>
              </a:ext>
            </a:extLst>
          </p:cNvPr>
          <p:cNvSpPr txBox="1"/>
          <p:nvPr/>
        </p:nvSpPr>
        <p:spPr>
          <a:xfrm>
            <a:off x="342263" y="2343504"/>
            <a:ext cx="5961102" cy="34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Agenda: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09:00 Introduction to the project (30+10’),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09:40 WP1 (20+10’),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>
                <a:solidFill>
                  <a:srgbClr val="000000"/>
                </a:solidFill>
                <a:latin typeface="Helvetica" pitchFamily="2" charset="0"/>
              </a:rPr>
              <a:t>10:10 Dissemination (15+5'),</a:t>
            </a:r>
            <a:endParaRPr lang="en-GB" sz="1600" b="0" i="0" u="none" strike="noStrike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10:30 </a:t>
            </a:r>
            <a:r>
              <a:rPr lang="en-GB" sz="1600" b="0" i="0" u="none" strike="noStrike">
                <a:solidFill>
                  <a:srgbClr val="0432FF"/>
                </a:solidFill>
                <a:effectLst/>
                <a:latin typeface="Helvetica" pitchFamily="2" charset="0"/>
              </a:rPr>
              <a:t>break (10'),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10:40 WP2 (30+10’),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11:20 WP3 (30+10’),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12:00 </a:t>
            </a:r>
            <a:r>
              <a:rPr lang="en-GB" sz="1600" b="0" i="0" u="none" strike="noStrike">
                <a:solidFill>
                  <a:srgbClr val="0432FF"/>
                </a:solidFill>
                <a:effectLst/>
                <a:latin typeface="Helvetica" pitchFamily="2" charset="0"/>
              </a:rPr>
              <a:t>Lunch, 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13:30 </a:t>
            </a: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WP4 (30+10’),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14:10 WP5 (30+10’),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14:50 WP6 (30+10’),</a:t>
            </a:r>
          </a:p>
          <a:p>
            <a:pPr marL="342900" indent="-342900" algn="l">
              <a:spcAft>
                <a:spcPts val="300"/>
              </a:spcAft>
              <a:buFont typeface="+mj-lt"/>
              <a:buAutoNum type="arabicPeriod"/>
            </a:pPr>
            <a:r>
              <a:rPr lang="en-GB" sz="16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15:30 Discussion.</a:t>
            </a:r>
            <a:endParaRPr lang="en-GB" sz="1400" b="0" i="0" u="none" strike="noStrike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F48B8-54A7-907D-5A89-DB3CF600833E}"/>
              </a:ext>
            </a:extLst>
          </p:cNvPr>
          <p:cNvSpPr txBox="1"/>
          <p:nvPr/>
        </p:nvSpPr>
        <p:spPr>
          <a:xfrm>
            <a:off x="3807228" y="5918829"/>
            <a:ext cx="58521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hlinkClick r:id="rId3"/>
              </a:rPr>
              <a:t>https://essnusb.eu/DocDB/private/DisplayMeeting?conferenceid=412</a:t>
            </a:r>
            <a:endParaRPr lang="en-GB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50984-958E-2DAB-D45E-86EE15B87CB7}"/>
              </a:ext>
            </a:extLst>
          </p:cNvPr>
          <p:cNvSpPr txBox="1"/>
          <p:nvPr/>
        </p:nvSpPr>
        <p:spPr>
          <a:xfrm>
            <a:off x="4522124" y="3804286"/>
            <a:ext cx="4621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hlinkClick r:id="rId4"/>
              </a:rPr>
              <a:t>https://essnusb.eu/DocDB/private/DocumentDatabase</a:t>
            </a:r>
            <a:endParaRPr lang="en-GB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BEDB6-8D1D-8C28-F9DA-FA0C1704C583}"/>
              </a:ext>
            </a:extLst>
          </p:cNvPr>
          <p:cNvSpPr txBox="1"/>
          <p:nvPr/>
        </p:nvSpPr>
        <p:spPr>
          <a:xfrm>
            <a:off x="3807228" y="5642062"/>
            <a:ext cx="359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B050"/>
                </a:solidFill>
              </a:rPr>
              <a:t>all ESSνSB documents can be found here:</a:t>
            </a:r>
          </a:p>
        </p:txBody>
      </p:sp>
    </p:spTree>
    <p:extLst>
      <p:ext uri="{BB962C8B-B14F-4D97-AF65-F5344CB8AC3E}">
        <p14:creationId xmlns:p14="http://schemas.microsoft.com/office/powerpoint/2010/main" val="13145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58B7-4752-F53B-5FB2-C2E72F53C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1E8940D9-0008-2735-1DE7-F23A33384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114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dirty="0">
                <a:solidFill>
                  <a:srgbClr val="0000FF"/>
                </a:solidFill>
              </a:rPr>
              <a:t>First Periodic Report</a:t>
            </a:r>
            <a:br>
              <a:rPr lang="en-GB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(12 months)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C1C789-8FAF-D6CD-0D61-7B6F1941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C63A3E8-2ECC-9A15-ABD4-4EEED648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798605-1C88-9BC6-B04D-726749CB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96D41-0827-CD18-A063-BF8C67886D66}"/>
              </a:ext>
            </a:extLst>
          </p:cNvPr>
          <p:cNvSpPr txBox="1"/>
          <p:nvPr/>
        </p:nvSpPr>
        <p:spPr>
          <a:xfrm>
            <a:off x="78377" y="1649348"/>
            <a:ext cx="898724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i="1" dirty="0">
                <a:effectLst/>
                <a:latin typeface="Helvetica" pitchFamily="2" charset="0"/>
              </a:rPr>
              <a:t>Points examined</a:t>
            </a:r>
            <a:r>
              <a:rPr lang="en-GB" i="1" dirty="0">
                <a:effectLst/>
                <a:latin typeface="Helvetica" pitchFamily="2" charset="0"/>
              </a:rPr>
              <a:t>: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the degree to which the work plan has been carried out and whether all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deliverables</a:t>
            </a:r>
            <a:r>
              <a:rPr lang="en-GB" i="1" dirty="0">
                <a:effectLst/>
                <a:latin typeface="Helvetica" pitchFamily="2" charset="0"/>
              </a:rPr>
              <a:t> were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completed,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whether the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objectives are still relevant </a:t>
            </a:r>
            <a:r>
              <a:rPr lang="en-GB" i="1" dirty="0">
                <a:effectLst/>
                <a:latin typeface="Helvetica" pitchFamily="2" charset="0"/>
              </a:rPr>
              <a:t>and provide scientific or industrial breakthrough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potential,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how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resources</a:t>
            </a:r>
            <a:r>
              <a:rPr lang="en-GB" i="1" dirty="0">
                <a:effectLst/>
                <a:latin typeface="Helvetica" pitchFamily="2" charset="0"/>
              </a:rPr>
              <a:t> were planned and used in relation to the achieved progress, and if their use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respects the principles of economy, efficiency and effectiveness,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the management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procedures and methods </a:t>
            </a:r>
            <a:r>
              <a:rPr lang="en-GB" i="1" dirty="0">
                <a:effectLst/>
                <a:latin typeface="Helvetica" pitchFamily="2" charset="0"/>
              </a:rPr>
              <a:t>of the project,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the beneficiaries’ contributions and their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integration</a:t>
            </a:r>
            <a:r>
              <a:rPr lang="en-GB" i="1" dirty="0">
                <a:effectLst/>
                <a:latin typeface="Helvetica" pitchFamily="2" charset="0"/>
              </a:rPr>
              <a:t> within the project,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the expected potential scientific, technological, economic, competitive and social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impact</a:t>
            </a:r>
            <a:r>
              <a:rPr lang="en-GB" i="1" dirty="0">
                <a:effectLst/>
                <a:latin typeface="Helvetica" pitchFamily="2" charset="0"/>
              </a:rPr>
              <a:t>, and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plans for using and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disseminating</a:t>
            </a:r>
            <a:r>
              <a:rPr lang="en-GB" i="1" dirty="0">
                <a:effectLst/>
                <a:latin typeface="Helvetica" pitchFamily="2" charset="0"/>
              </a:rPr>
              <a:t> results,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eligibility of the costs</a:t>
            </a:r>
            <a:r>
              <a:rPr lang="en-GB" i="1" dirty="0">
                <a:effectLst/>
                <a:latin typeface="Helvetica" pitchFamily="2" charset="0"/>
              </a:rPr>
              <a:t> claimed,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compliance</a:t>
            </a:r>
            <a:r>
              <a:rPr lang="en-GB" i="1" dirty="0">
                <a:effectLst/>
                <a:latin typeface="Helvetica" pitchFamily="2" charset="0"/>
              </a:rPr>
              <a:t> with other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Grant </a:t>
            </a:r>
            <a:r>
              <a:rPr lang="en-GB" i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greement</a:t>
            </a:r>
            <a:r>
              <a:rPr lang="en-GB" i="1" dirty="0">
                <a:effectLst/>
                <a:latin typeface="Helvetica" pitchFamily="2" charset="0"/>
              </a:rPr>
              <a:t> obligations.</a:t>
            </a: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58F7B-310F-B26B-245E-B00124A7F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EB2F1AFB-0774-DF61-3D3A-4F3F11A70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43"/>
          <a:stretch/>
        </p:blipFill>
        <p:spPr>
          <a:xfrm>
            <a:off x="624806" y="1376270"/>
            <a:ext cx="7772400" cy="5055326"/>
          </a:xfrm>
          <a:prstGeom prst="rect">
            <a:avLst/>
          </a:prstGeom>
        </p:spPr>
      </p:pic>
      <p:sp>
        <p:nvSpPr>
          <p:cNvPr id="20484" name="Rectangle 2">
            <a:extLst>
              <a:ext uri="{FF2B5EF4-FFF2-40B4-BE49-F238E27FC236}">
                <a16:creationId xmlns:a16="http://schemas.microsoft.com/office/drawing/2014/main" id="{5EFB043F-8F60-EBB8-FFC6-5B942E0AC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3149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General Project Review Consolidated Report</a:t>
            </a:r>
            <a:endParaRPr lang="en-GB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B47718-61D9-41C9-1BEC-A8E89E09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9CE25E0-02A3-B975-FB10-D2F970AE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73F2EB-FA2A-5E98-96F3-5EAE58E1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D66A5-87E1-E347-4FC8-EFEC583581F5}"/>
              </a:ext>
            </a:extLst>
          </p:cNvPr>
          <p:cNvSpPr txBox="1"/>
          <p:nvPr/>
        </p:nvSpPr>
        <p:spPr>
          <a:xfrm>
            <a:off x="3500846" y="1541417"/>
            <a:ext cx="6439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4"/>
              </a:rPr>
              <a:t>https://</a:t>
            </a:r>
            <a:r>
              <a:rPr lang="en-GB" sz="1600" dirty="0" err="1">
                <a:hlinkClick r:id="rId4"/>
              </a:rPr>
              <a:t>essnusb.eu</a:t>
            </a:r>
            <a:r>
              <a:rPr lang="en-GB" sz="1600" dirty="0">
                <a:hlinkClick r:id="rId4"/>
              </a:rPr>
              <a:t>/</a:t>
            </a:r>
            <a:r>
              <a:rPr lang="en-GB" sz="1600" dirty="0" err="1">
                <a:hlinkClick r:id="rId4"/>
              </a:rPr>
              <a:t>DocDB</a:t>
            </a:r>
            <a:r>
              <a:rPr lang="en-GB" sz="1600" dirty="0">
                <a:hlinkClick r:id="rId4"/>
              </a:rPr>
              <a:t>/private/</a:t>
            </a:r>
            <a:r>
              <a:rPr lang="en-GB" sz="1600" dirty="0" err="1">
                <a:hlinkClick r:id="rId4"/>
              </a:rPr>
              <a:t>ShowDocument?docid</a:t>
            </a:r>
            <a:r>
              <a:rPr lang="en-GB" sz="1600" dirty="0">
                <a:hlinkClick r:id="rId4"/>
              </a:rPr>
              <a:t>=1842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273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5FE2D-CCA8-A525-1D0C-31F1C55A6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FDEA85DF-B75E-A9EE-9B51-83FA9F029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3149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General Project Review Consolidated Report</a:t>
            </a:r>
            <a:endParaRPr lang="en-GB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39A78A-B6E6-F061-5F4E-D2C0D8DC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5E113AE-3295-2D68-BB89-1AD1DBB4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08CEFE-15EB-5E68-FE6D-43AD3E5C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B5EA5-34E2-10B1-4388-F8794F1A4BA5}"/>
              </a:ext>
            </a:extLst>
          </p:cNvPr>
          <p:cNvSpPr txBox="1"/>
          <p:nvPr/>
        </p:nvSpPr>
        <p:spPr>
          <a:xfrm>
            <a:off x="167403" y="1240694"/>
            <a:ext cx="246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Main recommendations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EB581-AAFC-E1E8-19FD-6A9840A9D7D8}"/>
              </a:ext>
            </a:extLst>
          </p:cNvPr>
          <p:cNvSpPr txBox="1"/>
          <p:nvPr/>
        </p:nvSpPr>
        <p:spPr>
          <a:xfrm>
            <a:off x="1" y="1794692"/>
            <a:ext cx="91440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The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dissemination and communication activities </a:t>
            </a:r>
            <a:r>
              <a:rPr lang="en-GB" i="1" dirty="0">
                <a:effectLst/>
                <a:latin typeface="Helvetica" pitchFamily="2" charset="0"/>
              </a:rPr>
              <a:t>towards the scientific community are well in line with the expectations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for this period, however, the outreach part remains a bit behind. As a further recommendation, the next period should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also focus on this part which will help in integrating better the project within the local community.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One of the risks that might influence the timely continuation of the project is the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difficulty in finding appropriate</a:t>
            </a:r>
            <a:r>
              <a:rPr lang="en-GB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postdoctoral researchers </a:t>
            </a:r>
            <a:r>
              <a:rPr lang="en-GB" i="1" dirty="0">
                <a:effectLst/>
                <a:latin typeface="Helvetica" pitchFamily="2" charset="0"/>
              </a:rPr>
              <a:t>for the very specialized tasks. This might constitute an issue that will be hard to mitigate if the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hiring does not proceed as planned.</a:t>
            </a:r>
            <a:endParaRPr lang="en-GB" dirty="0"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Helvetica" pitchFamily="2" charset="0"/>
              </a:rPr>
              <a:t>The data management plan, one of the deliverables for this time interval, properly includes open-science practices and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the archiving of data. The consortium organised a very good data base for the relevant documents and committed to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submitting relevant publications in open science journals.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However, a commitment of just 5 years for the archiving of</a:t>
            </a:r>
            <a:r>
              <a:rPr lang="en-GB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GB" i="1" dirty="0">
                <a:solidFill>
                  <a:srgbClr val="FF0000"/>
                </a:solidFill>
                <a:effectLst/>
                <a:latin typeface="Helvetica" pitchFamily="2" charset="0"/>
              </a:rPr>
              <a:t>data seems rather small and should be discussed within the consortium.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latin typeface="Helvetica" pitchFamily="2" charset="0"/>
              </a:rPr>
              <a:t>+ special recommendations for each WP.</a:t>
            </a: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2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D2285-A7F3-841F-FB9C-CC1AC9230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54D77C53-3318-4D7E-208C-4C9DF6F63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131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Road Maps</a:t>
            </a:r>
            <a:endParaRPr lang="en-GB" sz="4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699E27-3646-56FC-0E49-DC5C086F7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A9E1F11-9294-D38F-B14E-4ED2CC75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F816C5-3E7A-B022-6F16-0CF4D9C5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DD15A789-D695-6328-7583-52ED20479A93}"/>
              </a:ext>
            </a:extLst>
          </p:cNvPr>
          <p:cNvSpPr txBox="1">
            <a:spLocks/>
          </p:cNvSpPr>
          <p:nvPr/>
        </p:nvSpPr>
        <p:spPr>
          <a:xfrm>
            <a:off x="295934" y="1284253"/>
            <a:ext cx="8568951" cy="17173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-263525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b="1">
                <a:solidFill>
                  <a:srgbClr val="0070C0"/>
                </a:solidFill>
              </a:rPr>
              <a:t>4-5 June meeting in Brussels</a:t>
            </a:r>
          </a:p>
          <a:p>
            <a:pPr marL="0" lvl="1" indent="0">
              <a:spcBef>
                <a:spcPts val="0"/>
              </a:spcBef>
              <a:spcAft>
                <a:spcPts val="1800"/>
              </a:spcAft>
              <a:buFont typeface="Arial"/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1800"/>
              </a:spcAft>
              <a:buFont typeface="Arial"/>
              <a:buNone/>
            </a:pP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FCEFFC42-E3C4-486A-2A2C-E35F442BE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27" y="1833634"/>
            <a:ext cx="3406346" cy="36156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370DD06E-4005-6AB9-B529-542691D9A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7772880" cy="3680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9B0BF-2A93-3D41-0F32-CEE6ADAA350B}"/>
              </a:ext>
            </a:extLst>
          </p:cNvPr>
          <p:cNvSpPr txBox="1"/>
          <p:nvPr/>
        </p:nvSpPr>
        <p:spPr>
          <a:xfrm>
            <a:off x="6084168" y="1311688"/>
            <a:ext cx="255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ESFRI Landscape analysis</a:t>
            </a:r>
          </a:p>
        </p:txBody>
      </p:sp>
    </p:spTree>
    <p:extLst>
      <p:ext uri="{BB962C8B-B14F-4D97-AF65-F5344CB8AC3E}">
        <p14:creationId xmlns:p14="http://schemas.microsoft.com/office/powerpoint/2010/main" val="352738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E09F-329B-D10E-9198-48544F6A0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008C53C5-80E0-35CC-0788-29ED199CC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931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ESFRI/CERN strategy</a:t>
            </a:r>
            <a:endParaRPr lang="en-GB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2CE9E4-AB2D-7735-3FBC-108FAB9A6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4DD1D2E-1B7E-3CD3-E0AB-AC9FDF20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9B438F-CD8C-B8AB-793D-AE533C306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DE880B3-8E49-1E01-2C2E-CF856A2905E6}"/>
              </a:ext>
            </a:extLst>
          </p:cNvPr>
          <p:cNvSpPr txBox="1">
            <a:spLocks/>
          </p:cNvSpPr>
          <p:nvPr/>
        </p:nvSpPr>
        <p:spPr>
          <a:xfrm>
            <a:off x="163202" y="862267"/>
            <a:ext cx="8568951" cy="2126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events &amp; deadlines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260475" marR="0" lvl="1" indent="-263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ESFRI Info Day, Brussels, 8 October 2024</a:t>
            </a:r>
          </a:p>
          <a:p>
            <a:pPr marL="1260475" marR="0" lvl="1" indent="-2778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 Roadmap</a:t>
            </a:r>
            <a:b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eadline for contribution submissions: 31/03/2025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timeline of a strategy for particle physics&#10;&#10;Description automatically generated">
            <a:extLst>
              <a:ext uri="{FF2B5EF4-FFF2-40B4-BE49-F238E27FC236}">
                <a16:creationId xmlns:a16="http://schemas.microsoft.com/office/drawing/2014/main" id="{20B32A1B-4570-3E67-247B-FFAB5504D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3" y="3117288"/>
            <a:ext cx="6912768" cy="34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77332-53EB-B9EC-5D61-056CA2BD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D68D1E4F-5BA2-264A-4E81-B90352FDA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931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European or CERN strategy</a:t>
            </a:r>
            <a:endParaRPr lang="en-GB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6C59EC-AEF0-E357-7056-509ED538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F4C97CA-640E-0BE6-7744-A8375172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0B503E-E131-14E6-DEBF-8305F3B3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014EC7-85E1-7519-668E-EBBA5E536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868691"/>
              </p:ext>
            </p:extLst>
          </p:nvPr>
        </p:nvGraphicFramePr>
        <p:xfrm>
          <a:off x="237723" y="1177042"/>
          <a:ext cx="7886700" cy="165557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372400333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163647488"/>
                    </a:ext>
                  </a:extLst>
                </a:gridCol>
              </a:tblGrid>
              <a:tr h="329709">
                <a:tc>
                  <a:txBody>
                    <a:bodyPr/>
                    <a:lstStyle/>
                    <a:p>
                      <a:pPr algn="l"/>
                      <a:r>
                        <a:rPr lang="en-GB" sz="1400">
                          <a:effectLst/>
                        </a:rPr>
                        <a:t>STRATEGY SECRETARIAT</a:t>
                      </a: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400">
                          <a:effectLst/>
                        </a:rPr>
                        <a:t> </a:t>
                      </a: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542072"/>
                  </a:ext>
                </a:extLst>
              </a:tr>
              <a:tr h="32970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33333"/>
                          </a:solidFill>
                          <a:effectLst/>
                          <a:latin typeface="sourcesans-bold"/>
                        </a:rPr>
                        <a:t>Strategy Secretary (Chair)</a:t>
                      </a:r>
                      <a:endParaRPr lang="en-GB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Prof.  Karl </a:t>
                      </a:r>
                      <a:r>
                        <a:rPr lang="en-GB" sz="1400" dirty="0" err="1">
                          <a:solidFill>
                            <a:srgbClr val="333333"/>
                          </a:solidFill>
                          <a:effectLst/>
                        </a:rPr>
                        <a:t>Jakobs</a:t>
                      </a:r>
                      <a:endParaRPr lang="en-GB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32663"/>
                  </a:ext>
                </a:extLst>
              </a:tr>
              <a:tr h="329709"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rgbClr val="333333"/>
                          </a:solidFill>
                          <a:effectLst/>
                          <a:latin typeface="sourcesans-bold"/>
                        </a:rPr>
                        <a:t>SPC Chair</a:t>
                      </a:r>
                      <a:endParaRPr lang="en-GB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         Dr Hugh Montgomery</a:t>
                      </a: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53905"/>
                  </a:ext>
                </a:extLst>
              </a:tr>
              <a:tr h="32970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33333"/>
                          </a:solidFill>
                          <a:effectLst/>
                          <a:latin typeface="sourcesans-bold"/>
                        </a:rPr>
                        <a:t>LDG Chair</a:t>
                      </a:r>
                      <a:endParaRPr lang="en-GB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     Prof. Dave Newbold</a:t>
                      </a: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396113"/>
                  </a:ext>
                </a:extLst>
              </a:tr>
              <a:tr h="32970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33333"/>
                          </a:solidFill>
                          <a:effectLst/>
                          <a:latin typeface="sourcesans-bold"/>
                        </a:rPr>
                        <a:t>ECFA Chair</a:t>
                      </a:r>
                      <a:endParaRPr lang="en-GB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  Prof.  Paris </a:t>
                      </a:r>
                      <a:r>
                        <a:rPr lang="en-GB" sz="1400" dirty="0" err="1">
                          <a:solidFill>
                            <a:srgbClr val="333333"/>
                          </a:solidFill>
                          <a:effectLst/>
                        </a:rPr>
                        <a:t>Sphicas</a:t>
                      </a:r>
                      <a:endParaRPr lang="en-GB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8877" marR="58877" marT="58877" marB="588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981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72B2523-2FC9-B102-FF0B-FFFD0792B5C2}"/>
              </a:ext>
            </a:extLst>
          </p:cNvPr>
          <p:cNvSpPr txBox="1"/>
          <p:nvPr/>
        </p:nvSpPr>
        <p:spPr>
          <a:xfrm>
            <a:off x="33450" y="2850129"/>
            <a:ext cx="91105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opensans-bold"/>
              </a:rPr>
              <a:t>+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regular"/>
              </a:rPr>
              <a:t>CERN Director-General: Dr Fabiola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sans-regular"/>
              </a:rPr>
              <a:t>Gianotti</a:t>
            </a:r>
            <a:endParaRPr lang="en-GB" b="0" i="0" u="none" strike="noStrike" dirty="0">
              <a:solidFill>
                <a:srgbClr val="333333"/>
              </a:solidFill>
              <a:effectLst/>
              <a:latin typeface="sourcesans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sourcesans-regular"/>
              </a:rPr>
              <a:t>+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regular"/>
              </a:rPr>
              <a:t>CERN Director-General-Elect: To be appointed in late 2024</a:t>
            </a:r>
            <a:endParaRPr lang="en-GB" b="0" i="0" u="none" strike="noStrike" dirty="0">
              <a:solidFill>
                <a:srgbClr val="333333"/>
              </a:solidFill>
              <a:effectLst/>
              <a:latin typeface="opensans-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opensans-bold"/>
              </a:rPr>
              <a:t>+European Strategy Group (ESG)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opensans-bold"/>
              </a:rPr>
              <a:t>One representative per member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u="none" strike="noStrike" dirty="0">
                <a:solidFill>
                  <a:srgbClr val="333333"/>
                </a:solidFill>
                <a:effectLst/>
                <a:latin typeface="sourcesans-bold"/>
              </a:rPr>
              <a:t>Major European National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sourcesans-bold"/>
              </a:rPr>
              <a:t>Strategy secretariat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bold"/>
              </a:rPr>
              <a:t>ESG invitees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regular"/>
              </a:rPr>
              <a:t>President of the CERN Council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0" u="none" strike="noStrike" dirty="0">
                <a:solidFill>
                  <a:srgbClr val="333333"/>
                </a:solidFill>
                <a:effectLst/>
                <a:latin typeface="sourcesans-bold"/>
              </a:rPr>
              <a:t>Associate Member States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0" u="none" strike="noStrike" dirty="0">
                <a:solidFill>
                  <a:srgbClr val="333333"/>
                </a:solidFill>
                <a:effectLst/>
                <a:latin typeface="sourcesans-bold"/>
              </a:rPr>
              <a:t>Associate Member States in the pre-stage to Membership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0" u="none" strike="noStrike" dirty="0">
                <a:solidFill>
                  <a:srgbClr val="333333"/>
                </a:solidFill>
                <a:effectLst/>
                <a:latin typeface="sourcesans-bold"/>
              </a:rPr>
              <a:t>Observer States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0" u="none" strike="noStrike" dirty="0">
                <a:solidFill>
                  <a:srgbClr val="333333"/>
                </a:solidFill>
                <a:effectLst/>
                <a:latin typeface="sourcesans-bold"/>
              </a:rPr>
              <a:t>Organisations with Observer status: 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sourcesans-regular"/>
              </a:rPr>
              <a:t>EC (Patricia </a:t>
            </a:r>
            <a:r>
              <a:rPr lang="en-GB" b="0" i="0" u="none" strike="noStrike" dirty="0" err="1">
                <a:solidFill>
                  <a:srgbClr val="00B050"/>
                </a:solidFill>
                <a:effectLst/>
                <a:latin typeface="sourcesans-regular"/>
              </a:rPr>
              <a:t>Postigo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sourcesans-regular"/>
              </a:rPr>
              <a:t> McLaughlin)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0" u="none" strike="noStrike" dirty="0">
                <a:solidFill>
                  <a:srgbClr val="333333"/>
                </a:solidFill>
                <a:effectLst/>
                <a:latin typeface="sourcesans-bold"/>
              </a:rPr>
              <a:t>Other invitees: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regular"/>
              </a:rPr>
              <a:t>Chair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sans-regular"/>
              </a:rPr>
              <a:t>ApPEC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regular"/>
              </a:rPr>
              <a:t>, Chair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sans-regular"/>
              </a:rPr>
              <a:t>NuPECC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-regular"/>
              </a:rPr>
              <a:t>, Chair ESFRI, Other members of the PPG</a:t>
            </a:r>
            <a:endParaRPr lang="en-GB" dirty="0">
              <a:solidFill>
                <a:srgbClr val="333333"/>
              </a:solidFill>
              <a:latin typeface="sourcesans-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D5EDC-39DA-0BEE-D9C9-B0B8A52C372E}"/>
              </a:ext>
            </a:extLst>
          </p:cNvPr>
          <p:cNvSpPr txBox="1"/>
          <p:nvPr/>
        </p:nvSpPr>
        <p:spPr>
          <a:xfrm>
            <a:off x="3059832" y="1194559"/>
            <a:ext cx="49056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</a:t>
            </a:r>
            <a:r>
              <a:rPr lang="en-GB" sz="1200" dirty="0" err="1">
                <a:hlinkClick r:id="rId3"/>
              </a:rPr>
              <a:t>europeanstrategyupdate.web.cern.ch</a:t>
            </a:r>
            <a:r>
              <a:rPr lang="en-GB" sz="1200" dirty="0">
                <a:hlinkClick r:id="rId3"/>
              </a:rPr>
              <a:t>/</a:t>
            </a:r>
            <a:r>
              <a:rPr lang="en-GB" sz="1200" dirty="0" err="1">
                <a:hlinkClick r:id="rId3"/>
              </a:rPr>
              <a:t>european</a:t>
            </a:r>
            <a:r>
              <a:rPr lang="en-GB" sz="1200" dirty="0">
                <a:hlinkClick r:id="rId3"/>
              </a:rPr>
              <a:t>-strategy-group-</a:t>
            </a:r>
            <a:r>
              <a:rPr lang="en-GB" sz="1200" dirty="0" err="1">
                <a:hlinkClick r:id="rId3"/>
              </a:rPr>
              <a:t>esg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4470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0738B-517C-BA98-E6A3-7D727F628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6DADA4C-697E-A82E-E898-657D4C7D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934395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41EB92-BA88-BC9C-9F9C-E6FD3878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6114E9-85E6-A771-465A-4D4F128D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9E9FD4-F97C-1CF5-3CD8-65654E51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2024 Annual Meeting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28667C-ED22-A347-F610-A223C8B8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111246"/>
            <a:ext cx="9144000" cy="51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A03B1-02CB-5277-C68D-E43FBCEA2759}"/>
              </a:ext>
            </a:extLst>
          </p:cNvPr>
          <p:cNvSpPr txBox="1"/>
          <p:nvPr/>
        </p:nvSpPr>
        <p:spPr>
          <a:xfrm>
            <a:off x="2683485" y="3310467"/>
            <a:ext cx="3698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rgbClr val="FFFF0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6073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600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>
              <a:defRPr/>
            </a:pPr>
            <a:r>
              <a:rPr lang="en-GB"/>
              <a:t>Annual meeting, Hamburg, 23/09/2024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0"/>
            <a:ext cx="6862522" cy="135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dirty="0">
                <a:solidFill>
                  <a:srgbClr val="0000FF"/>
                </a:solidFill>
              </a:rPr>
              <a:t>Meetings</a:t>
            </a:r>
            <a:br>
              <a:rPr lang="en-GB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(from CA)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7359"/>
              </p:ext>
            </p:extLst>
          </p:nvPr>
        </p:nvGraphicFramePr>
        <p:xfrm>
          <a:off x="104189" y="1546565"/>
          <a:ext cx="8923419" cy="4138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8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7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 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Ordinary meeting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Extraordinary meeting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Governing Board</a:t>
                      </a:r>
                      <a:endParaRPr lang="en-GB" sz="17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At least once a year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At any time upon written request of the Executive Committee or 1/3 of the Members of the Governing Board.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6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Executive Committee</a:t>
                      </a:r>
                      <a:endParaRPr lang="en-GB" sz="17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At least 3 times per year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At any time upon written request of any Member of the Executive Committee.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Management Team</a:t>
                      </a:r>
                      <a:endParaRPr lang="en-GB" sz="17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At least 6 times per year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According to needs.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9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International Advisory Panel</a:t>
                      </a:r>
                      <a:endParaRPr lang="en-GB" sz="17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Once per year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Upon request of the Governing Board.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Dissemination and Exploitation Board</a:t>
                      </a:r>
                      <a:endParaRPr lang="en-GB" sz="17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At least 3 times per year</a:t>
                      </a:r>
                      <a:endParaRPr lang="en-GB" sz="17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Upon request of the Governing Board.</a:t>
                      </a:r>
                      <a:endParaRPr lang="en-GB" sz="17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104617" marR="10461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1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9221" y="1"/>
            <a:ext cx="6862522" cy="1067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Where are we...</a:t>
            </a:r>
            <a:endParaRPr lang="en-GB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29824CB-491F-F3B9-21A3-AF5D2B4B5A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746428"/>
              </p:ext>
            </p:extLst>
          </p:nvPr>
        </p:nvGraphicFramePr>
        <p:xfrm>
          <a:off x="135467" y="1397000"/>
          <a:ext cx="8881533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71CF329-8A2F-96A9-5E34-F4D530C37AAD}"/>
              </a:ext>
            </a:extLst>
          </p:cNvPr>
          <p:cNvSpPr/>
          <p:nvPr/>
        </p:nvSpPr>
        <p:spPr>
          <a:xfrm>
            <a:off x="1297459" y="5480560"/>
            <a:ext cx="1319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2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200" dirty="0"/>
          </a:p>
        </p:txBody>
      </p:sp>
      <p:pic>
        <p:nvPicPr>
          <p:cNvPr id="6" name="Image 4" descr="layout_ESSnuSB_04.png">
            <a:extLst>
              <a:ext uri="{FF2B5EF4-FFF2-40B4-BE49-F238E27FC236}">
                <a16:creationId xmlns:a16="http://schemas.microsoft.com/office/drawing/2014/main" id="{4A1EC695-8AE0-F72C-B471-B1ABB7436E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7080" y="4692510"/>
            <a:ext cx="2186584" cy="1633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BAD06-1091-E47F-9ACE-60286299F6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43" y="4369568"/>
            <a:ext cx="1177014" cy="1177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805A6-123E-6663-3BEE-3DC88DBB57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69" y="1643231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10119-67A5-891B-FF05-395432CA69A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6" y="3947844"/>
            <a:ext cx="687198" cy="468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B7452-D076-02D0-8976-10A49C2C52F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761" y="2621505"/>
            <a:ext cx="1344185" cy="644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3D1B8-CD63-E61F-7898-36E3C1BF43A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106" y="1311418"/>
            <a:ext cx="1269102" cy="13425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C3877B-5896-80EB-B447-3CD42F446A87}"/>
              </a:ext>
            </a:extLst>
          </p:cNvPr>
          <p:cNvGrpSpPr/>
          <p:nvPr/>
        </p:nvGrpSpPr>
        <p:grpSpPr>
          <a:xfrm>
            <a:off x="7682662" y="1142141"/>
            <a:ext cx="1298695" cy="1262902"/>
            <a:chOff x="7408910" y="530293"/>
            <a:chExt cx="1298695" cy="12629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AB400F-4383-5A85-D2D4-AAD449317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8910" y="811255"/>
              <a:ext cx="1298695" cy="9819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E7701E-DB99-0F8F-81E3-36F602A0410B}"/>
                </a:ext>
              </a:extLst>
            </p:cNvPr>
            <p:cNvSpPr txBox="1"/>
            <p:nvPr/>
          </p:nvSpPr>
          <p:spPr>
            <a:xfrm>
              <a:off x="7731818" y="530293"/>
              <a:ext cx="780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>
                  <a:solidFill>
                    <a:srgbClr val="00B050"/>
                  </a:solidFill>
                </a:rPr>
                <a:t>physics</a:t>
              </a: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69A504B5-562C-0907-57B2-3B57AE22D9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-48747" y="2832558"/>
            <a:ext cx="2233619" cy="355876"/>
          </a:xfrm>
          <a:prstGeom prst="bentConnector3">
            <a:avLst>
              <a:gd name="adj1" fmla="val 100357"/>
            </a:avLst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80454C-FC2B-0001-9DF1-276F2B2286B4}"/>
              </a:ext>
            </a:extLst>
          </p:cNvPr>
          <p:cNvSpPr txBox="1"/>
          <p:nvPr/>
        </p:nvSpPr>
        <p:spPr>
          <a:xfrm>
            <a:off x="712982" y="1602824"/>
            <a:ext cx="1271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i="1" dirty="0">
                <a:solidFill>
                  <a:srgbClr val="00B050"/>
                </a:solidFill>
              </a:rPr>
              <a:t>θ</a:t>
            </a:r>
            <a:r>
              <a:rPr lang="en-GB" sz="1200" i="1" baseline="-25000" dirty="0">
                <a:solidFill>
                  <a:srgbClr val="00B050"/>
                </a:solidFill>
              </a:rPr>
              <a:t>13</a:t>
            </a:r>
            <a:r>
              <a:rPr lang="en-GB" sz="1200" i="1" dirty="0">
                <a:solidFill>
                  <a:srgbClr val="00B050"/>
                </a:solidFill>
              </a:rPr>
              <a:t> measurement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72F846A-573A-1A6D-40D0-65D06BDB5F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92276" y="3181915"/>
            <a:ext cx="1420157" cy="316075"/>
          </a:xfrm>
          <a:prstGeom prst="bentConnector3">
            <a:avLst>
              <a:gd name="adj1" fmla="val 99003"/>
            </a:avLst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CA3F5A-2057-10C5-4A26-F7CDBA2D1CDF}"/>
              </a:ext>
            </a:extLst>
          </p:cNvPr>
          <p:cNvSpPr txBox="1"/>
          <p:nvPr/>
        </p:nvSpPr>
        <p:spPr>
          <a:xfrm>
            <a:off x="1363787" y="2307533"/>
            <a:ext cx="136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rgbClr val="00B050"/>
                </a:solidFill>
              </a:rPr>
              <a:t>Nobel prize:</a:t>
            </a:r>
          </a:p>
          <a:p>
            <a:pPr indent="360363"/>
            <a:r>
              <a:rPr lang="en-GB" sz="1200" i="1" dirty="0">
                <a:solidFill>
                  <a:srgbClr val="00B050"/>
                </a:solidFill>
              </a:rPr>
              <a:t>T. </a:t>
            </a:r>
            <a:r>
              <a:rPr lang="en-GB" sz="1200" i="1" dirty="0" err="1">
                <a:solidFill>
                  <a:srgbClr val="00B050"/>
                </a:solidFill>
              </a:rPr>
              <a:t>Kajita</a:t>
            </a:r>
            <a:r>
              <a:rPr lang="en-GB" sz="1200" i="1" dirty="0">
                <a:solidFill>
                  <a:srgbClr val="00B050"/>
                </a:solidFill>
              </a:rPr>
              <a:t> &amp;</a:t>
            </a:r>
          </a:p>
          <a:p>
            <a:pPr indent="360363"/>
            <a:r>
              <a:rPr lang="en-GB" sz="1200" i="1" dirty="0">
                <a:solidFill>
                  <a:srgbClr val="00B050"/>
                </a:solidFill>
              </a:rPr>
              <a:t>A. McDonald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CA32D8-691C-2120-AC24-0EB4B38909E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927" y="3453864"/>
            <a:ext cx="1384538" cy="392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153EFA-B9FD-FCF4-16D4-506C0ACCCB4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753" y="2925489"/>
            <a:ext cx="1672253" cy="476526"/>
          </a:xfrm>
          <a:prstGeom prst="rect">
            <a:avLst/>
          </a:prstGeom>
        </p:spPr>
      </p:pic>
      <p:pic>
        <p:nvPicPr>
          <p:cNvPr id="23" name="Picture 2" descr="Home">
            <a:extLst>
              <a:ext uri="{FF2B5EF4-FFF2-40B4-BE49-F238E27FC236}">
                <a16:creationId xmlns:a16="http://schemas.microsoft.com/office/drawing/2014/main" id="{91BE3440-632C-2FBE-4F4B-A54E453F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885" y="1813271"/>
            <a:ext cx="839864" cy="75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F2C6FF0-9D94-8A5E-5933-337BEF0E83DA}"/>
              </a:ext>
            </a:extLst>
          </p:cNvPr>
          <p:cNvGrpSpPr/>
          <p:nvPr/>
        </p:nvGrpSpPr>
        <p:grpSpPr>
          <a:xfrm>
            <a:off x="3379103" y="4808721"/>
            <a:ext cx="1447633" cy="1844822"/>
            <a:chOff x="4325551" y="4808407"/>
            <a:chExt cx="1447633" cy="184482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375C89-C0DF-F84D-02E5-F2B76A99EF24}"/>
                </a:ext>
              </a:extLst>
            </p:cNvPr>
            <p:cNvSpPr txBox="1"/>
            <p:nvPr/>
          </p:nvSpPr>
          <p:spPr>
            <a:xfrm>
              <a:off x="4414563" y="6283897"/>
              <a:ext cx="13479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hlinkClick r:id="rId18"/>
                </a:rPr>
                <a:t>ESSνSB CDR</a:t>
              </a:r>
              <a:r>
                <a:rPr lang="en-GB" dirty="0">
                  <a:effectLst/>
                </a:rPr>
                <a:t> </a:t>
              </a:r>
              <a:endParaRPr lang="en-GB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66AA0BD-FB9A-EC30-FE86-C1B916D11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5551" y="4808407"/>
              <a:ext cx="1447633" cy="153647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277022A-89D6-9C86-5AAC-5AB1A846CFA9}"/>
              </a:ext>
            </a:extLst>
          </p:cNvPr>
          <p:cNvSpPr txBox="1"/>
          <p:nvPr/>
        </p:nvSpPr>
        <p:spPr>
          <a:xfrm>
            <a:off x="1688783" y="381120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i="1" dirty="0">
                <a:solidFill>
                  <a:srgbClr val="00B05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912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>
                <a:solidFill>
                  <a:srgbClr val="0000FF"/>
                </a:solidFill>
              </a:rPr>
              <a:t>Lepton CP Violation at the European level</a:t>
            </a:r>
            <a:endParaRPr lang="en-GB" sz="36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648612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 has been succeeded: CA15139 (2016-2020)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EuroNuNet </a:t>
            </a:r>
            <a:r>
              <a:rPr lang="en-GB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1947943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Major goals of EuroNuNet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the ESSνSB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leptonic CP violation.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11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9221" y="0"/>
            <a:ext cx="6862522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 dirty="0">
                <a:solidFill>
                  <a:srgbClr val="0000FF"/>
                </a:solidFill>
              </a:rPr>
              <a:t>ESSνSB at the European level</a:t>
            </a:r>
            <a:endParaRPr lang="en-GB" sz="32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has been submitted end of March (Call INFRADEV-01-2017)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9793" y="1375688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Decision: end of August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1672554130"/>
              </p:ext>
            </p:extLst>
          </p:nvPr>
        </p:nvGraphicFramePr>
        <p:xfrm>
          <a:off x="5211047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41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5449" y="333049"/>
            <a:ext cx="6963672" cy="707886"/>
          </a:xfrm>
          <a:ln>
            <a:noFill/>
          </a:ln>
        </p:spPr>
        <p:txBody>
          <a:bodyPr/>
          <a:lstStyle/>
          <a:p>
            <a:r>
              <a:rPr lang="en-GB"/>
              <a:t>Evaluation Summary Report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94432-8292-6626-39D4-E4B611BF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5" y="1476121"/>
            <a:ext cx="8505579" cy="1233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4107C-489F-1572-157D-841B563E1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85" y="2811565"/>
            <a:ext cx="8441787" cy="3614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03848-0099-83D5-F132-D397D8EB8567}"/>
              </a:ext>
            </a:extLst>
          </p:cNvPr>
          <p:cNvSpPr txBox="1"/>
          <p:nvPr/>
        </p:nvSpPr>
        <p:spPr>
          <a:xfrm>
            <a:off x="2714761" y="166525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758129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5449" y="321174"/>
            <a:ext cx="6963672" cy="707886"/>
          </a:xfrm>
          <a:ln>
            <a:noFill/>
          </a:ln>
        </p:spPr>
        <p:txBody>
          <a:bodyPr/>
          <a:lstStyle/>
          <a:p>
            <a:r>
              <a:rPr lang="en-GB"/>
              <a:t>Evaluation Summary Report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24D6E-0273-C45B-6D79-9E91B4947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68" y="1350236"/>
            <a:ext cx="8869863" cy="45463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4C30E1-EBFF-129B-A9EF-455C54C6E532}"/>
              </a:ext>
            </a:extLst>
          </p:cNvPr>
          <p:cNvCxnSpPr/>
          <p:nvPr/>
        </p:nvCxnSpPr>
        <p:spPr>
          <a:xfrm>
            <a:off x="4076344" y="4007978"/>
            <a:ext cx="44865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C8113-677D-5900-C72E-94F61D622692}"/>
              </a:ext>
            </a:extLst>
          </p:cNvPr>
          <p:cNvCxnSpPr/>
          <p:nvPr/>
        </p:nvCxnSpPr>
        <p:spPr>
          <a:xfrm>
            <a:off x="213645" y="4187439"/>
            <a:ext cx="44865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495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AC4789-3C65-5A59-B410-4DEF8A49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9" y="1348378"/>
            <a:ext cx="8990288" cy="42918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5449" y="214351"/>
            <a:ext cx="6963672" cy="707886"/>
          </a:xfrm>
          <a:ln>
            <a:noFill/>
          </a:ln>
        </p:spPr>
        <p:txBody>
          <a:bodyPr/>
          <a:lstStyle/>
          <a:p>
            <a:r>
              <a:rPr lang="en-GB"/>
              <a:t>Evaluation Summary Report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34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4C30E1-EBFF-129B-A9EF-455C54C6E532}"/>
              </a:ext>
            </a:extLst>
          </p:cNvPr>
          <p:cNvCxnSpPr>
            <a:cxnSpLocks/>
          </p:cNvCxnSpPr>
          <p:nvPr/>
        </p:nvCxnSpPr>
        <p:spPr>
          <a:xfrm>
            <a:off x="179462" y="4554908"/>
            <a:ext cx="88534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C8113-677D-5900-C72E-94F61D622692}"/>
              </a:ext>
            </a:extLst>
          </p:cNvPr>
          <p:cNvCxnSpPr>
            <a:cxnSpLocks/>
          </p:cNvCxnSpPr>
          <p:nvPr/>
        </p:nvCxnSpPr>
        <p:spPr>
          <a:xfrm>
            <a:off x="179462" y="4383992"/>
            <a:ext cx="79805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A2B5D4-45E9-9A03-09FD-75AB1D18DAB8}"/>
              </a:ext>
            </a:extLst>
          </p:cNvPr>
          <p:cNvCxnSpPr>
            <a:cxnSpLocks/>
          </p:cNvCxnSpPr>
          <p:nvPr/>
        </p:nvCxnSpPr>
        <p:spPr>
          <a:xfrm>
            <a:off x="179462" y="4717278"/>
            <a:ext cx="2042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614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0"/>
            <a:ext cx="6282662" cy="735285"/>
          </a:xfrm>
          <a:ln>
            <a:noFill/>
          </a:ln>
        </p:spPr>
        <p:txBody>
          <a:bodyPr/>
          <a:lstStyle/>
          <a:p>
            <a:r>
              <a:rPr lang="en-GB"/>
              <a:t>Project Budget per institute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35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C9283C-F3E5-BD09-FD77-94D5FB881E25}"/>
              </a:ext>
            </a:extLst>
          </p:cNvPr>
          <p:cNvGrpSpPr/>
          <p:nvPr/>
        </p:nvGrpSpPr>
        <p:grpSpPr>
          <a:xfrm>
            <a:off x="1450529" y="766889"/>
            <a:ext cx="6578727" cy="5708892"/>
            <a:chOff x="1450529" y="766889"/>
            <a:chExt cx="6578727" cy="5708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DAFA00-0AAC-6577-AB2A-E327D8ED5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0529" y="766889"/>
              <a:ext cx="6578727" cy="15596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C58796-6ADF-BB64-F936-94492CA0F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8838" y="2307364"/>
              <a:ext cx="6550370" cy="416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690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5449" y="-1"/>
            <a:ext cx="6963672" cy="1136591"/>
          </a:xfrm>
          <a:ln>
            <a:noFill/>
          </a:ln>
        </p:spPr>
        <p:txBody>
          <a:bodyPr/>
          <a:lstStyle/>
          <a:p>
            <a:r>
              <a:rPr lang="en-GB" dirty="0"/>
              <a:t>Evaluation Summary Report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Annual meeting, Hamburg, 23/09/2024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</a:t>
            </a:r>
            <a:r>
              <a:rPr lang="en-GB" dirty="0" err="1"/>
              <a:t>Dracos</a:t>
            </a:r>
            <a:r>
              <a:rPr lang="en-GB" dirty="0"/>
              <a:t>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10EEC-11F8-5DD1-98AB-123C9F9F7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90" y="1105850"/>
            <a:ext cx="6400824" cy="2430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E91E42-E12D-700A-5C5B-351AB8E38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812" y="3703988"/>
            <a:ext cx="6556253" cy="2840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E99BC-D2B7-8651-9FA3-1308327CCA88}"/>
              </a:ext>
            </a:extLst>
          </p:cNvPr>
          <p:cNvSpPr txBox="1"/>
          <p:nvPr/>
        </p:nvSpPr>
        <p:spPr>
          <a:xfrm rot="16200000">
            <a:off x="-1471432" y="3526879"/>
            <a:ext cx="3657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included in the submitted project</a:t>
            </a:r>
          </a:p>
        </p:txBody>
      </p:sp>
    </p:spTree>
    <p:extLst>
      <p:ext uri="{BB962C8B-B14F-4D97-AF65-F5344CB8AC3E}">
        <p14:creationId xmlns:p14="http://schemas.microsoft.com/office/powerpoint/2010/main" val="2006899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05EA8-CEFE-9D5D-EDE3-71779083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D24E5-7542-61BB-349C-8DEE9DC6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49" y="1382"/>
            <a:ext cx="6963672" cy="1124685"/>
          </a:xfrm>
          <a:ln>
            <a:noFill/>
          </a:ln>
        </p:spPr>
        <p:txBody>
          <a:bodyPr/>
          <a:lstStyle/>
          <a:p>
            <a:r>
              <a:rPr lang="en-GB" sz="4800" dirty="0"/>
              <a:t>Comparisons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9D319-C7B7-CA88-A83D-D03194135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836333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42ACF-C2BC-B164-8E21-A7AA36C0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1639A8B-1C78-785E-7E2F-E609D4E7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CCE73-6EDD-034A-96C4-142DABBF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6" y="1386094"/>
            <a:ext cx="9124553" cy="50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54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0757C4-BDE9-C42B-F841-7A3A21D8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4" y="764802"/>
            <a:ext cx="4700420" cy="5705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-3897"/>
            <a:ext cx="6862522" cy="707886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</a:t>
            </a:r>
            <a:r>
              <a:rPr lang="el-GR" dirty="0"/>
              <a:t>ν</a:t>
            </a:r>
            <a:r>
              <a:rPr lang="en-GB" dirty="0"/>
              <a:t>SB+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fr-FR" dirty="0" err="1"/>
              <a:t>Annual</a:t>
            </a:r>
            <a:r>
              <a:rPr lang="fr-FR" dirty="0"/>
              <a:t> meeting, </a:t>
            </a:r>
            <a:r>
              <a:rPr lang="fr-FR" dirty="0" err="1"/>
              <a:t>Hamburg</a:t>
            </a:r>
            <a:r>
              <a:rPr lang="fr-FR" dirty="0"/>
              <a:t>, 23/09/2024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466225">
            <a:off x="2048738" y="2024636"/>
            <a:ext cx="143180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27CA0B-FA1C-CCE2-50A4-2D56E6790F82}"/>
              </a:ext>
            </a:extLst>
          </p:cNvPr>
          <p:cNvSpPr/>
          <p:nvPr/>
        </p:nvSpPr>
        <p:spPr>
          <a:xfrm>
            <a:off x="1854204" y="3946828"/>
            <a:ext cx="4614962" cy="3247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5C192-96C6-FFD7-61B9-A21C2BCA51B3}"/>
              </a:ext>
            </a:extLst>
          </p:cNvPr>
          <p:cNvSpPr txBox="1"/>
          <p:nvPr/>
        </p:nvSpPr>
        <p:spPr>
          <a:xfrm>
            <a:off x="5424625" y="2878840"/>
            <a:ext cx="337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Project: 101094628 - </a:t>
            </a:r>
            <a:r>
              <a:rPr lang="en-GB" dirty="0" err="1">
                <a:solidFill>
                  <a:srgbClr val="0432FF"/>
                </a:solidFill>
              </a:rPr>
              <a:t>ESSnuSBplus</a:t>
            </a:r>
            <a:endParaRPr lang="en-GB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9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1400" y="1"/>
            <a:ext cx="7118581" cy="1147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>
                <a:solidFill>
                  <a:srgbClr val="0000FF"/>
                </a:solidFill>
              </a:rPr>
              <a:t>And now at the 2</a:t>
            </a:r>
            <a:r>
              <a:rPr lang="en-GB" sz="3200" baseline="30000">
                <a:solidFill>
                  <a:srgbClr val="0000FF"/>
                </a:solidFill>
              </a:rPr>
              <a:t>nd</a:t>
            </a:r>
            <a:r>
              <a:rPr lang="en-GB" sz="3200">
                <a:solidFill>
                  <a:srgbClr val="0000FF"/>
                </a:solidFill>
              </a:rPr>
              <a:t> year of ESSνSB+</a:t>
            </a:r>
            <a:endParaRPr lang="en-GB" sz="320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Annual meeting, Hamburg, 23/09/2024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b="1">
                <a:solidFill>
                  <a:srgbClr val="000000"/>
                </a:solidFill>
                <a:latin typeface="Times New Roman"/>
                <a:cs typeface="Times New Roman"/>
              </a:rPr>
              <a:t>EU</a:t>
            </a:r>
            <a:r>
              <a:rPr lang="en-GB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b="1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>
                <a:solidFill>
                  <a:srgbClr val="000000"/>
                </a:solidFill>
                <a:latin typeface="Times New Roman"/>
                <a:cs typeface="Times New Roman"/>
              </a:rPr>
              <a:t>has been submitted end of April (HORIZON-INFRA2022-DEV-01)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9793" y="1375688"/>
            <a:ext cx="876441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GB" b="1">
                <a:latin typeface="Times New Roman" panose="02020603050405020304" pitchFamily="18" charset="0"/>
                <a:ea typeface="Times New Roman" panose="02020603050405020304" pitchFamily="18" charset="0"/>
              </a:rPr>
              <a:t>Study of the use of the ESS facility to accurately measure the neutrino cross-sections for ESSνSB leptonic CP violation measurements and to perform sterile neutrino searches and astroparticle physics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Total cost: 5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20 participating institutes from</a:t>
            </a:r>
            <a:br>
              <a:rPr lang="en-GB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 (+ 4 observers)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17F32-26B0-BBC5-2C20-99F8C5F195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74" y="4747707"/>
            <a:ext cx="8778833" cy="1836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FA208-8754-730C-7370-CA8283470CBC}"/>
              </a:ext>
            </a:extLst>
          </p:cNvPr>
          <p:cNvSpPr txBox="1"/>
          <p:nvPr/>
        </p:nvSpPr>
        <p:spPr>
          <a:xfrm>
            <a:off x="4323410" y="2455194"/>
            <a:ext cx="4568041" cy="13080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2563" indent="-182563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70550" algn="r"/>
              </a:tabLst>
            </a:pP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Zinkgruvan mine </a:t>
            </a:r>
            <a:r>
              <a:rPr lang="en-GB" sz="160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location of the far detector)</a:t>
            </a:r>
            <a:endParaRPr lang="en-GB" sz="160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70550" algn="r"/>
              </a:tabLst>
            </a:pP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Ghent University, </a:t>
            </a: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Belgium</a:t>
            </a: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82563" lvl="0" indent="-182563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70550" algn="r"/>
              </a:tabLst>
            </a:pP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Hellenic Open University</a:t>
            </a: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Greece;</a:t>
            </a:r>
            <a:endParaRPr lang="en-GB" sz="160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70550" algn="r"/>
              </a:tabLst>
            </a:pPr>
            <a:r>
              <a:rPr lang="en-GB" sz="160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AGH University in Krakow, Poland.</a:t>
            </a:r>
            <a:r>
              <a:rPr lang="en-GB" sz="1600">
                <a:effectLst/>
              </a:rPr>
              <a:t> </a:t>
            </a:r>
            <a:endParaRPr lang="en-GB" sz="1600"/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2FF185F6-CB3A-3676-0C2E-BCC7A1ECA0DB}"/>
              </a:ext>
            </a:extLst>
          </p:cNvPr>
          <p:cNvSpPr/>
          <p:nvPr/>
        </p:nvSpPr>
        <p:spPr>
          <a:xfrm rot="5400000" flipH="1">
            <a:off x="6607429" y="3866606"/>
            <a:ext cx="296092" cy="296091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5627" y="0"/>
            <a:ext cx="6963672" cy="707886"/>
          </a:xfrm>
          <a:ln>
            <a:noFill/>
          </a:ln>
        </p:spPr>
        <p:txBody>
          <a:bodyPr/>
          <a:lstStyle/>
          <a:p>
            <a:r>
              <a:rPr lang="en-GB"/>
              <a:t>Proposal Evaluation Form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C9A209-89D1-DB1E-23B1-19E760E84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10" y="945402"/>
            <a:ext cx="8159980" cy="55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3372" y="218804"/>
            <a:ext cx="8490627" cy="707886"/>
          </a:xfrm>
          <a:ln>
            <a:noFill/>
          </a:ln>
        </p:spPr>
        <p:txBody>
          <a:bodyPr/>
          <a:lstStyle/>
          <a:p>
            <a:r>
              <a:rPr lang="en-GB"/>
              <a:t>Project Effort in person-months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6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7E71FB-C033-49DF-0340-EAE5B2C7A16E}"/>
              </a:ext>
            </a:extLst>
          </p:cNvPr>
          <p:cNvGrpSpPr/>
          <p:nvPr/>
        </p:nvGrpSpPr>
        <p:grpSpPr>
          <a:xfrm>
            <a:off x="866834" y="988373"/>
            <a:ext cx="7623794" cy="5849269"/>
            <a:chOff x="200262" y="320795"/>
            <a:chExt cx="7623794" cy="58492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2B7A7EE-8552-41D0-6345-282CC495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262" y="320795"/>
              <a:ext cx="7623794" cy="52970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A557AF-47A6-2586-ADEC-2E2619AD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96" y="5600755"/>
              <a:ext cx="7599046" cy="569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8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8" y="4398"/>
            <a:ext cx="6299753" cy="1007743"/>
          </a:xfrm>
          <a:ln>
            <a:noFill/>
          </a:ln>
        </p:spPr>
        <p:txBody>
          <a:bodyPr/>
          <a:lstStyle/>
          <a:p>
            <a:r>
              <a:rPr lang="en-GB" sz="3600"/>
              <a:t>Official Post-doc list</a:t>
            </a:r>
            <a:br>
              <a:rPr lang="en-GB" sz="3600"/>
            </a:br>
            <a:r>
              <a:rPr lang="en-GB" sz="2400"/>
              <a:t>(person-months)</a:t>
            </a:r>
            <a:endParaRPr lang="en-GB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10174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7</a:t>
            </a:fld>
            <a:endParaRPr lang="en-GB"/>
          </a:p>
        </p:txBody>
      </p:sp>
      <p:sp>
        <p:nvSpPr>
          <p:cNvPr id="12" name="Striped Right Arrow 11"/>
          <p:cNvSpPr/>
          <p:nvPr/>
        </p:nvSpPr>
        <p:spPr>
          <a:xfrm>
            <a:off x="5998023" y="6416671"/>
            <a:ext cx="457200" cy="223613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509688" y="6320129"/>
            <a:ext cx="264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~13 two-years postdocs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483E3-4B74-E87C-EAE4-67AE829D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87" y="1052055"/>
            <a:ext cx="8526626" cy="5146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3111D-5965-D58C-78CF-F332415E1DF0}"/>
              </a:ext>
            </a:extLst>
          </p:cNvPr>
          <p:cNvSpPr txBox="1"/>
          <p:nvPr/>
        </p:nvSpPr>
        <p:spPr>
          <a:xfrm>
            <a:off x="3266291" y="6263287"/>
            <a:ext cx="189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Total: 315 months</a:t>
            </a:r>
          </a:p>
        </p:txBody>
      </p:sp>
    </p:spTree>
    <p:extLst>
      <p:ext uri="{BB962C8B-B14F-4D97-AF65-F5344CB8AC3E}">
        <p14:creationId xmlns:p14="http://schemas.microsoft.com/office/powerpoint/2010/main" val="1037197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0"/>
            <a:ext cx="6274116" cy="735285"/>
          </a:xfrm>
          <a:ln>
            <a:noFill/>
          </a:ln>
        </p:spPr>
        <p:txBody>
          <a:bodyPr/>
          <a:lstStyle/>
          <a:p>
            <a:r>
              <a:rPr lang="en-GB"/>
              <a:t>Project Budget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AF60D-748C-97C2-3572-A4B73D4B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2" y="1320659"/>
            <a:ext cx="9007135" cy="49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1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8" y="0"/>
            <a:ext cx="7846541" cy="735285"/>
          </a:xfrm>
          <a:ln>
            <a:noFill/>
          </a:ln>
        </p:spPr>
        <p:txBody>
          <a:bodyPr/>
          <a:lstStyle/>
          <a:p>
            <a:r>
              <a:rPr lang="en-GB"/>
              <a:t>Project effort per year</a:t>
            </a:r>
            <a:endParaRPr lang="en-GB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64639" cy="365125"/>
          </a:xfrm>
        </p:spPr>
        <p:txBody>
          <a:bodyPr/>
          <a:lstStyle/>
          <a:p>
            <a:r>
              <a:rPr lang="en-GB"/>
              <a:t>Annual meeting, Hamburg, 23/09/2024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36459" y="3574962"/>
            <a:ext cx="3259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00B050"/>
                </a:solidFill>
                <a:latin typeface="Times New Roman" charset="0"/>
                <a:ea typeface="Times New Roman" charset="0"/>
              </a:rPr>
              <a:t>Expenditure profile of the EC requested budget per year.</a:t>
            </a:r>
            <a:r>
              <a:rPr lang="en-GB" sz="160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7542" y="3603902"/>
            <a:ext cx="3450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00B050"/>
                </a:solidFill>
                <a:latin typeface="Times New Roman" charset="0"/>
                <a:ea typeface="Times New Roman" charset="0"/>
              </a:rPr>
              <a:t>Cost per year for senior staff, postdocs and traveling.</a:t>
            </a:r>
            <a:r>
              <a:rPr lang="en-GB" sz="160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936AF-70C9-94F2-3AF5-A3896E3F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92" y="1021921"/>
            <a:ext cx="3632376" cy="2544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9A5313-103E-70C3-E7E3-552CAAA6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360" y="1008930"/>
            <a:ext cx="3617050" cy="2544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4D97D-F5F6-849A-09BE-BF7B568A1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63" y="4178300"/>
            <a:ext cx="6235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819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166239</TotalTime>
  <Words>2507</Words>
  <Application>Microsoft Macintosh PowerPoint</Application>
  <PresentationFormat>On-screen Show (4:3)</PresentationFormat>
  <Paragraphs>419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ＭＳ Ｐゴシック</vt:lpstr>
      <vt:lpstr>opensans-bold</vt:lpstr>
      <vt:lpstr>sourcesans-bold</vt:lpstr>
      <vt:lpstr>sourcesans-regular</vt:lpstr>
      <vt:lpstr>Arial</vt:lpstr>
      <vt:lpstr>Calibri</vt:lpstr>
      <vt:lpstr>Cambria</vt:lpstr>
      <vt:lpstr>Courier New</vt:lpstr>
      <vt:lpstr>Helvetica</vt:lpstr>
      <vt:lpstr>Symbol</vt:lpstr>
      <vt:lpstr>Times New Roman</vt:lpstr>
      <vt:lpstr>Wingdings</vt:lpstr>
      <vt:lpstr>Thème Office</vt:lpstr>
      <vt:lpstr>2024 Annual Meeting</vt:lpstr>
      <vt:lpstr>Agenda</vt:lpstr>
      <vt:lpstr>Where are we...</vt:lpstr>
      <vt:lpstr>And now at the 2nd year of ESSνSB+</vt:lpstr>
      <vt:lpstr>Proposal Evaluation Form</vt:lpstr>
      <vt:lpstr>Project Effort in person-months</vt:lpstr>
      <vt:lpstr>Official Post-doc list (person-months)</vt:lpstr>
      <vt:lpstr>Project Budget</vt:lpstr>
      <vt:lpstr>Project effort per year</vt:lpstr>
      <vt:lpstr>ESSνSB+ Structure</vt:lpstr>
      <vt:lpstr>Project Administration</vt:lpstr>
      <vt:lpstr>Work Packages</vt:lpstr>
      <vt:lpstr>Appointment of the Work Package Coordinators</vt:lpstr>
      <vt:lpstr>DEB Members</vt:lpstr>
      <vt:lpstr>International Advisory Panel</vt:lpstr>
      <vt:lpstr>International Advisory Panel</vt:lpstr>
      <vt:lpstr>Deliverables</vt:lpstr>
      <vt:lpstr>Milestones</vt:lpstr>
      <vt:lpstr>Reporting Periods (imposed by EU)</vt:lpstr>
      <vt:lpstr>First Periodic Report (12 months)</vt:lpstr>
      <vt:lpstr>First Periodic Report (12 months)</vt:lpstr>
      <vt:lpstr>General Project Review Consolidated Report</vt:lpstr>
      <vt:lpstr>General Project Review Consolidated Report</vt:lpstr>
      <vt:lpstr>Road Maps</vt:lpstr>
      <vt:lpstr>ESFRI/CERN strategy</vt:lpstr>
      <vt:lpstr>European or CERN strategy</vt:lpstr>
      <vt:lpstr>2024 Annual Meeting</vt:lpstr>
      <vt:lpstr>Backup</vt:lpstr>
      <vt:lpstr>Meetings (from CA)</vt:lpstr>
      <vt:lpstr>Lepton CP Violation at the European level</vt:lpstr>
      <vt:lpstr>ESSνSB at the European level</vt:lpstr>
      <vt:lpstr>Evaluation Summary Report</vt:lpstr>
      <vt:lpstr>Evaluation Summary Report</vt:lpstr>
      <vt:lpstr>Evaluation Summary Report</vt:lpstr>
      <vt:lpstr>Project Budget per institute</vt:lpstr>
      <vt:lpstr>Evaluation Summary Report</vt:lpstr>
      <vt:lpstr>Comparisons</vt:lpstr>
      <vt:lpstr>Design Study ESSνSB+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</dc:title>
  <dc:creator>Marcos Dracos</dc:creator>
  <cp:lastModifiedBy>Marcos Dracos</cp:lastModifiedBy>
  <cp:revision>1453</cp:revision>
  <cp:lastPrinted>2023-01-16T08:22:34Z</cp:lastPrinted>
  <dcterms:created xsi:type="dcterms:W3CDTF">2012-07-27T00:22:31Z</dcterms:created>
  <dcterms:modified xsi:type="dcterms:W3CDTF">2024-09-23T06:55:17Z</dcterms:modified>
</cp:coreProperties>
</file>