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72" r:id="rId4"/>
    <p:sldId id="271" r:id="rId5"/>
    <p:sldId id="260" r:id="rId6"/>
    <p:sldId id="267" r:id="rId7"/>
    <p:sldId id="269" r:id="rId8"/>
    <p:sldId id="268" r:id="rId9"/>
    <p:sldId id="270" r:id="rId10"/>
    <p:sldId id="274" r:id="rId11"/>
    <p:sldId id="258" r:id="rId12"/>
    <p:sldId id="263" r:id="rId13"/>
    <p:sldId id="264" r:id="rId14"/>
    <p:sldId id="26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23 participations in 2023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4 invited talks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6D70398-F8AA-458D-BB7C-DD6D0C37FC04}">
      <dgm:prSet phldrT="[Text]"/>
      <dgm:spPr/>
      <dgm:t>
        <a:bodyPr/>
        <a:lstStyle/>
        <a:p>
          <a:r>
            <a:rPr lang="en-US" dirty="0" smtClean="0"/>
            <a:t>16 contributed talks</a:t>
          </a:r>
          <a:endParaRPr lang="en-US" dirty="0"/>
        </a:p>
      </dgm:t>
    </dgm:pt>
    <dgm:pt modelId="{ED89D8D0-B82C-4EA7-84B6-87CA997078B4}" type="parTrans" cxnId="{587251C8-5E12-49DC-85E5-07D0E6FBF2ED}">
      <dgm:prSet/>
      <dgm:spPr/>
      <dgm:t>
        <a:bodyPr/>
        <a:lstStyle/>
        <a:p>
          <a:endParaRPr lang="en-US"/>
        </a:p>
      </dgm:t>
    </dgm:pt>
    <dgm:pt modelId="{4482B4E9-212F-4915-89F6-BF60581D4D86}" type="sibTrans" cxnId="{587251C8-5E12-49DC-85E5-07D0E6FBF2ED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/>
      <dgm:t>
        <a:bodyPr/>
        <a:lstStyle/>
        <a:p>
          <a:r>
            <a:rPr lang="en-US" dirty="0" smtClean="0"/>
            <a:t>2 posters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/>
      <dgm:t>
        <a:bodyPr/>
        <a:lstStyle/>
        <a:p>
          <a:r>
            <a:rPr lang="en-US" dirty="0" smtClean="0"/>
            <a:t>1 ESSnuSB+ workshop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00951" custScaleY="69180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29B5F-CA9A-4FE1-AD28-E0B5442A968B}" type="pres">
      <dgm:prSet presAssocID="{ED89D8D0-B82C-4EA7-84B6-87CA997078B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008C85A-BCB3-4256-A01C-7DC8BBCD6002}" type="pres">
      <dgm:prSet presAssocID="{A6D70398-F8AA-458D-BB7C-DD6D0C37FC0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587251C8-5E12-49DC-85E5-07D0E6FBF2ED}" srcId="{B7AF2D8D-7562-4050-8252-5B521B501AE3}" destId="{A6D70398-F8AA-458D-BB7C-DD6D0C37FC04}" srcOrd="1" destOrd="0" parTransId="{ED89D8D0-B82C-4EA7-84B6-87CA997078B4}" sibTransId="{4482B4E9-212F-4915-89F6-BF60581D4D86}"/>
    <dgm:cxn modelId="{924D63CC-591A-4061-96F8-081F3FB87F78}" type="presOf" srcId="{ED89D8D0-B82C-4EA7-84B6-87CA997078B4}" destId="{70029B5F-CA9A-4FE1-AD28-E0B5442A968B}" srcOrd="0" destOrd="0" presId="urn:microsoft.com/office/officeart/2005/8/layout/hierarchy3"/>
    <dgm:cxn modelId="{182DD030-1ED1-4778-A523-63AD1C30C99F}" type="presOf" srcId="{A6D70398-F8AA-458D-BB7C-DD6D0C37FC04}" destId="{7008C85A-BCB3-4256-A01C-7DC8BBCD6002}" srcOrd="0" destOrd="0" presId="urn:microsoft.com/office/officeart/2005/8/layout/hierarchy3"/>
    <dgm:cxn modelId="{D142DCE5-4400-471A-9458-B459AB35AFA6}" srcId="{B7AF2D8D-7562-4050-8252-5B521B501AE3}" destId="{A75D379E-BD14-4DC8-BB78-0C7C821B2DF2}" srcOrd="2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3" destOrd="0" parTransId="{D734123C-9A8A-40CE-9F10-860457D1C7DC}" sibTransId="{D3E73FF9-7B5A-414E-902B-0797EF707463}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E2A7DE18-E145-4575-B273-381BB1482C40}" type="presParOf" srcId="{DA8189DA-AD1A-447E-AD9F-62C5B59E9CEC}" destId="{70029B5F-CA9A-4FE1-AD28-E0B5442A968B}" srcOrd="2" destOrd="0" presId="urn:microsoft.com/office/officeart/2005/8/layout/hierarchy3"/>
    <dgm:cxn modelId="{C7454DE9-871C-4766-A451-5A0CB4985129}" type="presParOf" srcId="{DA8189DA-AD1A-447E-AD9F-62C5B59E9CEC}" destId="{7008C85A-BCB3-4256-A01C-7DC8BBCD6002}" srcOrd="3" destOrd="0" presId="urn:microsoft.com/office/officeart/2005/8/layout/hierarchy3"/>
    <dgm:cxn modelId="{D45B776C-484E-47C4-9C81-D7166F4739D8}" type="presParOf" srcId="{DA8189DA-AD1A-447E-AD9F-62C5B59E9CEC}" destId="{9C761F8A-AD12-4C35-912C-1DE9310DB411}" srcOrd="4" destOrd="0" presId="urn:microsoft.com/office/officeart/2005/8/layout/hierarchy3"/>
    <dgm:cxn modelId="{2D307C50-A2A2-4BA1-92CC-940B63133D43}" type="presParOf" srcId="{DA8189DA-AD1A-447E-AD9F-62C5B59E9CEC}" destId="{D3C64161-2560-4EFC-AF7B-96B0F0001B0B}" srcOrd="5" destOrd="0" presId="urn:microsoft.com/office/officeart/2005/8/layout/hierarchy3"/>
    <dgm:cxn modelId="{4AC007A5-5B7C-4DAC-94E4-ADBC3F599CF8}" type="presParOf" srcId="{DA8189DA-AD1A-447E-AD9F-62C5B59E9CEC}" destId="{9B82806C-0EDE-447E-BF62-088ADEC711FB}" srcOrd="6" destOrd="0" presId="urn:microsoft.com/office/officeart/2005/8/layout/hierarchy3"/>
    <dgm:cxn modelId="{D7F38C6F-4D4A-4C21-AE61-1F9F1AF2D692}" type="presParOf" srcId="{DA8189DA-AD1A-447E-AD9F-62C5B59E9CEC}" destId="{EF1B8E37-10C8-4322-856F-F0303CAABEF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WP participations in 2023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WP1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6D70398-F8AA-458D-BB7C-DD6D0C37FC04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WP2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ED89D8D0-B82C-4EA7-84B6-87CA997078B4}" type="parTrans" cxnId="{587251C8-5E12-49DC-85E5-07D0E6FBF2ED}">
      <dgm:prSet/>
      <dgm:spPr/>
      <dgm:t>
        <a:bodyPr/>
        <a:lstStyle/>
        <a:p>
          <a:endParaRPr lang="en-US"/>
        </a:p>
      </dgm:t>
    </dgm:pt>
    <dgm:pt modelId="{4482B4E9-212F-4915-89F6-BF60581D4D86}" type="sibTrans" cxnId="{587251C8-5E12-49DC-85E5-07D0E6FBF2ED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/>
      <dgm:t>
        <a:bodyPr/>
        <a:lstStyle/>
        <a:p>
          <a:r>
            <a:rPr lang="en-US" dirty="0" smtClean="0"/>
            <a:t>WP3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/>
      <dgm:t>
        <a:bodyPr/>
        <a:lstStyle/>
        <a:p>
          <a:r>
            <a:rPr lang="en-US" dirty="0" smtClean="0"/>
            <a:t>WP4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48A10DD-D0BA-4888-A91A-DB7624F82396}">
      <dgm:prSet phldrT="[Text]"/>
      <dgm:spPr/>
      <dgm:t>
        <a:bodyPr/>
        <a:lstStyle/>
        <a:p>
          <a:r>
            <a:rPr lang="en-US" dirty="0" smtClean="0"/>
            <a:t>WP5</a:t>
          </a:r>
          <a:endParaRPr lang="en-US" dirty="0"/>
        </a:p>
      </dgm:t>
    </dgm:pt>
    <dgm:pt modelId="{9D958CFC-025A-4AFF-80D6-D2A8940D2F65}" type="parTrans" cxnId="{2F43C0D5-97C6-4911-82EF-A197EEDDAF7E}">
      <dgm:prSet/>
      <dgm:spPr/>
      <dgm:t>
        <a:bodyPr/>
        <a:lstStyle/>
        <a:p>
          <a:endParaRPr lang="en-US"/>
        </a:p>
      </dgm:t>
    </dgm:pt>
    <dgm:pt modelId="{DDF2A6F1-5529-4F18-9318-4D2F030D7B90}" type="sibTrans" cxnId="{2F43C0D5-97C6-4911-82EF-A197EEDDAF7E}">
      <dgm:prSet/>
      <dgm:spPr/>
      <dgm:t>
        <a:bodyPr/>
        <a:lstStyle/>
        <a:p>
          <a:endParaRPr lang="en-US"/>
        </a:p>
      </dgm:t>
    </dgm:pt>
    <dgm:pt modelId="{FC16C818-5A9D-42C2-AED0-640EE230F6A5}">
      <dgm:prSet phldrT="[Text]"/>
      <dgm:spPr/>
      <dgm:t>
        <a:bodyPr/>
        <a:lstStyle/>
        <a:p>
          <a:r>
            <a:rPr lang="en-US" dirty="0" smtClean="0"/>
            <a:t>WP6</a:t>
          </a:r>
          <a:endParaRPr lang="en-US" dirty="0"/>
        </a:p>
      </dgm:t>
    </dgm:pt>
    <dgm:pt modelId="{3CED50F0-6088-476A-A41D-E8669EC3F727}" type="parTrans" cxnId="{5FADE77C-0F90-459B-816F-8DC9DE4CDFE8}">
      <dgm:prSet/>
      <dgm:spPr/>
      <dgm:t>
        <a:bodyPr/>
        <a:lstStyle/>
        <a:p>
          <a:endParaRPr lang="en-US"/>
        </a:p>
      </dgm:t>
    </dgm:pt>
    <dgm:pt modelId="{87F7DDAC-6A81-43FA-A8E6-458E55A1B521}" type="sibTrans" cxnId="{5FADE77C-0F90-459B-816F-8DC9DE4CDFE8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51284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29B5F-CA9A-4FE1-AD28-E0B5442A968B}" type="pres">
      <dgm:prSet presAssocID="{ED89D8D0-B82C-4EA7-84B6-87CA997078B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008C85A-BCB3-4256-A01C-7DC8BBCD6002}" type="pres">
      <dgm:prSet presAssocID="{A6D70398-F8AA-458D-BB7C-DD6D0C37FC0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AD52C-3360-47C2-9EBD-45D20F125D3F}" type="pres">
      <dgm:prSet presAssocID="{9D958CFC-025A-4AFF-80D6-D2A8940D2F6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60621A17-BC4C-43C4-BBC6-028F9FDD9654}" type="pres">
      <dgm:prSet presAssocID="{E48A10DD-D0BA-4888-A91A-DB7624F8239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CB42A-F9E8-4B14-B136-6A954FDBAE0D}" type="pres">
      <dgm:prSet presAssocID="{3CED50F0-6088-476A-A41D-E8669EC3F727}" presName="Name13" presStyleLbl="parChTrans1D2" presStyleIdx="5" presStyleCnt="6"/>
      <dgm:spPr/>
      <dgm:t>
        <a:bodyPr/>
        <a:lstStyle/>
        <a:p>
          <a:endParaRPr lang="en-US"/>
        </a:p>
      </dgm:t>
    </dgm:pt>
    <dgm:pt modelId="{BB81B643-A172-4B73-9D3D-3CBEB3A431D5}" type="pres">
      <dgm:prSet presAssocID="{FC16C818-5A9D-42C2-AED0-640EE230F6A5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988269B0-8E86-45AE-B77C-40A1A50D0BE4}" type="presOf" srcId="{FC16C818-5A9D-42C2-AED0-640EE230F6A5}" destId="{BB81B643-A172-4B73-9D3D-3CBEB3A431D5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587251C8-5E12-49DC-85E5-07D0E6FBF2ED}" srcId="{B7AF2D8D-7562-4050-8252-5B521B501AE3}" destId="{A6D70398-F8AA-458D-BB7C-DD6D0C37FC04}" srcOrd="1" destOrd="0" parTransId="{ED89D8D0-B82C-4EA7-84B6-87CA997078B4}" sibTransId="{4482B4E9-212F-4915-89F6-BF60581D4D86}"/>
    <dgm:cxn modelId="{924D63CC-591A-4061-96F8-081F3FB87F78}" type="presOf" srcId="{ED89D8D0-B82C-4EA7-84B6-87CA997078B4}" destId="{70029B5F-CA9A-4FE1-AD28-E0B5442A968B}" srcOrd="0" destOrd="0" presId="urn:microsoft.com/office/officeart/2005/8/layout/hierarchy3"/>
    <dgm:cxn modelId="{182DD030-1ED1-4778-A523-63AD1C30C99F}" type="presOf" srcId="{A6D70398-F8AA-458D-BB7C-DD6D0C37FC04}" destId="{7008C85A-BCB3-4256-A01C-7DC8BBCD6002}" srcOrd="0" destOrd="0" presId="urn:microsoft.com/office/officeart/2005/8/layout/hierarchy3"/>
    <dgm:cxn modelId="{B6E67C92-0238-4FDA-8034-A448D2AD76E7}" type="presOf" srcId="{9D958CFC-025A-4AFF-80D6-D2A8940D2F65}" destId="{C1BAD52C-3360-47C2-9EBD-45D20F125D3F}" srcOrd="0" destOrd="0" presId="urn:microsoft.com/office/officeart/2005/8/layout/hierarchy3"/>
    <dgm:cxn modelId="{87005031-387F-44B2-A6EB-24C1B81E5D76}" type="presOf" srcId="{E48A10DD-D0BA-4888-A91A-DB7624F82396}" destId="{60621A17-BC4C-43C4-BBC6-028F9FDD9654}" srcOrd="0" destOrd="0" presId="urn:microsoft.com/office/officeart/2005/8/layout/hierarchy3"/>
    <dgm:cxn modelId="{D142DCE5-4400-471A-9458-B459AB35AFA6}" srcId="{B7AF2D8D-7562-4050-8252-5B521B501AE3}" destId="{A75D379E-BD14-4DC8-BB78-0C7C821B2DF2}" srcOrd="2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2F43C0D5-97C6-4911-82EF-A197EEDDAF7E}" srcId="{B7AF2D8D-7562-4050-8252-5B521B501AE3}" destId="{E48A10DD-D0BA-4888-A91A-DB7624F82396}" srcOrd="4" destOrd="0" parTransId="{9D958CFC-025A-4AFF-80D6-D2A8940D2F65}" sibTransId="{DDF2A6F1-5529-4F18-9318-4D2F030D7B90}"/>
    <dgm:cxn modelId="{5FADE77C-0F90-459B-816F-8DC9DE4CDFE8}" srcId="{B7AF2D8D-7562-4050-8252-5B521B501AE3}" destId="{FC16C818-5A9D-42C2-AED0-640EE230F6A5}" srcOrd="5" destOrd="0" parTransId="{3CED50F0-6088-476A-A41D-E8669EC3F727}" sibTransId="{87F7DDAC-6A81-43FA-A8E6-458E55A1B521}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3" destOrd="0" parTransId="{D734123C-9A8A-40CE-9F10-860457D1C7DC}" sibTransId="{D3E73FF9-7B5A-414E-902B-0797EF707463}"/>
    <dgm:cxn modelId="{EF6645D6-49CF-4293-ADD6-718169EFA74B}" type="presOf" srcId="{3CED50F0-6088-476A-A41D-E8669EC3F727}" destId="{E8CCB42A-F9E8-4B14-B136-6A954FDBAE0D}" srcOrd="0" destOrd="0" presId="urn:microsoft.com/office/officeart/2005/8/layout/hierarchy3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E2A7DE18-E145-4575-B273-381BB1482C40}" type="presParOf" srcId="{DA8189DA-AD1A-447E-AD9F-62C5B59E9CEC}" destId="{70029B5F-CA9A-4FE1-AD28-E0B5442A968B}" srcOrd="2" destOrd="0" presId="urn:microsoft.com/office/officeart/2005/8/layout/hierarchy3"/>
    <dgm:cxn modelId="{C7454DE9-871C-4766-A451-5A0CB4985129}" type="presParOf" srcId="{DA8189DA-AD1A-447E-AD9F-62C5B59E9CEC}" destId="{7008C85A-BCB3-4256-A01C-7DC8BBCD6002}" srcOrd="3" destOrd="0" presId="urn:microsoft.com/office/officeart/2005/8/layout/hierarchy3"/>
    <dgm:cxn modelId="{D45B776C-484E-47C4-9C81-D7166F4739D8}" type="presParOf" srcId="{DA8189DA-AD1A-447E-AD9F-62C5B59E9CEC}" destId="{9C761F8A-AD12-4C35-912C-1DE9310DB411}" srcOrd="4" destOrd="0" presId="urn:microsoft.com/office/officeart/2005/8/layout/hierarchy3"/>
    <dgm:cxn modelId="{2D307C50-A2A2-4BA1-92CC-940B63133D43}" type="presParOf" srcId="{DA8189DA-AD1A-447E-AD9F-62C5B59E9CEC}" destId="{D3C64161-2560-4EFC-AF7B-96B0F0001B0B}" srcOrd="5" destOrd="0" presId="urn:microsoft.com/office/officeart/2005/8/layout/hierarchy3"/>
    <dgm:cxn modelId="{4AC007A5-5B7C-4DAC-94E4-ADBC3F599CF8}" type="presParOf" srcId="{DA8189DA-AD1A-447E-AD9F-62C5B59E9CEC}" destId="{9B82806C-0EDE-447E-BF62-088ADEC711FB}" srcOrd="6" destOrd="0" presId="urn:microsoft.com/office/officeart/2005/8/layout/hierarchy3"/>
    <dgm:cxn modelId="{D7F38C6F-4D4A-4C21-AE61-1F9F1AF2D692}" type="presParOf" srcId="{DA8189DA-AD1A-447E-AD9F-62C5B59E9CEC}" destId="{EF1B8E37-10C8-4322-856F-F0303CAABEF1}" srcOrd="7" destOrd="0" presId="urn:microsoft.com/office/officeart/2005/8/layout/hierarchy3"/>
    <dgm:cxn modelId="{8E6AA8A2-61AC-4452-BD1A-9B730CA95779}" type="presParOf" srcId="{DA8189DA-AD1A-447E-AD9F-62C5B59E9CEC}" destId="{C1BAD52C-3360-47C2-9EBD-45D20F125D3F}" srcOrd="8" destOrd="0" presId="urn:microsoft.com/office/officeart/2005/8/layout/hierarchy3"/>
    <dgm:cxn modelId="{0A587D07-0ED0-44FB-A19F-E1AC3D8B7104}" type="presParOf" srcId="{DA8189DA-AD1A-447E-AD9F-62C5B59E9CEC}" destId="{60621A17-BC4C-43C4-BBC6-028F9FDD9654}" srcOrd="9" destOrd="0" presId="urn:microsoft.com/office/officeart/2005/8/layout/hierarchy3"/>
    <dgm:cxn modelId="{59BD2EE7-7973-4839-B28F-3D6B2AF9C79A}" type="presParOf" srcId="{DA8189DA-AD1A-447E-AD9F-62C5B59E9CEC}" destId="{E8CCB42A-F9E8-4B14-B136-6A954FDBAE0D}" srcOrd="10" destOrd="0" presId="urn:microsoft.com/office/officeart/2005/8/layout/hierarchy3"/>
    <dgm:cxn modelId="{9E6B4E32-24EE-4431-85C0-2ADD73DF6913}" type="presParOf" srcId="{DA8189DA-AD1A-447E-AD9F-62C5B59E9CEC}" destId="{BB81B643-A172-4B73-9D3D-3CBEB3A431D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Personnel participations in 2023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11 PIs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1 postdoc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2 PhD students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51284" custScaleY="93566" custLinFactNeighborX="-10255" custLinFactNeighborY="4957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1" presStyleCnt="3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D142DCE5-4400-471A-9458-B459AB35AFA6}" srcId="{B7AF2D8D-7562-4050-8252-5B521B501AE3}" destId="{A75D379E-BD14-4DC8-BB78-0C7C821B2DF2}" srcOrd="1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2" destOrd="0" parTransId="{D734123C-9A8A-40CE-9F10-860457D1C7DC}" sibTransId="{D3E73FF9-7B5A-414E-902B-0797EF707463}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D45B776C-484E-47C4-9C81-D7166F4739D8}" type="presParOf" srcId="{DA8189DA-AD1A-447E-AD9F-62C5B59E9CEC}" destId="{9C761F8A-AD12-4C35-912C-1DE9310DB411}" srcOrd="2" destOrd="0" presId="urn:microsoft.com/office/officeart/2005/8/layout/hierarchy3"/>
    <dgm:cxn modelId="{2D307C50-A2A2-4BA1-92CC-940B63133D43}" type="presParOf" srcId="{DA8189DA-AD1A-447E-AD9F-62C5B59E9CEC}" destId="{D3C64161-2560-4EFC-AF7B-96B0F0001B0B}" srcOrd="3" destOrd="0" presId="urn:microsoft.com/office/officeart/2005/8/layout/hierarchy3"/>
    <dgm:cxn modelId="{4AC007A5-5B7C-4DAC-94E4-ADBC3F599CF8}" type="presParOf" srcId="{DA8189DA-AD1A-447E-AD9F-62C5B59E9CEC}" destId="{9B82806C-0EDE-447E-BF62-088ADEC711FB}" srcOrd="4" destOrd="0" presId="urn:microsoft.com/office/officeart/2005/8/layout/hierarchy3"/>
    <dgm:cxn modelId="{D7F38C6F-4D4A-4C21-AE61-1F9F1AF2D692}" type="presParOf" srcId="{DA8189DA-AD1A-447E-AD9F-62C5B59E9CEC}" destId="{EF1B8E37-10C8-4322-856F-F0303CAABE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15 participations in 2024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7 invited talks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6D70398-F8AA-458D-BB7C-DD6D0C37FC04}">
      <dgm:prSet phldrT="[Text]"/>
      <dgm:spPr/>
      <dgm:t>
        <a:bodyPr/>
        <a:lstStyle/>
        <a:p>
          <a:r>
            <a:rPr lang="en-US" dirty="0" smtClean="0"/>
            <a:t>8 contributed talks</a:t>
          </a:r>
          <a:endParaRPr lang="en-US" dirty="0"/>
        </a:p>
      </dgm:t>
    </dgm:pt>
    <dgm:pt modelId="{ED89D8D0-B82C-4EA7-84B6-87CA997078B4}" type="parTrans" cxnId="{587251C8-5E12-49DC-85E5-07D0E6FBF2ED}">
      <dgm:prSet/>
      <dgm:spPr/>
      <dgm:t>
        <a:bodyPr/>
        <a:lstStyle/>
        <a:p>
          <a:endParaRPr lang="en-US"/>
        </a:p>
      </dgm:t>
    </dgm:pt>
    <dgm:pt modelId="{4482B4E9-212F-4915-89F6-BF60581D4D86}" type="sibTrans" cxnId="{587251C8-5E12-49DC-85E5-07D0E6FBF2ED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/>
      <dgm:t>
        <a:bodyPr/>
        <a:lstStyle/>
        <a:p>
          <a:r>
            <a:rPr lang="en-US" dirty="0" smtClean="0"/>
            <a:t>9 posters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/>
      <dgm:t>
        <a:bodyPr/>
        <a:lstStyle/>
        <a:p>
          <a:r>
            <a:rPr lang="en-US" dirty="0" smtClean="0"/>
            <a:t>2 outreach activity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00951" custScaleY="69180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29B5F-CA9A-4FE1-AD28-E0B5442A968B}" type="pres">
      <dgm:prSet presAssocID="{ED89D8D0-B82C-4EA7-84B6-87CA997078B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008C85A-BCB3-4256-A01C-7DC8BBCD6002}" type="pres">
      <dgm:prSet presAssocID="{A6D70398-F8AA-458D-BB7C-DD6D0C37FC0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587251C8-5E12-49DC-85E5-07D0E6FBF2ED}" srcId="{B7AF2D8D-7562-4050-8252-5B521B501AE3}" destId="{A6D70398-F8AA-458D-BB7C-DD6D0C37FC04}" srcOrd="1" destOrd="0" parTransId="{ED89D8D0-B82C-4EA7-84B6-87CA997078B4}" sibTransId="{4482B4E9-212F-4915-89F6-BF60581D4D86}"/>
    <dgm:cxn modelId="{924D63CC-591A-4061-96F8-081F3FB87F78}" type="presOf" srcId="{ED89D8D0-B82C-4EA7-84B6-87CA997078B4}" destId="{70029B5F-CA9A-4FE1-AD28-E0B5442A968B}" srcOrd="0" destOrd="0" presId="urn:microsoft.com/office/officeart/2005/8/layout/hierarchy3"/>
    <dgm:cxn modelId="{182DD030-1ED1-4778-A523-63AD1C30C99F}" type="presOf" srcId="{A6D70398-F8AA-458D-BB7C-DD6D0C37FC04}" destId="{7008C85A-BCB3-4256-A01C-7DC8BBCD6002}" srcOrd="0" destOrd="0" presId="urn:microsoft.com/office/officeart/2005/8/layout/hierarchy3"/>
    <dgm:cxn modelId="{D142DCE5-4400-471A-9458-B459AB35AFA6}" srcId="{B7AF2D8D-7562-4050-8252-5B521B501AE3}" destId="{A75D379E-BD14-4DC8-BB78-0C7C821B2DF2}" srcOrd="2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3" destOrd="0" parTransId="{D734123C-9A8A-40CE-9F10-860457D1C7DC}" sibTransId="{D3E73FF9-7B5A-414E-902B-0797EF707463}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E2A7DE18-E145-4575-B273-381BB1482C40}" type="presParOf" srcId="{DA8189DA-AD1A-447E-AD9F-62C5B59E9CEC}" destId="{70029B5F-CA9A-4FE1-AD28-E0B5442A968B}" srcOrd="2" destOrd="0" presId="urn:microsoft.com/office/officeart/2005/8/layout/hierarchy3"/>
    <dgm:cxn modelId="{C7454DE9-871C-4766-A451-5A0CB4985129}" type="presParOf" srcId="{DA8189DA-AD1A-447E-AD9F-62C5B59E9CEC}" destId="{7008C85A-BCB3-4256-A01C-7DC8BBCD6002}" srcOrd="3" destOrd="0" presId="urn:microsoft.com/office/officeart/2005/8/layout/hierarchy3"/>
    <dgm:cxn modelId="{D45B776C-484E-47C4-9C81-D7166F4739D8}" type="presParOf" srcId="{DA8189DA-AD1A-447E-AD9F-62C5B59E9CEC}" destId="{9C761F8A-AD12-4C35-912C-1DE9310DB411}" srcOrd="4" destOrd="0" presId="urn:microsoft.com/office/officeart/2005/8/layout/hierarchy3"/>
    <dgm:cxn modelId="{2D307C50-A2A2-4BA1-92CC-940B63133D43}" type="presParOf" srcId="{DA8189DA-AD1A-447E-AD9F-62C5B59E9CEC}" destId="{D3C64161-2560-4EFC-AF7B-96B0F0001B0B}" srcOrd="5" destOrd="0" presId="urn:microsoft.com/office/officeart/2005/8/layout/hierarchy3"/>
    <dgm:cxn modelId="{4AC007A5-5B7C-4DAC-94E4-ADBC3F599CF8}" type="presParOf" srcId="{DA8189DA-AD1A-447E-AD9F-62C5B59E9CEC}" destId="{9B82806C-0EDE-447E-BF62-088ADEC711FB}" srcOrd="6" destOrd="0" presId="urn:microsoft.com/office/officeart/2005/8/layout/hierarchy3"/>
    <dgm:cxn modelId="{D7F38C6F-4D4A-4C21-AE61-1F9F1AF2D692}" type="presParOf" srcId="{DA8189DA-AD1A-447E-AD9F-62C5B59E9CEC}" destId="{EF1B8E37-10C8-4322-856F-F0303CAABEF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WP participations in 2024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WP1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6D70398-F8AA-458D-BB7C-DD6D0C37FC0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WP2</a:t>
          </a:r>
          <a:endParaRPr lang="en-US" dirty="0">
            <a:solidFill>
              <a:schemeClr val="tx1"/>
            </a:solidFill>
          </a:endParaRPr>
        </a:p>
      </dgm:t>
    </dgm:pt>
    <dgm:pt modelId="{ED89D8D0-B82C-4EA7-84B6-87CA997078B4}" type="parTrans" cxnId="{587251C8-5E12-49DC-85E5-07D0E6FBF2ED}">
      <dgm:prSet/>
      <dgm:spPr/>
      <dgm:t>
        <a:bodyPr/>
        <a:lstStyle/>
        <a:p>
          <a:endParaRPr lang="en-US"/>
        </a:p>
      </dgm:t>
    </dgm:pt>
    <dgm:pt modelId="{4482B4E9-212F-4915-89F6-BF60581D4D86}" type="sibTrans" cxnId="{587251C8-5E12-49DC-85E5-07D0E6FBF2ED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/>
      <dgm:t>
        <a:bodyPr/>
        <a:lstStyle/>
        <a:p>
          <a:r>
            <a:rPr lang="en-US" dirty="0" smtClean="0"/>
            <a:t>WP3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/>
      <dgm:t>
        <a:bodyPr/>
        <a:lstStyle/>
        <a:p>
          <a:r>
            <a:rPr lang="en-US" dirty="0" smtClean="0"/>
            <a:t>WP4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48A10DD-D0BA-4888-A91A-DB7624F82396}">
      <dgm:prSet phldrT="[Text]"/>
      <dgm:spPr/>
      <dgm:t>
        <a:bodyPr/>
        <a:lstStyle/>
        <a:p>
          <a:r>
            <a:rPr lang="en-US" dirty="0" smtClean="0"/>
            <a:t>WP5</a:t>
          </a:r>
          <a:endParaRPr lang="en-US" dirty="0"/>
        </a:p>
      </dgm:t>
    </dgm:pt>
    <dgm:pt modelId="{9D958CFC-025A-4AFF-80D6-D2A8940D2F65}" type="parTrans" cxnId="{2F43C0D5-97C6-4911-82EF-A197EEDDAF7E}">
      <dgm:prSet/>
      <dgm:spPr/>
      <dgm:t>
        <a:bodyPr/>
        <a:lstStyle/>
        <a:p>
          <a:endParaRPr lang="en-US"/>
        </a:p>
      </dgm:t>
    </dgm:pt>
    <dgm:pt modelId="{DDF2A6F1-5529-4F18-9318-4D2F030D7B90}" type="sibTrans" cxnId="{2F43C0D5-97C6-4911-82EF-A197EEDDAF7E}">
      <dgm:prSet/>
      <dgm:spPr/>
      <dgm:t>
        <a:bodyPr/>
        <a:lstStyle/>
        <a:p>
          <a:endParaRPr lang="en-US"/>
        </a:p>
      </dgm:t>
    </dgm:pt>
    <dgm:pt modelId="{FC16C818-5A9D-42C2-AED0-640EE230F6A5}">
      <dgm:prSet phldrT="[Text]"/>
      <dgm:spPr/>
      <dgm:t>
        <a:bodyPr/>
        <a:lstStyle/>
        <a:p>
          <a:r>
            <a:rPr lang="en-US" dirty="0" smtClean="0"/>
            <a:t>WP6</a:t>
          </a:r>
          <a:endParaRPr lang="en-US" dirty="0"/>
        </a:p>
      </dgm:t>
    </dgm:pt>
    <dgm:pt modelId="{3CED50F0-6088-476A-A41D-E8669EC3F727}" type="parTrans" cxnId="{5FADE77C-0F90-459B-816F-8DC9DE4CDFE8}">
      <dgm:prSet/>
      <dgm:spPr/>
      <dgm:t>
        <a:bodyPr/>
        <a:lstStyle/>
        <a:p>
          <a:endParaRPr lang="en-US"/>
        </a:p>
      </dgm:t>
    </dgm:pt>
    <dgm:pt modelId="{87F7DDAC-6A81-43FA-A8E6-458E55A1B521}" type="sibTrans" cxnId="{5FADE77C-0F90-459B-816F-8DC9DE4CDFE8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51284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29B5F-CA9A-4FE1-AD28-E0B5442A968B}" type="pres">
      <dgm:prSet presAssocID="{ED89D8D0-B82C-4EA7-84B6-87CA997078B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008C85A-BCB3-4256-A01C-7DC8BBCD6002}" type="pres">
      <dgm:prSet presAssocID="{A6D70398-F8AA-458D-BB7C-DD6D0C37FC0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AD52C-3360-47C2-9EBD-45D20F125D3F}" type="pres">
      <dgm:prSet presAssocID="{9D958CFC-025A-4AFF-80D6-D2A8940D2F6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60621A17-BC4C-43C4-BBC6-028F9FDD9654}" type="pres">
      <dgm:prSet presAssocID="{E48A10DD-D0BA-4888-A91A-DB7624F8239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CB42A-F9E8-4B14-B136-6A954FDBAE0D}" type="pres">
      <dgm:prSet presAssocID="{3CED50F0-6088-476A-A41D-E8669EC3F727}" presName="Name13" presStyleLbl="parChTrans1D2" presStyleIdx="5" presStyleCnt="6"/>
      <dgm:spPr/>
      <dgm:t>
        <a:bodyPr/>
        <a:lstStyle/>
        <a:p>
          <a:endParaRPr lang="en-US"/>
        </a:p>
      </dgm:t>
    </dgm:pt>
    <dgm:pt modelId="{BB81B643-A172-4B73-9D3D-3CBEB3A431D5}" type="pres">
      <dgm:prSet presAssocID="{FC16C818-5A9D-42C2-AED0-640EE230F6A5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988269B0-8E86-45AE-B77C-40A1A50D0BE4}" type="presOf" srcId="{FC16C818-5A9D-42C2-AED0-640EE230F6A5}" destId="{BB81B643-A172-4B73-9D3D-3CBEB3A431D5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587251C8-5E12-49DC-85E5-07D0E6FBF2ED}" srcId="{B7AF2D8D-7562-4050-8252-5B521B501AE3}" destId="{A6D70398-F8AA-458D-BB7C-DD6D0C37FC04}" srcOrd="1" destOrd="0" parTransId="{ED89D8D0-B82C-4EA7-84B6-87CA997078B4}" sibTransId="{4482B4E9-212F-4915-89F6-BF60581D4D86}"/>
    <dgm:cxn modelId="{924D63CC-591A-4061-96F8-081F3FB87F78}" type="presOf" srcId="{ED89D8D0-B82C-4EA7-84B6-87CA997078B4}" destId="{70029B5F-CA9A-4FE1-AD28-E0B5442A968B}" srcOrd="0" destOrd="0" presId="urn:microsoft.com/office/officeart/2005/8/layout/hierarchy3"/>
    <dgm:cxn modelId="{182DD030-1ED1-4778-A523-63AD1C30C99F}" type="presOf" srcId="{A6D70398-F8AA-458D-BB7C-DD6D0C37FC04}" destId="{7008C85A-BCB3-4256-A01C-7DC8BBCD6002}" srcOrd="0" destOrd="0" presId="urn:microsoft.com/office/officeart/2005/8/layout/hierarchy3"/>
    <dgm:cxn modelId="{B6E67C92-0238-4FDA-8034-A448D2AD76E7}" type="presOf" srcId="{9D958CFC-025A-4AFF-80D6-D2A8940D2F65}" destId="{C1BAD52C-3360-47C2-9EBD-45D20F125D3F}" srcOrd="0" destOrd="0" presId="urn:microsoft.com/office/officeart/2005/8/layout/hierarchy3"/>
    <dgm:cxn modelId="{87005031-387F-44B2-A6EB-24C1B81E5D76}" type="presOf" srcId="{E48A10DD-D0BA-4888-A91A-DB7624F82396}" destId="{60621A17-BC4C-43C4-BBC6-028F9FDD9654}" srcOrd="0" destOrd="0" presId="urn:microsoft.com/office/officeart/2005/8/layout/hierarchy3"/>
    <dgm:cxn modelId="{D142DCE5-4400-471A-9458-B459AB35AFA6}" srcId="{B7AF2D8D-7562-4050-8252-5B521B501AE3}" destId="{A75D379E-BD14-4DC8-BB78-0C7C821B2DF2}" srcOrd="2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2F43C0D5-97C6-4911-82EF-A197EEDDAF7E}" srcId="{B7AF2D8D-7562-4050-8252-5B521B501AE3}" destId="{E48A10DD-D0BA-4888-A91A-DB7624F82396}" srcOrd="4" destOrd="0" parTransId="{9D958CFC-025A-4AFF-80D6-D2A8940D2F65}" sibTransId="{DDF2A6F1-5529-4F18-9318-4D2F030D7B90}"/>
    <dgm:cxn modelId="{5FADE77C-0F90-459B-816F-8DC9DE4CDFE8}" srcId="{B7AF2D8D-7562-4050-8252-5B521B501AE3}" destId="{FC16C818-5A9D-42C2-AED0-640EE230F6A5}" srcOrd="5" destOrd="0" parTransId="{3CED50F0-6088-476A-A41D-E8669EC3F727}" sibTransId="{87F7DDAC-6A81-43FA-A8E6-458E55A1B521}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3" destOrd="0" parTransId="{D734123C-9A8A-40CE-9F10-860457D1C7DC}" sibTransId="{D3E73FF9-7B5A-414E-902B-0797EF707463}"/>
    <dgm:cxn modelId="{EF6645D6-49CF-4293-ADD6-718169EFA74B}" type="presOf" srcId="{3CED50F0-6088-476A-A41D-E8669EC3F727}" destId="{E8CCB42A-F9E8-4B14-B136-6A954FDBAE0D}" srcOrd="0" destOrd="0" presId="urn:microsoft.com/office/officeart/2005/8/layout/hierarchy3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E2A7DE18-E145-4575-B273-381BB1482C40}" type="presParOf" srcId="{DA8189DA-AD1A-447E-AD9F-62C5B59E9CEC}" destId="{70029B5F-CA9A-4FE1-AD28-E0B5442A968B}" srcOrd="2" destOrd="0" presId="urn:microsoft.com/office/officeart/2005/8/layout/hierarchy3"/>
    <dgm:cxn modelId="{C7454DE9-871C-4766-A451-5A0CB4985129}" type="presParOf" srcId="{DA8189DA-AD1A-447E-AD9F-62C5B59E9CEC}" destId="{7008C85A-BCB3-4256-A01C-7DC8BBCD6002}" srcOrd="3" destOrd="0" presId="urn:microsoft.com/office/officeart/2005/8/layout/hierarchy3"/>
    <dgm:cxn modelId="{D45B776C-484E-47C4-9C81-D7166F4739D8}" type="presParOf" srcId="{DA8189DA-AD1A-447E-AD9F-62C5B59E9CEC}" destId="{9C761F8A-AD12-4C35-912C-1DE9310DB411}" srcOrd="4" destOrd="0" presId="urn:microsoft.com/office/officeart/2005/8/layout/hierarchy3"/>
    <dgm:cxn modelId="{2D307C50-A2A2-4BA1-92CC-940B63133D43}" type="presParOf" srcId="{DA8189DA-AD1A-447E-AD9F-62C5B59E9CEC}" destId="{D3C64161-2560-4EFC-AF7B-96B0F0001B0B}" srcOrd="5" destOrd="0" presId="urn:microsoft.com/office/officeart/2005/8/layout/hierarchy3"/>
    <dgm:cxn modelId="{4AC007A5-5B7C-4DAC-94E4-ADBC3F599CF8}" type="presParOf" srcId="{DA8189DA-AD1A-447E-AD9F-62C5B59E9CEC}" destId="{9B82806C-0EDE-447E-BF62-088ADEC711FB}" srcOrd="6" destOrd="0" presId="urn:microsoft.com/office/officeart/2005/8/layout/hierarchy3"/>
    <dgm:cxn modelId="{D7F38C6F-4D4A-4C21-AE61-1F9F1AF2D692}" type="presParOf" srcId="{DA8189DA-AD1A-447E-AD9F-62C5B59E9CEC}" destId="{EF1B8E37-10C8-4322-856F-F0303CAABEF1}" srcOrd="7" destOrd="0" presId="urn:microsoft.com/office/officeart/2005/8/layout/hierarchy3"/>
    <dgm:cxn modelId="{8E6AA8A2-61AC-4452-BD1A-9B730CA95779}" type="presParOf" srcId="{DA8189DA-AD1A-447E-AD9F-62C5B59E9CEC}" destId="{C1BAD52C-3360-47C2-9EBD-45D20F125D3F}" srcOrd="8" destOrd="0" presId="urn:microsoft.com/office/officeart/2005/8/layout/hierarchy3"/>
    <dgm:cxn modelId="{0A587D07-0ED0-44FB-A19F-E1AC3D8B7104}" type="presParOf" srcId="{DA8189DA-AD1A-447E-AD9F-62C5B59E9CEC}" destId="{60621A17-BC4C-43C4-BBC6-028F9FDD9654}" srcOrd="9" destOrd="0" presId="urn:microsoft.com/office/officeart/2005/8/layout/hierarchy3"/>
    <dgm:cxn modelId="{59BD2EE7-7973-4839-B28F-3D6B2AF9C79A}" type="presParOf" srcId="{DA8189DA-AD1A-447E-AD9F-62C5B59E9CEC}" destId="{E8CCB42A-F9E8-4B14-B136-6A954FDBAE0D}" srcOrd="10" destOrd="0" presId="urn:microsoft.com/office/officeart/2005/8/layout/hierarchy3"/>
    <dgm:cxn modelId="{9E6B4E32-24EE-4431-85C0-2ADD73DF6913}" type="presParOf" srcId="{DA8189DA-AD1A-447E-AD9F-62C5B59E9CEC}" destId="{BB81B643-A172-4B73-9D3D-3CBEB3A431D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4B793-91D1-4AB9-94F6-C2555F879DC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F2D8D-7562-4050-8252-5B521B501AE3}">
      <dgm:prSet phldrT="[Text]"/>
      <dgm:spPr/>
      <dgm:t>
        <a:bodyPr/>
        <a:lstStyle/>
        <a:p>
          <a:r>
            <a:rPr lang="en-US" dirty="0" smtClean="0"/>
            <a:t>Personnel participations in 2024</a:t>
          </a:r>
          <a:endParaRPr lang="en-US" dirty="0"/>
        </a:p>
      </dgm:t>
    </dgm:pt>
    <dgm:pt modelId="{F72A3893-365A-45B0-80E0-942FDF74C377}" type="parTrans" cxnId="{D65EF944-FD8C-409D-92ED-4C3AE1339063}">
      <dgm:prSet/>
      <dgm:spPr/>
      <dgm:t>
        <a:bodyPr/>
        <a:lstStyle/>
        <a:p>
          <a:endParaRPr lang="en-US"/>
        </a:p>
      </dgm:t>
    </dgm:pt>
    <dgm:pt modelId="{0B71EC0A-3275-40C5-BF38-F51F05BEA5AC}" type="sibTrans" cxnId="{D65EF944-FD8C-409D-92ED-4C3AE1339063}">
      <dgm:prSet/>
      <dgm:spPr/>
      <dgm:t>
        <a:bodyPr/>
        <a:lstStyle/>
        <a:p>
          <a:endParaRPr lang="en-US"/>
        </a:p>
      </dgm:t>
    </dgm:pt>
    <dgm:pt modelId="{277CADCF-2C79-45FC-B645-81D9FE6AE094}">
      <dgm:prSet phldrT="[Text]"/>
      <dgm:spPr/>
      <dgm:t>
        <a:bodyPr/>
        <a:lstStyle/>
        <a:p>
          <a:r>
            <a:rPr lang="en-US" dirty="0" smtClean="0"/>
            <a:t>8 PIs</a:t>
          </a:r>
          <a:endParaRPr lang="en-US" dirty="0"/>
        </a:p>
      </dgm:t>
    </dgm:pt>
    <dgm:pt modelId="{A3F3DA7F-B2EB-4720-A1A5-A331220ADCD8}" type="parTrans" cxnId="{C3999E8C-5E8F-429B-9D6C-1A9CC7404CCA}">
      <dgm:prSet/>
      <dgm:spPr/>
      <dgm:t>
        <a:bodyPr/>
        <a:lstStyle/>
        <a:p>
          <a:endParaRPr lang="en-US"/>
        </a:p>
      </dgm:t>
    </dgm:pt>
    <dgm:pt modelId="{4D9E6817-5FC0-4709-B9FD-ED0687FBD25C}" type="sibTrans" cxnId="{C3999E8C-5E8F-429B-9D6C-1A9CC7404CCA}">
      <dgm:prSet/>
      <dgm:spPr/>
      <dgm:t>
        <a:bodyPr/>
        <a:lstStyle/>
        <a:p>
          <a:endParaRPr lang="en-US"/>
        </a:p>
      </dgm:t>
    </dgm:pt>
    <dgm:pt modelId="{A75D379E-BD14-4DC8-BB78-0C7C821B2DF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3</a:t>
          </a:r>
        </a:p>
        <a:p>
          <a:r>
            <a:rPr lang="en-US" dirty="0" smtClean="0"/>
            <a:t>postdoc</a:t>
          </a:r>
          <a:endParaRPr lang="en-US" dirty="0"/>
        </a:p>
      </dgm:t>
    </dgm:pt>
    <dgm:pt modelId="{EE93AD69-6EAA-4476-B4D1-61BA90D07654}" type="parTrans" cxnId="{D142DCE5-4400-471A-9458-B459AB35AFA6}">
      <dgm:prSet/>
      <dgm:spPr/>
      <dgm:t>
        <a:bodyPr/>
        <a:lstStyle/>
        <a:p>
          <a:endParaRPr lang="en-US"/>
        </a:p>
      </dgm:t>
    </dgm:pt>
    <dgm:pt modelId="{C44CB719-E6DE-464E-9EF6-29AA65309AC7}" type="sibTrans" cxnId="{D142DCE5-4400-471A-9458-B459AB35AFA6}">
      <dgm:prSet/>
      <dgm:spPr/>
      <dgm:t>
        <a:bodyPr/>
        <a:lstStyle/>
        <a:p>
          <a:endParaRPr lang="en-US"/>
        </a:p>
      </dgm:t>
    </dgm:pt>
    <dgm:pt modelId="{A0B736FA-2D4E-4CC1-8307-B9B472BF5C81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3 </a:t>
          </a:r>
        </a:p>
        <a:p>
          <a:r>
            <a:rPr lang="en-US" dirty="0" smtClean="0"/>
            <a:t>PhD students</a:t>
          </a:r>
          <a:endParaRPr lang="en-US" dirty="0"/>
        </a:p>
      </dgm:t>
    </dgm:pt>
    <dgm:pt modelId="{D734123C-9A8A-40CE-9F10-860457D1C7DC}" type="parTrans" cxnId="{79071FB0-A682-44C2-876E-853C684207F3}">
      <dgm:prSet/>
      <dgm:spPr/>
      <dgm:t>
        <a:bodyPr/>
        <a:lstStyle/>
        <a:p>
          <a:endParaRPr lang="en-US"/>
        </a:p>
      </dgm:t>
    </dgm:pt>
    <dgm:pt modelId="{D3E73FF9-7B5A-414E-902B-0797EF707463}" type="sibTrans" cxnId="{79071FB0-A682-44C2-876E-853C684207F3}">
      <dgm:prSet/>
      <dgm:spPr/>
      <dgm:t>
        <a:bodyPr/>
        <a:lstStyle/>
        <a:p>
          <a:endParaRPr lang="en-US"/>
        </a:p>
      </dgm:t>
    </dgm:pt>
    <dgm:pt modelId="{E71CAB65-3BB0-404E-A467-D6D02C20AFC4}" type="pres">
      <dgm:prSet presAssocID="{4CD4B793-91D1-4AB9-94F6-C2555F879D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BFC297-9FA4-44CD-9152-289A10E5079E}" type="pres">
      <dgm:prSet presAssocID="{B7AF2D8D-7562-4050-8252-5B521B501AE3}" presName="root" presStyleCnt="0"/>
      <dgm:spPr/>
    </dgm:pt>
    <dgm:pt modelId="{1706496F-E319-476A-8741-B7EA019F8A98}" type="pres">
      <dgm:prSet presAssocID="{B7AF2D8D-7562-4050-8252-5B521B501AE3}" presName="rootComposite" presStyleCnt="0"/>
      <dgm:spPr/>
    </dgm:pt>
    <dgm:pt modelId="{DBADB551-ECA5-4281-BC60-E4BB9430874F}" type="pres">
      <dgm:prSet presAssocID="{B7AF2D8D-7562-4050-8252-5B521B501AE3}" presName="rootText" presStyleLbl="node1" presStyleIdx="0" presStyleCnt="1" custScaleX="151284" custScaleY="93566" custLinFactNeighborX="-10255" custLinFactNeighborY="4957"/>
      <dgm:spPr/>
      <dgm:t>
        <a:bodyPr/>
        <a:lstStyle/>
        <a:p>
          <a:endParaRPr lang="en-US"/>
        </a:p>
      </dgm:t>
    </dgm:pt>
    <dgm:pt modelId="{61333B90-A9AD-4193-8474-E357BE74CC63}" type="pres">
      <dgm:prSet presAssocID="{B7AF2D8D-7562-4050-8252-5B521B501AE3}" presName="rootConnector" presStyleLbl="node1" presStyleIdx="0" presStyleCnt="1"/>
      <dgm:spPr/>
      <dgm:t>
        <a:bodyPr/>
        <a:lstStyle/>
        <a:p>
          <a:endParaRPr lang="en-US"/>
        </a:p>
      </dgm:t>
    </dgm:pt>
    <dgm:pt modelId="{DA8189DA-AD1A-447E-AD9F-62C5B59E9CEC}" type="pres">
      <dgm:prSet presAssocID="{B7AF2D8D-7562-4050-8252-5B521B501AE3}" presName="childShape" presStyleCnt="0"/>
      <dgm:spPr/>
    </dgm:pt>
    <dgm:pt modelId="{1FFD6E3A-D73A-4C3D-8DD2-2F8BC8274FB2}" type="pres">
      <dgm:prSet presAssocID="{A3F3DA7F-B2EB-4720-A1A5-A331220ADCD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07C8B70-56B7-469A-8CA9-17AECED534D2}" type="pres">
      <dgm:prSet presAssocID="{277CADCF-2C79-45FC-B645-81D9FE6AE094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1F8A-AD12-4C35-912C-1DE9310DB411}" type="pres">
      <dgm:prSet presAssocID="{EE93AD69-6EAA-4476-B4D1-61BA90D07654}" presName="Name13" presStyleLbl="parChTrans1D2" presStyleIdx="1" presStyleCnt="3"/>
      <dgm:spPr/>
      <dgm:t>
        <a:bodyPr/>
        <a:lstStyle/>
        <a:p>
          <a:endParaRPr lang="en-US"/>
        </a:p>
      </dgm:t>
    </dgm:pt>
    <dgm:pt modelId="{D3C64161-2560-4EFC-AF7B-96B0F0001B0B}" type="pres">
      <dgm:prSet presAssocID="{A75D379E-BD14-4DC8-BB78-0C7C821B2DF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2806C-0EDE-447E-BF62-088ADEC711FB}" type="pres">
      <dgm:prSet presAssocID="{D734123C-9A8A-40CE-9F10-860457D1C7D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EF1B8E37-10C8-4322-856F-F0303CAABEF1}" type="pres">
      <dgm:prSet presAssocID="{A0B736FA-2D4E-4CC1-8307-B9B472BF5C8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5D703A-5BCB-4484-BDE1-B51979B8A5C6}" type="presOf" srcId="{EE93AD69-6EAA-4476-B4D1-61BA90D07654}" destId="{9C761F8A-AD12-4C35-912C-1DE9310DB411}" srcOrd="0" destOrd="0" presId="urn:microsoft.com/office/officeart/2005/8/layout/hierarchy3"/>
    <dgm:cxn modelId="{EE901E64-B225-4F42-A6E1-F35D533A3550}" type="presOf" srcId="{4CD4B793-91D1-4AB9-94F6-C2555F879DC3}" destId="{E71CAB65-3BB0-404E-A467-D6D02C20AFC4}" srcOrd="0" destOrd="0" presId="urn:microsoft.com/office/officeart/2005/8/layout/hierarchy3"/>
    <dgm:cxn modelId="{D142DCE5-4400-471A-9458-B459AB35AFA6}" srcId="{B7AF2D8D-7562-4050-8252-5B521B501AE3}" destId="{A75D379E-BD14-4DC8-BB78-0C7C821B2DF2}" srcOrd="1" destOrd="0" parTransId="{EE93AD69-6EAA-4476-B4D1-61BA90D07654}" sibTransId="{C44CB719-E6DE-464E-9EF6-29AA65309AC7}"/>
    <dgm:cxn modelId="{BFA0DAB3-D774-4B2E-B007-31BB0559BB5E}" type="presOf" srcId="{B7AF2D8D-7562-4050-8252-5B521B501AE3}" destId="{61333B90-A9AD-4193-8474-E357BE74CC63}" srcOrd="1" destOrd="0" presId="urn:microsoft.com/office/officeart/2005/8/layout/hierarchy3"/>
    <dgm:cxn modelId="{0DBE7110-78D0-4F45-B250-91CA43F2914E}" type="presOf" srcId="{A75D379E-BD14-4DC8-BB78-0C7C821B2DF2}" destId="{D3C64161-2560-4EFC-AF7B-96B0F0001B0B}" srcOrd="0" destOrd="0" presId="urn:microsoft.com/office/officeart/2005/8/layout/hierarchy3"/>
    <dgm:cxn modelId="{6A26F910-B3A6-4378-99DF-F63B8393FA78}" type="presOf" srcId="{B7AF2D8D-7562-4050-8252-5B521B501AE3}" destId="{DBADB551-ECA5-4281-BC60-E4BB9430874F}" srcOrd="0" destOrd="0" presId="urn:microsoft.com/office/officeart/2005/8/layout/hierarchy3"/>
    <dgm:cxn modelId="{7A236D5B-E5F7-4A3C-9EA4-37AE34CC6F80}" type="presOf" srcId="{277CADCF-2C79-45FC-B645-81D9FE6AE094}" destId="{407C8B70-56B7-469A-8CA9-17AECED534D2}" srcOrd="0" destOrd="0" presId="urn:microsoft.com/office/officeart/2005/8/layout/hierarchy3"/>
    <dgm:cxn modelId="{288420E9-1680-4856-A106-52522D4F44D7}" type="presOf" srcId="{A3F3DA7F-B2EB-4720-A1A5-A331220ADCD8}" destId="{1FFD6E3A-D73A-4C3D-8DD2-2F8BC8274FB2}" srcOrd="0" destOrd="0" presId="urn:microsoft.com/office/officeart/2005/8/layout/hierarchy3"/>
    <dgm:cxn modelId="{79071FB0-A682-44C2-876E-853C684207F3}" srcId="{B7AF2D8D-7562-4050-8252-5B521B501AE3}" destId="{A0B736FA-2D4E-4CC1-8307-B9B472BF5C81}" srcOrd="2" destOrd="0" parTransId="{D734123C-9A8A-40CE-9F10-860457D1C7DC}" sibTransId="{D3E73FF9-7B5A-414E-902B-0797EF707463}"/>
    <dgm:cxn modelId="{97A29C5C-3E67-418B-BDEA-83DA80126E8E}" type="presOf" srcId="{A0B736FA-2D4E-4CC1-8307-B9B472BF5C81}" destId="{EF1B8E37-10C8-4322-856F-F0303CAABEF1}" srcOrd="0" destOrd="0" presId="urn:microsoft.com/office/officeart/2005/8/layout/hierarchy3"/>
    <dgm:cxn modelId="{C3999E8C-5E8F-429B-9D6C-1A9CC7404CCA}" srcId="{B7AF2D8D-7562-4050-8252-5B521B501AE3}" destId="{277CADCF-2C79-45FC-B645-81D9FE6AE094}" srcOrd="0" destOrd="0" parTransId="{A3F3DA7F-B2EB-4720-A1A5-A331220ADCD8}" sibTransId="{4D9E6817-5FC0-4709-B9FD-ED0687FBD25C}"/>
    <dgm:cxn modelId="{D65EF944-FD8C-409D-92ED-4C3AE1339063}" srcId="{4CD4B793-91D1-4AB9-94F6-C2555F879DC3}" destId="{B7AF2D8D-7562-4050-8252-5B521B501AE3}" srcOrd="0" destOrd="0" parTransId="{F72A3893-365A-45B0-80E0-942FDF74C377}" sibTransId="{0B71EC0A-3275-40C5-BF38-F51F05BEA5AC}"/>
    <dgm:cxn modelId="{50786236-3F8F-4B47-8342-7166B0A06FC5}" type="presOf" srcId="{D734123C-9A8A-40CE-9F10-860457D1C7DC}" destId="{9B82806C-0EDE-447E-BF62-088ADEC711FB}" srcOrd="0" destOrd="0" presId="urn:microsoft.com/office/officeart/2005/8/layout/hierarchy3"/>
    <dgm:cxn modelId="{4E45D4DE-8810-421E-9186-D0910416298A}" type="presParOf" srcId="{E71CAB65-3BB0-404E-A467-D6D02C20AFC4}" destId="{CDBFC297-9FA4-44CD-9152-289A10E5079E}" srcOrd="0" destOrd="0" presId="urn:microsoft.com/office/officeart/2005/8/layout/hierarchy3"/>
    <dgm:cxn modelId="{C5C14589-4061-4525-96E7-8EA5A4CB518A}" type="presParOf" srcId="{CDBFC297-9FA4-44CD-9152-289A10E5079E}" destId="{1706496F-E319-476A-8741-B7EA019F8A98}" srcOrd="0" destOrd="0" presId="urn:microsoft.com/office/officeart/2005/8/layout/hierarchy3"/>
    <dgm:cxn modelId="{B7292B8A-C394-45DA-A963-0D012699AD9A}" type="presParOf" srcId="{1706496F-E319-476A-8741-B7EA019F8A98}" destId="{DBADB551-ECA5-4281-BC60-E4BB9430874F}" srcOrd="0" destOrd="0" presId="urn:microsoft.com/office/officeart/2005/8/layout/hierarchy3"/>
    <dgm:cxn modelId="{021921AF-647A-41D0-B9B2-4A9F4AEB7FAB}" type="presParOf" srcId="{1706496F-E319-476A-8741-B7EA019F8A98}" destId="{61333B90-A9AD-4193-8474-E357BE74CC63}" srcOrd="1" destOrd="0" presId="urn:microsoft.com/office/officeart/2005/8/layout/hierarchy3"/>
    <dgm:cxn modelId="{0AFF41CB-B366-43BB-88F0-982A4A096055}" type="presParOf" srcId="{CDBFC297-9FA4-44CD-9152-289A10E5079E}" destId="{DA8189DA-AD1A-447E-AD9F-62C5B59E9CEC}" srcOrd="1" destOrd="0" presId="urn:microsoft.com/office/officeart/2005/8/layout/hierarchy3"/>
    <dgm:cxn modelId="{DACEBE7F-3C65-4D9A-8973-17A9F53EE529}" type="presParOf" srcId="{DA8189DA-AD1A-447E-AD9F-62C5B59E9CEC}" destId="{1FFD6E3A-D73A-4C3D-8DD2-2F8BC8274FB2}" srcOrd="0" destOrd="0" presId="urn:microsoft.com/office/officeart/2005/8/layout/hierarchy3"/>
    <dgm:cxn modelId="{80896601-B992-4F44-A429-F59CEB47AC21}" type="presParOf" srcId="{DA8189DA-AD1A-447E-AD9F-62C5B59E9CEC}" destId="{407C8B70-56B7-469A-8CA9-17AECED534D2}" srcOrd="1" destOrd="0" presId="urn:microsoft.com/office/officeart/2005/8/layout/hierarchy3"/>
    <dgm:cxn modelId="{D45B776C-484E-47C4-9C81-D7166F4739D8}" type="presParOf" srcId="{DA8189DA-AD1A-447E-AD9F-62C5B59E9CEC}" destId="{9C761F8A-AD12-4C35-912C-1DE9310DB411}" srcOrd="2" destOrd="0" presId="urn:microsoft.com/office/officeart/2005/8/layout/hierarchy3"/>
    <dgm:cxn modelId="{2D307C50-A2A2-4BA1-92CC-940B63133D43}" type="presParOf" srcId="{DA8189DA-AD1A-447E-AD9F-62C5B59E9CEC}" destId="{D3C64161-2560-4EFC-AF7B-96B0F0001B0B}" srcOrd="3" destOrd="0" presId="urn:microsoft.com/office/officeart/2005/8/layout/hierarchy3"/>
    <dgm:cxn modelId="{4AC007A5-5B7C-4DAC-94E4-ADBC3F599CF8}" type="presParOf" srcId="{DA8189DA-AD1A-447E-AD9F-62C5B59E9CEC}" destId="{9B82806C-0EDE-447E-BF62-088ADEC711FB}" srcOrd="4" destOrd="0" presId="urn:microsoft.com/office/officeart/2005/8/layout/hierarchy3"/>
    <dgm:cxn modelId="{D7F38C6F-4D4A-4C21-AE61-1F9F1AF2D692}" type="presParOf" srcId="{DA8189DA-AD1A-447E-AD9F-62C5B59E9CEC}" destId="{EF1B8E37-10C8-4322-856F-F0303CAABE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73741" y="2798"/>
          <a:ext cx="1920147" cy="657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23 participations in 2023</a:t>
          </a:r>
          <a:endParaRPr lang="en-US" sz="2000" kern="1200" dirty="0"/>
        </a:p>
      </dsp:txBody>
      <dsp:txXfrm>
        <a:off x="93011" y="22068"/>
        <a:ext cx="1881607" cy="619382"/>
      </dsp:txXfrm>
    </dsp:sp>
    <dsp:sp modelId="{1FFD6E3A-D73A-4C3D-8DD2-2F8BC8274FB2}">
      <dsp:nvSpPr>
        <dsp:cNvPr id="0" name=""/>
        <dsp:cNvSpPr/>
      </dsp:nvSpPr>
      <dsp:spPr>
        <a:xfrm>
          <a:off x="265756" y="660720"/>
          <a:ext cx="192014" cy="71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272"/>
              </a:lnTo>
              <a:lnTo>
                <a:pt x="192014" y="713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57771" y="898478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 invited talks</a:t>
          </a:r>
          <a:endParaRPr lang="en-US" sz="2000" kern="1200" dirty="0"/>
        </a:p>
      </dsp:txBody>
      <dsp:txXfrm>
        <a:off x="485626" y="926333"/>
        <a:ext cx="1465937" cy="895319"/>
      </dsp:txXfrm>
    </dsp:sp>
    <dsp:sp modelId="{70029B5F-CA9A-4FE1-AD28-E0B5442A968B}">
      <dsp:nvSpPr>
        <dsp:cNvPr id="0" name=""/>
        <dsp:cNvSpPr/>
      </dsp:nvSpPr>
      <dsp:spPr>
        <a:xfrm>
          <a:off x="265756" y="660720"/>
          <a:ext cx="192014" cy="1902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58"/>
              </a:lnTo>
              <a:lnTo>
                <a:pt x="192014" y="1902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C85A-BCB3-4256-A01C-7DC8BBCD6002}">
      <dsp:nvSpPr>
        <dsp:cNvPr id="0" name=""/>
        <dsp:cNvSpPr/>
      </dsp:nvSpPr>
      <dsp:spPr>
        <a:xfrm>
          <a:off x="457771" y="2087265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 contributed talks</a:t>
          </a:r>
          <a:endParaRPr lang="en-US" sz="2000" kern="1200" dirty="0"/>
        </a:p>
      </dsp:txBody>
      <dsp:txXfrm>
        <a:off x="485626" y="2115120"/>
        <a:ext cx="1465937" cy="895319"/>
      </dsp:txXfrm>
    </dsp:sp>
    <dsp:sp modelId="{9C761F8A-AD12-4C35-912C-1DE9310DB411}">
      <dsp:nvSpPr>
        <dsp:cNvPr id="0" name=""/>
        <dsp:cNvSpPr/>
      </dsp:nvSpPr>
      <dsp:spPr>
        <a:xfrm>
          <a:off x="265756" y="660720"/>
          <a:ext cx="192014" cy="309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845"/>
              </a:lnTo>
              <a:lnTo>
                <a:pt x="192014" y="3090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57771" y="3276051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 posters</a:t>
          </a:r>
          <a:endParaRPr lang="en-US" sz="2000" kern="1200" dirty="0"/>
        </a:p>
      </dsp:txBody>
      <dsp:txXfrm>
        <a:off x="485626" y="3303906"/>
        <a:ext cx="1465937" cy="895319"/>
      </dsp:txXfrm>
    </dsp:sp>
    <dsp:sp modelId="{9B82806C-0EDE-447E-BF62-088ADEC711FB}">
      <dsp:nvSpPr>
        <dsp:cNvPr id="0" name=""/>
        <dsp:cNvSpPr/>
      </dsp:nvSpPr>
      <dsp:spPr>
        <a:xfrm>
          <a:off x="265756" y="660720"/>
          <a:ext cx="192014" cy="4279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9632"/>
              </a:lnTo>
              <a:lnTo>
                <a:pt x="192014" y="4279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57771" y="4464838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ESSnuSB+ workshop</a:t>
          </a:r>
          <a:endParaRPr lang="en-US" sz="2000" kern="1200" dirty="0"/>
        </a:p>
      </dsp:txBody>
      <dsp:txXfrm>
        <a:off x="485626" y="4492693"/>
        <a:ext cx="1465937" cy="895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70063" y="1877"/>
          <a:ext cx="1927504" cy="637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WP participations in 2023</a:t>
          </a:r>
          <a:endParaRPr lang="en-US" sz="1900" kern="1200" dirty="0"/>
        </a:p>
      </dsp:txBody>
      <dsp:txXfrm>
        <a:off x="88721" y="20535"/>
        <a:ext cx="1890188" cy="599732"/>
      </dsp:txXfrm>
    </dsp:sp>
    <dsp:sp modelId="{1FFD6E3A-D73A-4C3D-8DD2-2F8BC8274FB2}">
      <dsp:nvSpPr>
        <dsp:cNvPr id="0" name=""/>
        <dsp:cNvSpPr/>
      </dsp:nvSpPr>
      <dsp:spPr>
        <a:xfrm>
          <a:off x="262813" y="638926"/>
          <a:ext cx="192750" cy="47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786"/>
              </a:lnTo>
              <a:lnTo>
                <a:pt x="192750" y="477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55564" y="798188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WP1</a:t>
          </a:r>
          <a:endParaRPr lang="en-US" sz="3400" kern="1200" dirty="0"/>
        </a:p>
      </dsp:txBody>
      <dsp:txXfrm>
        <a:off x="474222" y="816846"/>
        <a:ext cx="981961" cy="599732"/>
      </dsp:txXfrm>
    </dsp:sp>
    <dsp:sp modelId="{70029B5F-CA9A-4FE1-AD28-E0B5442A968B}">
      <dsp:nvSpPr>
        <dsp:cNvPr id="0" name=""/>
        <dsp:cNvSpPr/>
      </dsp:nvSpPr>
      <dsp:spPr>
        <a:xfrm>
          <a:off x="262813" y="638926"/>
          <a:ext cx="192750" cy="127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096"/>
              </a:lnTo>
              <a:lnTo>
                <a:pt x="192750" y="1274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C85A-BCB3-4256-A01C-7DC8BBCD6002}">
      <dsp:nvSpPr>
        <dsp:cNvPr id="0" name=""/>
        <dsp:cNvSpPr/>
      </dsp:nvSpPr>
      <dsp:spPr>
        <a:xfrm>
          <a:off x="455564" y="1594498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2">
                  <a:lumMod val="75000"/>
                </a:schemeClr>
              </a:solidFill>
            </a:rPr>
            <a:t>WP2</a:t>
          </a:r>
          <a:endParaRPr lang="en-US" sz="3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74222" y="1613156"/>
        <a:ext cx="981961" cy="599732"/>
      </dsp:txXfrm>
    </dsp:sp>
    <dsp:sp modelId="{9C761F8A-AD12-4C35-912C-1DE9310DB411}">
      <dsp:nvSpPr>
        <dsp:cNvPr id="0" name=""/>
        <dsp:cNvSpPr/>
      </dsp:nvSpPr>
      <dsp:spPr>
        <a:xfrm>
          <a:off x="262813" y="638926"/>
          <a:ext cx="192750" cy="207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407"/>
              </a:lnTo>
              <a:lnTo>
                <a:pt x="192750" y="2070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55564" y="2390809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WP3</a:t>
          </a:r>
          <a:endParaRPr lang="en-US" sz="3400" kern="1200" dirty="0"/>
        </a:p>
      </dsp:txBody>
      <dsp:txXfrm>
        <a:off x="474222" y="2409467"/>
        <a:ext cx="981961" cy="599732"/>
      </dsp:txXfrm>
    </dsp:sp>
    <dsp:sp modelId="{9B82806C-0EDE-447E-BF62-088ADEC711FB}">
      <dsp:nvSpPr>
        <dsp:cNvPr id="0" name=""/>
        <dsp:cNvSpPr/>
      </dsp:nvSpPr>
      <dsp:spPr>
        <a:xfrm>
          <a:off x="262813" y="638926"/>
          <a:ext cx="192750" cy="286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17"/>
              </a:lnTo>
              <a:lnTo>
                <a:pt x="192750" y="2866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55564" y="3187119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WP4</a:t>
          </a:r>
          <a:endParaRPr lang="en-US" sz="3400" kern="1200" dirty="0"/>
        </a:p>
      </dsp:txBody>
      <dsp:txXfrm>
        <a:off x="474222" y="3205777"/>
        <a:ext cx="981961" cy="599732"/>
      </dsp:txXfrm>
    </dsp:sp>
    <dsp:sp modelId="{C1BAD52C-3360-47C2-9EBD-45D20F125D3F}">
      <dsp:nvSpPr>
        <dsp:cNvPr id="0" name=""/>
        <dsp:cNvSpPr/>
      </dsp:nvSpPr>
      <dsp:spPr>
        <a:xfrm>
          <a:off x="262813" y="638926"/>
          <a:ext cx="192750" cy="36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28"/>
              </a:lnTo>
              <a:lnTo>
                <a:pt x="192750" y="3663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1A17-BC4C-43C4-BBC6-028F9FDD9654}">
      <dsp:nvSpPr>
        <dsp:cNvPr id="0" name=""/>
        <dsp:cNvSpPr/>
      </dsp:nvSpPr>
      <dsp:spPr>
        <a:xfrm>
          <a:off x="455564" y="3983430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WP5</a:t>
          </a:r>
          <a:endParaRPr lang="en-US" sz="3400" kern="1200" dirty="0"/>
        </a:p>
      </dsp:txBody>
      <dsp:txXfrm>
        <a:off x="474222" y="4002088"/>
        <a:ext cx="981961" cy="599732"/>
      </dsp:txXfrm>
    </dsp:sp>
    <dsp:sp modelId="{E8CCB42A-F9E8-4B14-B136-6A954FDBAE0D}">
      <dsp:nvSpPr>
        <dsp:cNvPr id="0" name=""/>
        <dsp:cNvSpPr/>
      </dsp:nvSpPr>
      <dsp:spPr>
        <a:xfrm>
          <a:off x="262813" y="638926"/>
          <a:ext cx="192750" cy="445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338"/>
              </a:lnTo>
              <a:lnTo>
                <a:pt x="192750" y="4459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1B643-A172-4B73-9D3D-3CBEB3A431D5}">
      <dsp:nvSpPr>
        <dsp:cNvPr id="0" name=""/>
        <dsp:cNvSpPr/>
      </dsp:nvSpPr>
      <dsp:spPr>
        <a:xfrm>
          <a:off x="455564" y="4779740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WP6</a:t>
          </a:r>
          <a:endParaRPr lang="en-US" sz="3400" kern="1200" dirty="0"/>
        </a:p>
      </dsp:txBody>
      <dsp:txXfrm>
        <a:off x="474222" y="4798398"/>
        <a:ext cx="981961" cy="599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0" y="251637"/>
          <a:ext cx="2064965" cy="638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Personnel participations in 2023</a:t>
          </a:r>
          <a:endParaRPr lang="en-US" sz="1700" kern="1200" dirty="0"/>
        </a:p>
      </dsp:txBody>
      <dsp:txXfrm>
        <a:off x="18703" y="270340"/>
        <a:ext cx="2027559" cy="601163"/>
      </dsp:txXfrm>
    </dsp:sp>
    <dsp:sp modelId="{1FFD6E3A-D73A-4C3D-8DD2-2F8BC8274FB2}">
      <dsp:nvSpPr>
        <dsp:cNvPr id="0" name=""/>
        <dsp:cNvSpPr/>
      </dsp:nvSpPr>
      <dsp:spPr>
        <a:xfrm>
          <a:off x="206496" y="890206"/>
          <a:ext cx="207829" cy="478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9"/>
              </a:lnTo>
              <a:lnTo>
                <a:pt x="207829" y="47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14325" y="1026996"/>
          <a:ext cx="1091967" cy="682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11 PIs</a:t>
          </a:r>
          <a:endParaRPr lang="en-US" sz="2100" kern="1200" dirty="0"/>
        </a:p>
      </dsp:txBody>
      <dsp:txXfrm>
        <a:off x="434314" y="1046985"/>
        <a:ext cx="1051989" cy="642501"/>
      </dsp:txXfrm>
    </dsp:sp>
    <dsp:sp modelId="{9C761F8A-AD12-4C35-912C-1DE9310DB411}">
      <dsp:nvSpPr>
        <dsp:cNvPr id="0" name=""/>
        <dsp:cNvSpPr/>
      </dsp:nvSpPr>
      <dsp:spPr>
        <a:xfrm>
          <a:off x="206496" y="890206"/>
          <a:ext cx="207829" cy="1331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129"/>
              </a:lnTo>
              <a:lnTo>
                <a:pt x="207829" y="133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14325" y="1880096"/>
          <a:ext cx="1091967" cy="68247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 postdoc</a:t>
          </a:r>
          <a:endParaRPr lang="en-US" sz="2100" kern="1200" dirty="0"/>
        </a:p>
      </dsp:txBody>
      <dsp:txXfrm>
        <a:off x="434314" y="1900085"/>
        <a:ext cx="1051989" cy="642501"/>
      </dsp:txXfrm>
    </dsp:sp>
    <dsp:sp modelId="{9B82806C-0EDE-447E-BF62-088ADEC711FB}">
      <dsp:nvSpPr>
        <dsp:cNvPr id="0" name=""/>
        <dsp:cNvSpPr/>
      </dsp:nvSpPr>
      <dsp:spPr>
        <a:xfrm>
          <a:off x="206496" y="890206"/>
          <a:ext cx="207829" cy="218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228"/>
              </a:lnTo>
              <a:lnTo>
                <a:pt x="207829" y="2184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14325" y="2733195"/>
          <a:ext cx="1091967" cy="68247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 PhD students</a:t>
          </a:r>
          <a:endParaRPr lang="en-US" sz="2100" kern="1200" dirty="0"/>
        </a:p>
      </dsp:txBody>
      <dsp:txXfrm>
        <a:off x="434314" y="2753184"/>
        <a:ext cx="1051989" cy="642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73741" y="2798"/>
          <a:ext cx="1920147" cy="657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participations in 2024</a:t>
          </a:r>
          <a:endParaRPr lang="en-US" sz="2000" kern="1200" dirty="0"/>
        </a:p>
      </dsp:txBody>
      <dsp:txXfrm>
        <a:off x="93011" y="22068"/>
        <a:ext cx="1881607" cy="619382"/>
      </dsp:txXfrm>
    </dsp:sp>
    <dsp:sp modelId="{1FFD6E3A-D73A-4C3D-8DD2-2F8BC8274FB2}">
      <dsp:nvSpPr>
        <dsp:cNvPr id="0" name=""/>
        <dsp:cNvSpPr/>
      </dsp:nvSpPr>
      <dsp:spPr>
        <a:xfrm>
          <a:off x="265756" y="660720"/>
          <a:ext cx="192014" cy="71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272"/>
              </a:lnTo>
              <a:lnTo>
                <a:pt x="192014" y="713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57771" y="898478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 invited talks</a:t>
          </a:r>
          <a:endParaRPr lang="en-US" sz="2000" kern="1200" dirty="0"/>
        </a:p>
      </dsp:txBody>
      <dsp:txXfrm>
        <a:off x="485626" y="926333"/>
        <a:ext cx="1465937" cy="895319"/>
      </dsp:txXfrm>
    </dsp:sp>
    <dsp:sp modelId="{70029B5F-CA9A-4FE1-AD28-E0B5442A968B}">
      <dsp:nvSpPr>
        <dsp:cNvPr id="0" name=""/>
        <dsp:cNvSpPr/>
      </dsp:nvSpPr>
      <dsp:spPr>
        <a:xfrm>
          <a:off x="265756" y="660720"/>
          <a:ext cx="192014" cy="1902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058"/>
              </a:lnTo>
              <a:lnTo>
                <a:pt x="192014" y="1902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C85A-BCB3-4256-A01C-7DC8BBCD6002}">
      <dsp:nvSpPr>
        <dsp:cNvPr id="0" name=""/>
        <dsp:cNvSpPr/>
      </dsp:nvSpPr>
      <dsp:spPr>
        <a:xfrm>
          <a:off x="457771" y="2087265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 contributed talks</a:t>
          </a:r>
          <a:endParaRPr lang="en-US" sz="2000" kern="1200" dirty="0"/>
        </a:p>
      </dsp:txBody>
      <dsp:txXfrm>
        <a:off x="485626" y="2115120"/>
        <a:ext cx="1465937" cy="895319"/>
      </dsp:txXfrm>
    </dsp:sp>
    <dsp:sp modelId="{9C761F8A-AD12-4C35-912C-1DE9310DB411}">
      <dsp:nvSpPr>
        <dsp:cNvPr id="0" name=""/>
        <dsp:cNvSpPr/>
      </dsp:nvSpPr>
      <dsp:spPr>
        <a:xfrm>
          <a:off x="265756" y="660720"/>
          <a:ext cx="192014" cy="309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845"/>
              </a:lnTo>
              <a:lnTo>
                <a:pt x="192014" y="3090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57771" y="3276051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 posters</a:t>
          </a:r>
          <a:endParaRPr lang="en-US" sz="2000" kern="1200" dirty="0"/>
        </a:p>
      </dsp:txBody>
      <dsp:txXfrm>
        <a:off x="485626" y="3303906"/>
        <a:ext cx="1465937" cy="895319"/>
      </dsp:txXfrm>
    </dsp:sp>
    <dsp:sp modelId="{9B82806C-0EDE-447E-BF62-088ADEC711FB}">
      <dsp:nvSpPr>
        <dsp:cNvPr id="0" name=""/>
        <dsp:cNvSpPr/>
      </dsp:nvSpPr>
      <dsp:spPr>
        <a:xfrm>
          <a:off x="265756" y="660720"/>
          <a:ext cx="192014" cy="4279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9632"/>
              </a:lnTo>
              <a:lnTo>
                <a:pt x="192014" y="4279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57771" y="4464838"/>
          <a:ext cx="1521647" cy="95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 outreach activity</a:t>
          </a:r>
          <a:endParaRPr lang="en-US" sz="2000" kern="1200" dirty="0"/>
        </a:p>
      </dsp:txBody>
      <dsp:txXfrm>
        <a:off x="485626" y="4492693"/>
        <a:ext cx="1465937" cy="895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70063" y="1877"/>
          <a:ext cx="1927504" cy="637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WP participations in 2024</a:t>
          </a:r>
          <a:endParaRPr lang="en-US" sz="1900" kern="1200" dirty="0"/>
        </a:p>
      </dsp:txBody>
      <dsp:txXfrm>
        <a:off x="88721" y="20535"/>
        <a:ext cx="1890188" cy="599732"/>
      </dsp:txXfrm>
    </dsp:sp>
    <dsp:sp modelId="{1FFD6E3A-D73A-4C3D-8DD2-2F8BC8274FB2}">
      <dsp:nvSpPr>
        <dsp:cNvPr id="0" name=""/>
        <dsp:cNvSpPr/>
      </dsp:nvSpPr>
      <dsp:spPr>
        <a:xfrm>
          <a:off x="262813" y="638926"/>
          <a:ext cx="192750" cy="477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786"/>
              </a:lnTo>
              <a:lnTo>
                <a:pt x="192750" y="477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55564" y="798188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WP1</a:t>
          </a:r>
          <a:endParaRPr lang="en-US" sz="3400" kern="1200" dirty="0"/>
        </a:p>
      </dsp:txBody>
      <dsp:txXfrm>
        <a:off x="474222" y="816846"/>
        <a:ext cx="981961" cy="599732"/>
      </dsp:txXfrm>
    </dsp:sp>
    <dsp:sp modelId="{70029B5F-CA9A-4FE1-AD28-E0B5442A968B}">
      <dsp:nvSpPr>
        <dsp:cNvPr id="0" name=""/>
        <dsp:cNvSpPr/>
      </dsp:nvSpPr>
      <dsp:spPr>
        <a:xfrm>
          <a:off x="262813" y="638926"/>
          <a:ext cx="192750" cy="127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096"/>
              </a:lnTo>
              <a:lnTo>
                <a:pt x="192750" y="1274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C85A-BCB3-4256-A01C-7DC8BBCD6002}">
      <dsp:nvSpPr>
        <dsp:cNvPr id="0" name=""/>
        <dsp:cNvSpPr/>
      </dsp:nvSpPr>
      <dsp:spPr>
        <a:xfrm>
          <a:off x="455564" y="1594498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WP2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474222" y="1613156"/>
        <a:ext cx="981961" cy="599732"/>
      </dsp:txXfrm>
    </dsp:sp>
    <dsp:sp modelId="{9C761F8A-AD12-4C35-912C-1DE9310DB411}">
      <dsp:nvSpPr>
        <dsp:cNvPr id="0" name=""/>
        <dsp:cNvSpPr/>
      </dsp:nvSpPr>
      <dsp:spPr>
        <a:xfrm>
          <a:off x="262813" y="638926"/>
          <a:ext cx="192750" cy="207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407"/>
              </a:lnTo>
              <a:lnTo>
                <a:pt x="192750" y="20704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55564" y="2390809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WP3</a:t>
          </a:r>
          <a:endParaRPr lang="en-US" sz="3400" kern="1200" dirty="0"/>
        </a:p>
      </dsp:txBody>
      <dsp:txXfrm>
        <a:off x="474222" y="2409467"/>
        <a:ext cx="981961" cy="599732"/>
      </dsp:txXfrm>
    </dsp:sp>
    <dsp:sp modelId="{9B82806C-0EDE-447E-BF62-088ADEC711FB}">
      <dsp:nvSpPr>
        <dsp:cNvPr id="0" name=""/>
        <dsp:cNvSpPr/>
      </dsp:nvSpPr>
      <dsp:spPr>
        <a:xfrm>
          <a:off x="262813" y="638926"/>
          <a:ext cx="192750" cy="286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17"/>
              </a:lnTo>
              <a:lnTo>
                <a:pt x="192750" y="2866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55564" y="3187119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WP4</a:t>
          </a:r>
          <a:endParaRPr lang="en-US" sz="3400" kern="1200" dirty="0"/>
        </a:p>
      </dsp:txBody>
      <dsp:txXfrm>
        <a:off x="474222" y="3205777"/>
        <a:ext cx="981961" cy="599732"/>
      </dsp:txXfrm>
    </dsp:sp>
    <dsp:sp modelId="{C1BAD52C-3360-47C2-9EBD-45D20F125D3F}">
      <dsp:nvSpPr>
        <dsp:cNvPr id="0" name=""/>
        <dsp:cNvSpPr/>
      </dsp:nvSpPr>
      <dsp:spPr>
        <a:xfrm>
          <a:off x="262813" y="638926"/>
          <a:ext cx="192750" cy="3663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28"/>
              </a:lnTo>
              <a:lnTo>
                <a:pt x="192750" y="3663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21A17-BC4C-43C4-BBC6-028F9FDD9654}">
      <dsp:nvSpPr>
        <dsp:cNvPr id="0" name=""/>
        <dsp:cNvSpPr/>
      </dsp:nvSpPr>
      <dsp:spPr>
        <a:xfrm>
          <a:off x="455564" y="3983430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WP5</a:t>
          </a:r>
          <a:endParaRPr lang="en-US" sz="3400" kern="1200" dirty="0"/>
        </a:p>
      </dsp:txBody>
      <dsp:txXfrm>
        <a:off x="474222" y="4002088"/>
        <a:ext cx="981961" cy="599732"/>
      </dsp:txXfrm>
    </dsp:sp>
    <dsp:sp modelId="{E8CCB42A-F9E8-4B14-B136-6A954FDBAE0D}">
      <dsp:nvSpPr>
        <dsp:cNvPr id="0" name=""/>
        <dsp:cNvSpPr/>
      </dsp:nvSpPr>
      <dsp:spPr>
        <a:xfrm>
          <a:off x="262813" y="638926"/>
          <a:ext cx="192750" cy="445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9338"/>
              </a:lnTo>
              <a:lnTo>
                <a:pt x="192750" y="4459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1B643-A172-4B73-9D3D-3CBEB3A431D5}">
      <dsp:nvSpPr>
        <dsp:cNvPr id="0" name=""/>
        <dsp:cNvSpPr/>
      </dsp:nvSpPr>
      <dsp:spPr>
        <a:xfrm>
          <a:off x="455564" y="4779740"/>
          <a:ext cx="1019277" cy="637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WP6</a:t>
          </a:r>
          <a:endParaRPr lang="en-US" sz="3400" kern="1200" dirty="0"/>
        </a:p>
      </dsp:txBody>
      <dsp:txXfrm>
        <a:off x="474222" y="4798398"/>
        <a:ext cx="981961" cy="599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DB551-ECA5-4281-BC60-E4BB9430874F}">
      <dsp:nvSpPr>
        <dsp:cNvPr id="0" name=""/>
        <dsp:cNvSpPr/>
      </dsp:nvSpPr>
      <dsp:spPr>
        <a:xfrm>
          <a:off x="0" y="251637"/>
          <a:ext cx="2064965" cy="638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Personnel participations in 2024</a:t>
          </a:r>
          <a:endParaRPr lang="en-US" sz="1700" kern="1200" dirty="0"/>
        </a:p>
      </dsp:txBody>
      <dsp:txXfrm>
        <a:off x="18703" y="270340"/>
        <a:ext cx="2027559" cy="601163"/>
      </dsp:txXfrm>
    </dsp:sp>
    <dsp:sp modelId="{1FFD6E3A-D73A-4C3D-8DD2-2F8BC8274FB2}">
      <dsp:nvSpPr>
        <dsp:cNvPr id="0" name=""/>
        <dsp:cNvSpPr/>
      </dsp:nvSpPr>
      <dsp:spPr>
        <a:xfrm>
          <a:off x="206496" y="890206"/>
          <a:ext cx="207829" cy="478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29"/>
              </a:lnTo>
              <a:lnTo>
                <a:pt x="207829" y="478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C8B70-56B7-469A-8CA9-17AECED534D2}">
      <dsp:nvSpPr>
        <dsp:cNvPr id="0" name=""/>
        <dsp:cNvSpPr/>
      </dsp:nvSpPr>
      <dsp:spPr>
        <a:xfrm>
          <a:off x="414325" y="1026996"/>
          <a:ext cx="1091967" cy="682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8 PIs</a:t>
          </a:r>
          <a:endParaRPr lang="en-US" sz="1400" kern="1200" dirty="0"/>
        </a:p>
      </dsp:txBody>
      <dsp:txXfrm>
        <a:off x="434314" y="1046985"/>
        <a:ext cx="1051989" cy="642501"/>
      </dsp:txXfrm>
    </dsp:sp>
    <dsp:sp modelId="{9C761F8A-AD12-4C35-912C-1DE9310DB411}">
      <dsp:nvSpPr>
        <dsp:cNvPr id="0" name=""/>
        <dsp:cNvSpPr/>
      </dsp:nvSpPr>
      <dsp:spPr>
        <a:xfrm>
          <a:off x="206496" y="890206"/>
          <a:ext cx="207829" cy="1331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129"/>
              </a:lnTo>
              <a:lnTo>
                <a:pt x="207829" y="133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64161-2560-4EFC-AF7B-96B0F0001B0B}">
      <dsp:nvSpPr>
        <dsp:cNvPr id="0" name=""/>
        <dsp:cNvSpPr/>
      </dsp:nvSpPr>
      <dsp:spPr>
        <a:xfrm>
          <a:off x="414325" y="1880096"/>
          <a:ext cx="1091967" cy="68247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postdoc</a:t>
          </a:r>
          <a:endParaRPr lang="en-US" sz="1400" kern="1200" dirty="0"/>
        </a:p>
      </dsp:txBody>
      <dsp:txXfrm>
        <a:off x="434314" y="1900085"/>
        <a:ext cx="1051989" cy="642501"/>
      </dsp:txXfrm>
    </dsp:sp>
    <dsp:sp modelId="{9B82806C-0EDE-447E-BF62-088ADEC711FB}">
      <dsp:nvSpPr>
        <dsp:cNvPr id="0" name=""/>
        <dsp:cNvSpPr/>
      </dsp:nvSpPr>
      <dsp:spPr>
        <a:xfrm>
          <a:off x="206496" y="890206"/>
          <a:ext cx="207829" cy="2184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228"/>
              </a:lnTo>
              <a:lnTo>
                <a:pt x="207829" y="2184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8E37-10C8-4322-856F-F0303CAABEF1}">
      <dsp:nvSpPr>
        <dsp:cNvPr id="0" name=""/>
        <dsp:cNvSpPr/>
      </dsp:nvSpPr>
      <dsp:spPr>
        <a:xfrm>
          <a:off x="414325" y="2733195"/>
          <a:ext cx="1091967" cy="68247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PhD students</a:t>
          </a:r>
          <a:endParaRPr lang="en-US" sz="1400" kern="1200" dirty="0"/>
        </a:p>
      </dsp:txBody>
      <dsp:txXfrm>
        <a:off x="434314" y="2753184"/>
        <a:ext cx="1051989" cy="64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84B7-4C2A-4CCC-B750-06E38EC1753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7FD10-00AB-4FBD-A0A4-C78F6FA3A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FD10-00AB-4FBD-A0A4-C78F6FA3A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FD10-00AB-4FBD-A0A4-C78F6FA3A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FD10-00AB-4FBD-A0A4-C78F6FA3A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FD10-00AB-4FBD-A0A4-C78F6FA3AC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FD10-00AB-4FBD-A0A4-C78F6FA3AC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7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2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1865-6116-443A-AA1A-90035D759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hyperlink" Target="https://essnusb.eu/DocDB/private/DisplayMeeting?conferenceid=423" TargetMode="External"/><Relationship Id="rId4" Type="http://schemas.openxmlformats.org/officeDocument/2006/relationships/hyperlink" Target="https://www.b2match.com/e/swedish-big-science-forum-2024" TargetMode="Externa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xiv.org/pdf/2407.2166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article/10.1007/JHEP08(2024)063" TargetMode="External"/><Relationship Id="rId5" Type="http://schemas.openxmlformats.org/officeDocument/2006/relationships/hyperlink" Target="https://journals.aps.org/prd/abstract/10.1103/PhysRevD.109.115010" TargetMode="External"/><Relationship Id="rId4" Type="http://schemas.openxmlformats.org/officeDocument/2006/relationships/hyperlink" Target="http://journals.andromedapublisher.com/index.php/LHEP/article/view/51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.sissa.it/441/339/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actaphys.uj.edu.pl/fulltext?series=Sup&amp;vol=17&amp;aid=2-A18" TargetMode="External"/><Relationship Id="rId4" Type="http://schemas.openxmlformats.org/officeDocument/2006/relationships/hyperlink" Target="https://accelconf.web.cern.ch/ipac2024/doi/jacow-ipac2024-wepr3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hyperlink" Target="https://essnusb.eu/DocDB/private/ShowDocument?docid=142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hyperlink" Target="mailto:ESSNUSB-DIS-L@in2p3.fr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essnusb.eu/dissemination-exploitation-board-essnus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hysikseminar.desy.de/hamburg/colloquia_in_2023/23_may_2023/" TargetMode="External"/><Relationship Id="rId13" Type="http://schemas.openxmlformats.org/officeDocument/2006/relationships/hyperlink" Target="https://indico.ihep.ac.cn/event/18269/" TargetMode="External"/><Relationship Id="rId18" Type="http://schemas.openxmlformats.org/officeDocument/2006/relationships/hyperlink" Target="https://www.eps-hep2023.eu/" TargetMode="External"/><Relationship Id="rId3" Type="http://schemas.openxmlformats.org/officeDocument/2006/relationships/hyperlink" Target="https://skm23.dpg-tagungen.de/" TargetMode="External"/><Relationship Id="rId21" Type="http://schemas.openxmlformats.org/officeDocument/2006/relationships/hyperlink" Target="https://indico.cern.ch/event/1138716/" TargetMode="External"/><Relationship Id="rId7" Type="http://schemas.openxmlformats.org/officeDocument/2006/relationships/hyperlink" Target="http://blois.in2p3.fr/2023/index.html" TargetMode="External"/><Relationship Id="rId12" Type="http://schemas.openxmlformats.org/officeDocument/2006/relationships/hyperlink" Target="https://indico.mitp.uni-mainz.de/event/324/" TargetMode="External"/><Relationship Id="rId17" Type="http://schemas.openxmlformats.org/officeDocument/2006/relationships/hyperlink" Target="https://indico.cern.ch/event/1216905/timetable/#20230820" TargetMode="External"/><Relationship Id="rId2" Type="http://schemas.openxmlformats.org/officeDocument/2006/relationships/hyperlink" Target="https://indico.in2p3.fr/event/27893/" TargetMode="External"/><Relationship Id="rId16" Type="http://schemas.openxmlformats.org/officeDocument/2006/relationships/hyperlink" Target="https://indico.cern.ch/event/1216905/" TargetMode="External"/><Relationship Id="rId20" Type="http://schemas.openxmlformats.org/officeDocument/2006/relationships/hyperlink" Target="https://indico.if.us.edu.pl/event/1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pac23.org/" TargetMode="External"/><Relationship Id="rId11" Type="http://schemas.openxmlformats.org/officeDocument/2006/relationships/hyperlink" Target="https://www.creteconf.org/" TargetMode="External"/><Relationship Id="rId24" Type="http://schemas.openxmlformats.org/officeDocument/2006/relationships/hyperlink" Target="https://indico.cern.ch/event/1258407/" TargetMode="External"/><Relationship Id="rId5" Type="http://schemas.openxmlformats.org/officeDocument/2006/relationships/hyperlink" Target="https://indico.in2p3.fr/event/28466/" TargetMode="External"/><Relationship Id="rId15" Type="http://schemas.openxmlformats.org/officeDocument/2006/relationships/hyperlink" Target="https://www.icrc2023.org/" TargetMode="External"/><Relationship Id="rId23" Type="http://schemas.openxmlformats.org/officeDocument/2006/relationships/hyperlink" Target="https://agenda.infn.it/event/33107/" TargetMode="External"/><Relationship Id="rId10" Type="http://schemas.openxmlformats.org/officeDocument/2006/relationships/hyperlink" Target="https://indico.fysik.su.se/event/7762/" TargetMode="External"/><Relationship Id="rId19" Type="http://schemas.openxmlformats.org/officeDocument/2006/relationships/hyperlink" Target="https://taup2023.hephy.at/" TargetMode="External"/><Relationship Id="rId4" Type="http://schemas.openxmlformats.org/officeDocument/2006/relationships/hyperlink" Target="https://www.kitp.ucsb.edu/activities/muoncollider-m23" TargetMode="External"/><Relationship Id="rId9" Type="http://schemas.openxmlformats.org/officeDocument/2006/relationships/hyperlink" Target="https://agenda.infn.it/event/33270/" TargetMode="External"/><Relationship Id="rId14" Type="http://schemas.openxmlformats.org/officeDocument/2006/relationships/hyperlink" Target="https://ifirse.icise.vn/nugroup/nuworkshop2023/index.html" TargetMode="External"/><Relationship Id="rId22" Type="http://schemas.openxmlformats.org/officeDocument/2006/relationships/hyperlink" Target="https://indico.cern.ch/event/1309436/sessions/502888/#2023101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fnal.gov/event/63406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home.ba.infn.it/~now/now2024/Fe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chep2024.org/" TargetMode="External"/><Relationship Id="rId5" Type="http://schemas.openxmlformats.org/officeDocument/2006/relationships/hyperlink" Target="https://neutrino2024.org/" TargetMode="External"/><Relationship Id="rId4" Type="http://schemas.openxmlformats.org/officeDocument/2006/relationships/hyperlink" Target="https://phdss.pmf.unizg.hr/program/" TargetMode="External"/><Relationship Id="rId9" Type="http://schemas.openxmlformats.org/officeDocument/2006/relationships/hyperlink" Target="https://indico.cern.ch/event/136827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8424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3200" dirty="0" smtClean="0"/>
              <a:t>eport on DEB activities in 2024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29846" y="3288347"/>
            <a:ext cx="40271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Tamer Tolba (for the DEB)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/>
              <a:t>ESSnuSB</a:t>
            </a:r>
            <a:r>
              <a:rPr lang="en-US" sz="2400" dirty="0" smtClean="0"/>
              <a:t>+ 2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Annual meeting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23.09.2024</a:t>
            </a:r>
            <a:endParaRPr lang="en-US" sz="2400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0" y="95505"/>
            <a:ext cx="1753155" cy="9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78" y="159076"/>
            <a:ext cx="2946234" cy="8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88" y="720152"/>
            <a:ext cx="12161664" cy="293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Science Day Sweden 2024: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ESSnuSB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outreach activity that took place in the Lund’s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Stadshallen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on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31.01.2024 as part of the Big Science Sweden event.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3-hour workshop with 6 talks of 15 minutes each was organised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50 local persons attended in the “booth”.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pictures, the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ESSnuSB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poster, the English text of the poster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agenda of the workshop were uploaded onto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DocDB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Marianne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Ekdahl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journalist, had worked for the event preparation and during the event itself and had publicised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32" y="1084178"/>
            <a:ext cx="5349168" cy="2213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028" y="12502"/>
            <a:ext cx="6460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Outreach activity (Big Science Day Sweden)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82385" y="788413"/>
            <a:ext cx="533038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https://www.b2match.com/e/swedish-big-science-forum-2024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45DA77D1-C71D-4ACA-8FD5-724F08D8674C" descr="IMG_5012.jpg">
            <a:extLst>
              <a:ext uri="{FF2B5EF4-FFF2-40B4-BE49-F238E27FC236}">
                <a16:creationId xmlns:a16="http://schemas.microsoft.com/office/drawing/2014/main" id="{2CEACEFD-1AF6-4981-BB8A-2B96A23E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" y="3809278"/>
            <a:ext cx="3899112" cy="29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8457613-B662-45CB-9BF7-0AB48F71A71B" descr="IMG_5014.jpg">
            <a:extLst>
              <a:ext uri="{FF2B5EF4-FFF2-40B4-BE49-F238E27FC236}">
                <a16:creationId xmlns:a16="http://schemas.microsoft.com/office/drawing/2014/main" id="{D77BE027-0B47-47BA-8EDA-90574AF0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85" y="3809278"/>
            <a:ext cx="3938352" cy="29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F0CD4D17-E8AD-4212-875F-E359E8F2406B" descr="IMG_5016.jpg">
            <a:extLst>
              <a:ext uri="{FF2B5EF4-FFF2-40B4-BE49-F238E27FC236}">
                <a16:creationId xmlns:a16="http://schemas.microsoft.com/office/drawing/2014/main" id="{2B91B9C7-0EAD-4526-8B40-4ED2D27C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88922" y="3809278"/>
            <a:ext cx="3899112" cy="292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37361" y="6376504"/>
            <a:ext cx="6096000" cy="31265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https://essnusb.eu/DocDB/private/DisplayMeeting?conferenceid=423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88" y="720152"/>
            <a:ext cx="12161664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dirty="0" smtClean="0"/>
              <a:t>Wednesday </a:t>
            </a:r>
            <a:r>
              <a:rPr lang="en-US" dirty="0"/>
              <a:t>16 October 2024 13:00 – ca 15:00 </a:t>
            </a:r>
            <a:r>
              <a:rPr lang="en-US" dirty="0" err="1"/>
              <a:t>hrs</a:t>
            </a:r>
            <a:r>
              <a:rPr lang="en-US" dirty="0"/>
              <a:t> at the </a:t>
            </a:r>
            <a:r>
              <a:rPr lang="en-US" dirty="0" err="1"/>
              <a:t>Zinkgruvan</a:t>
            </a:r>
            <a:r>
              <a:rPr lang="en-US" dirty="0"/>
              <a:t> Mining AB site between members of the Management of the </a:t>
            </a:r>
            <a:r>
              <a:rPr lang="en-US" dirty="0" err="1"/>
              <a:t>Zinkgruvan</a:t>
            </a:r>
            <a:r>
              <a:rPr lang="en-US" dirty="0"/>
              <a:t> Mining AB and members of the </a:t>
            </a:r>
            <a:r>
              <a:rPr lang="en-US" dirty="0" err="1"/>
              <a:t>ESSnuSB</a:t>
            </a:r>
            <a:r>
              <a:rPr lang="en-US" dirty="0"/>
              <a:t> Executive </a:t>
            </a:r>
            <a:r>
              <a:rPr lang="en-US" dirty="0" smtClean="0"/>
              <a:t>Committee</a:t>
            </a:r>
          </a:p>
          <a:p>
            <a:pPr lvl="0">
              <a:lnSpc>
                <a:spcPct val="130000"/>
              </a:lnSpc>
            </a:pPr>
            <a:endParaRPr lang="en-US" dirty="0"/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of the persons attending the meeting   13:00-13:10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Brief </a:t>
            </a:r>
            <a:r>
              <a:rPr lang="en-US" dirty="0"/>
              <a:t>presentation of the </a:t>
            </a:r>
            <a:r>
              <a:rPr lang="en-US" dirty="0" err="1"/>
              <a:t>Zinkgruvan</a:t>
            </a:r>
            <a:r>
              <a:rPr lang="en-US" dirty="0"/>
              <a:t> Mining AB company   13:10-13:20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purpose and organization of the </a:t>
            </a:r>
            <a:r>
              <a:rPr lang="en-US" dirty="0" err="1"/>
              <a:t>ESSnuSB</a:t>
            </a:r>
            <a:r>
              <a:rPr lang="en-US" dirty="0"/>
              <a:t> research project and status of its design study   13:20-13:40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proposed EU-application for funding of a design study of the construction and operation of the large </a:t>
            </a:r>
            <a:r>
              <a:rPr lang="en-US" dirty="0" err="1"/>
              <a:t>ESSnuSB</a:t>
            </a:r>
            <a:r>
              <a:rPr lang="en-US" dirty="0"/>
              <a:t> neutrino detector in </a:t>
            </a:r>
            <a:r>
              <a:rPr lang="en-US" dirty="0" err="1"/>
              <a:t>Zinkgruvan</a:t>
            </a:r>
            <a:r>
              <a:rPr lang="en-US" dirty="0"/>
              <a:t> </a:t>
            </a:r>
            <a:r>
              <a:rPr lang="en-US" dirty="0" smtClean="0"/>
              <a:t>13:40-14:30</a:t>
            </a:r>
            <a:endParaRPr lang="en-US" dirty="0"/>
          </a:p>
          <a:p>
            <a:pPr marL="719138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EU HORIZON-INFRA-2024-DEV-01-03 call for applications expected to appear in autumn 2024</a:t>
            </a:r>
          </a:p>
          <a:p>
            <a:pPr marL="719138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required core drilling program in the mine</a:t>
            </a:r>
          </a:p>
          <a:p>
            <a:pPr marL="719138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construction design-study of the detector cavern, of the technical galleries and of the access shaft</a:t>
            </a:r>
          </a:p>
          <a:p>
            <a:pPr marL="719138" lvl="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design study of the water Cherenkov neutrino detector and its </a:t>
            </a:r>
            <a:r>
              <a:rPr lang="en-US" sz="1600" dirty="0" smtClean="0"/>
              <a:t>operation</a:t>
            </a:r>
            <a:endParaRPr lang="en-US" sz="1600" dirty="0"/>
          </a:p>
          <a:p>
            <a:pPr marL="342900" lvl="0" indent="-342900">
              <a:lnSpc>
                <a:spcPct val="130000"/>
              </a:lnSpc>
              <a:buFont typeface="+mj-lt"/>
              <a:buAutoNum type="arabicPeriod" startAt="5"/>
            </a:pPr>
            <a:r>
              <a:rPr lang="en-US" dirty="0" smtClean="0"/>
              <a:t>Discussion </a:t>
            </a:r>
            <a:r>
              <a:rPr lang="en-US" dirty="0"/>
              <a:t>on possible terms of cooperation between </a:t>
            </a:r>
            <a:r>
              <a:rPr lang="en-US" dirty="0" err="1"/>
              <a:t>Zinkgruvan</a:t>
            </a:r>
            <a:r>
              <a:rPr lang="en-US" dirty="0"/>
              <a:t> Mining AB and the </a:t>
            </a:r>
            <a:r>
              <a:rPr lang="en-US" dirty="0" err="1"/>
              <a:t>ESSnuSB</a:t>
            </a:r>
            <a:r>
              <a:rPr lang="en-US" dirty="0"/>
              <a:t> Consortium for the proposed design study 14:30-14:45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 startAt="5"/>
            </a:pPr>
            <a:r>
              <a:rPr lang="en-US" dirty="0" smtClean="0"/>
              <a:t>Communication </a:t>
            </a:r>
            <a:r>
              <a:rPr lang="en-US" dirty="0"/>
              <a:t>14:45-14:50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 startAt="5"/>
            </a:pPr>
            <a:r>
              <a:rPr lang="en-US" dirty="0" smtClean="0"/>
              <a:t>Concluding </a:t>
            </a:r>
            <a:r>
              <a:rPr lang="en-US" dirty="0"/>
              <a:t>remarks 14:50-14:00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468" y="24419"/>
            <a:ext cx="631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Outreach activity (</a:t>
            </a:r>
            <a:r>
              <a:rPr lang="en-GB" sz="2800" dirty="0" err="1"/>
              <a:t>Zinkgruvan</a:t>
            </a:r>
            <a:r>
              <a:rPr lang="en-GB" sz="2800" dirty="0"/>
              <a:t> mine visit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729FB-8CEB-424A-9AA0-5810E9A48BA8}"/>
              </a:ext>
            </a:extLst>
          </p:cNvPr>
          <p:cNvSpPr txBox="1"/>
          <p:nvPr/>
        </p:nvSpPr>
        <p:spPr>
          <a:xfrm>
            <a:off x="3602331" y="46456"/>
            <a:ext cx="481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Publications and Proceedings in 2024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7184" y="1217755"/>
            <a:ext cx="46377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 2023 we had 1 publication and 1 proceeding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745042"/>
            <a:ext cx="12192000" cy="609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700" b="1" dirty="0" smtClean="0"/>
              <a:t>Publications:</a:t>
            </a:r>
          </a:p>
          <a:p>
            <a:pPr lvl="0">
              <a:lnSpc>
                <a:spcPct val="120000"/>
              </a:lnSpc>
            </a:pPr>
            <a:r>
              <a:rPr lang="en-US" sz="1600" dirty="0" err="1" smtClean="0"/>
              <a:t>ESSnuSBplus</a:t>
            </a:r>
            <a:r>
              <a:rPr lang="en-US" sz="1600" dirty="0"/>
              <a:t>: Letters in High Energy Physics (LHEP). </a:t>
            </a:r>
            <a:r>
              <a:rPr lang="en-US" sz="1600" b="1" dirty="0">
                <a:solidFill>
                  <a:srgbClr val="00B050"/>
                </a:solidFill>
              </a:rPr>
              <a:t>Published</a:t>
            </a:r>
            <a:endParaRPr lang="en-US" sz="16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4"/>
              </a:rPr>
              <a:t>A. Aguilar et al., LHEP </a:t>
            </a:r>
            <a:r>
              <a:rPr lang="en-US" sz="1600" b="1" u="sng" dirty="0">
                <a:hlinkClick r:id="rId4"/>
              </a:rPr>
              <a:t>517</a:t>
            </a:r>
            <a:r>
              <a:rPr lang="en-US" sz="1600" u="sng" dirty="0">
                <a:hlinkClick r:id="rId4"/>
              </a:rPr>
              <a:t>, (2024) 1 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4"/>
              </a:rPr>
              <a:t>“</a:t>
            </a:r>
            <a:r>
              <a:rPr lang="en-US" sz="1600" i="1" u="sng" dirty="0">
                <a:hlinkClick r:id="rId4"/>
              </a:rPr>
              <a:t>Search for Leptonic CP Violation with the </a:t>
            </a:r>
            <a:r>
              <a:rPr lang="en-US" sz="1600" i="1" u="sng" dirty="0" err="1">
                <a:hlinkClick r:id="rId4"/>
              </a:rPr>
              <a:t>ESSnuSBplus</a:t>
            </a:r>
            <a:r>
              <a:rPr lang="en-US" sz="1600" i="1" u="sng" dirty="0">
                <a:hlinkClick r:id="rId4"/>
              </a:rPr>
              <a:t> Project</a:t>
            </a:r>
            <a:r>
              <a:rPr lang="en-US" sz="1600" u="sng" dirty="0">
                <a:hlinkClick r:id="rId4"/>
              </a:rPr>
              <a:t>”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(Corresponding author: Tamer Tolba)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 </a:t>
            </a:r>
          </a:p>
          <a:p>
            <a:pPr lvl="0">
              <a:lnSpc>
                <a:spcPct val="120000"/>
              </a:lnSpc>
            </a:pPr>
            <a:r>
              <a:rPr lang="en-US" sz="1600" dirty="0"/>
              <a:t>Phenomenology: Physics Review D. (Internal Ref. George and Budimir).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B050"/>
                </a:solidFill>
              </a:rPr>
              <a:t>Published</a:t>
            </a:r>
            <a:endParaRPr lang="en-US" sz="16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5"/>
              </a:rPr>
              <a:t>J. Aguilar Phys. Rev. D </a:t>
            </a:r>
            <a:r>
              <a:rPr lang="en-US" sz="1600" b="1" u="sng" dirty="0">
                <a:hlinkClick r:id="rId5"/>
              </a:rPr>
              <a:t>109</a:t>
            </a:r>
            <a:r>
              <a:rPr lang="en-US" sz="1600" u="sng" dirty="0">
                <a:hlinkClick r:id="rId5"/>
              </a:rPr>
              <a:t>, (2024) 115010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5"/>
              </a:rPr>
              <a:t>“</a:t>
            </a:r>
            <a:r>
              <a:rPr lang="en-US" sz="1600" i="1" u="sng" dirty="0">
                <a:hlinkClick r:id="rId5"/>
              </a:rPr>
              <a:t>Study of non-standard interaction mediated by a scalar field at </a:t>
            </a:r>
            <a:r>
              <a:rPr lang="en-US" sz="1600" i="1" u="sng" dirty="0" err="1">
                <a:hlinkClick r:id="rId5"/>
              </a:rPr>
              <a:t>ESSnuSB</a:t>
            </a:r>
            <a:r>
              <a:rPr lang="en-US" sz="1600" i="1" u="sng" dirty="0">
                <a:hlinkClick r:id="rId5"/>
              </a:rPr>
              <a:t> experiment</a:t>
            </a:r>
            <a:r>
              <a:rPr lang="en-US" sz="1600" u="sng" dirty="0">
                <a:hlinkClick r:id="rId5"/>
              </a:rPr>
              <a:t>”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(Corresponding author: </a:t>
            </a:r>
            <a:r>
              <a:rPr lang="en-US" sz="1600" dirty="0" err="1"/>
              <a:t>Monojit</a:t>
            </a:r>
            <a:r>
              <a:rPr lang="en-US" sz="1600" dirty="0"/>
              <a:t> Gosh, Deepak </a:t>
            </a:r>
            <a:r>
              <a:rPr lang="en-US" sz="1600" dirty="0" err="1"/>
              <a:t>Raikwal</a:t>
            </a:r>
            <a:r>
              <a:rPr lang="en-US" sz="1600" dirty="0"/>
              <a:t>, Sandhya </a:t>
            </a:r>
            <a:r>
              <a:rPr lang="en-US" sz="1600" dirty="0" err="1"/>
              <a:t>Choubey</a:t>
            </a:r>
            <a:r>
              <a:rPr lang="en-US" sz="1600" dirty="0"/>
              <a:t> and William </a:t>
            </a:r>
            <a:r>
              <a:rPr lang="en-US" sz="1600" dirty="0" err="1"/>
              <a:t>Brorsson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 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Decoherance</a:t>
            </a:r>
            <a:r>
              <a:rPr lang="en-US" sz="1600" dirty="0"/>
              <a:t> studies in </a:t>
            </a:r>
            <a:r>
              <a:rPr lang="en-US" sz="1600" dirty="0" err="1"/>
              <a:t>ESSnuSB</a:t>
            </a:r>
            <a:r>
              <a:rPr lang="en-US" sz="1600" dirty="0"/>
              <a:t>. (Internal Ref. Natalie </a:t>
            </a:r>
            <a:r>
              <a:rPr lang="en-US" sz="1600" dirty="0" err="1"/>
              <a:t>Jachowicz</a:t>
            </a:r>
            <a:r>
              <a:rPr lang="en-US" sz="1600" dirty="0"/>
              <a:t>). </a:t>
            </a:r>
            <a:r>
              <a:rPr lang="en-US" sz="1600" b="1" dirty="0" smtClean="0">
                <a:solidFill>
                  <a:srgbClr val="00B050"/>
                </a:solidFill>
              </a:rPr>
              <a:t>Published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6"/>
              </a:rPr>
              <a:t>J. Aguilar </a:t>
            </a:r>
            <a:r>
              <a:rPr lang="en-US" sz="1600" i="1" u="sng" dirty="0">
                <a:hlinkClick r:id="rId6"/>
              </a:rPr>
              <a:t>et al</a:t>
            </a:r>
            <a:r>
              <a:rPr lang="en-US" sz="1600" u="sng" dirty="0">
                <a:hlinkClick r:id="rId6"/>
              </a:rPr>
              <a:t>., JHEP08(2024)063</a:t>
            </a:r>
            <a:endParaRPr lang="en-US" sz="1600" dirty="0">
              <a:hlinkClick r:id="rId6"/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6"/>
              </a:rPr>
              <a:t>“</a:t>
            </a:r>
            <a:r>
              <a:rPr lang="en-US" sz="1600" i="1" u="sng" dirty="0">
                <a:hlinkClick r:id="rId6"/>
              </a:rPr>
              <a:t>Decoherence in Neutrino </a:t>
            </a:r>
            <a:r>
              <a:rPr lang="en-US" sz="1600" i="1" u="sng" dirty="0" err="1">
                <a:hlinkClick r:id="rId6"/>
              </a:rPr>
              <a:t>Oscillationsat</a:t>
            </a:r>
            <a:r>
              <a:rPr lang="en-US" sz="1600" i="1" u="sng" dirty="0">
                <a:hlinkClick r:id="rId6"/>
              </a:rPr>
              <a:t> </a:t>
            </a:r>
            <a:r>
              <a:rPr lang="en-US" sz="1600" i="1" u="sng" dirty="0" err="1">
                <a:hlinkClick r:id="rId6"/>
              </a:rPr>
              <a:t>ESSnuSB</a:t>
            </a:r>
            <a:r>
              <a:rPr lang="en-US" sz="1600" i="1" u="sng" dirty="0">
                <a:hlinkClick r:id="rId6"/>
              </a:rPr>
              <a:t> Experiment</a:t>
            </a:r>
            <a:r>
              <a:rPr lang="en-US" sz="1600" u="sng" dirty="0">
                <a:hlinkClick r:id="rId6"/>
              </a:rPr>
              <a:t>”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(Corresponding author: </a:t>
            </a:r>
            <a:r>
              <a:rPr lang="en-US" sz="1600" dirty="0" err="1"/>
              <a:t>Monojit</a:t>
            </a:r>
            <a:r>
              <a:rPr lang="en-US" sz="1600" dirty="0"/>
              <a:t> Gosh, Aman Gupta, Alessio </a:t>
            </a:r>
            <a:r>
              <a:rPr lang="en-US" sz="1600" dirty="0" err="1"/>
              <a:t>Giarnetti</a:t>
            </a:r>
            <a:r>
              <a:rPr lang="en-US" sz="1600" dirty="0"/>
              <a:t> and Davide </a:t>
            </a:r>
            <a:r>
              <a:rPr lang="en-US" sz="1600" dirty="0" err="1"/>
              <a:t>Meloni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Atmospheric studies in </a:t>
            </a:r>
            <a:r>
              <a:rPr lang="en-US" sz="1600" dirty="0" err="1" smtClean="0"/>
              <a:t>ESSnuSB</a:t>
            </a:r>
            <a:r>
              <a:rPr lang="en-US" sz="1600" dirty="0" smtClean="0"/>
              <a:t> (Internal Ref. George </a:t>
            </a:r>
            <a:r>
              <a:rPr lang="en-US" sz="1600" dirty="0" err="1" smtClean="0"/>
              <a:t>Fanourakis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Davide</a:t>
            </a:r>
            <a:r>
              <a:rPr lang="en-US" sz="1600" dirty="0"/>
              <a:t> </a:t>
            </a:r>
            <a:r>
              <a:rPr lang="en-US" sz="1600" dirty="0" err="1"/>
              <a:t>Meloni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r>
              <a:rPr lang="en-US" sz="1600" b="1" dirty="0"/>
              <a:t>Submitted to </a:t>
            </a:r>
            <a:r>
              <a:rPr lang="en-US" sz="1600" b="1" dirty="0" smtClean="0"/>
              <a:t>JHEP and received positive report</a:t>
            </a:r>
            <a:endParaRPr lang="en-US" sz="1600" b="1" dirty="0"/>
          </a:p>
          <a:p>
            <a:pPr>
              <a:lnSpc>
                <a:spcPct val="120000"/>
              </a:lnSpc>
            </a:pPr>
            <a:r>
              <a:rPr lang="en-US" sz="1600" dirty="0" smtClean="0">
                <a:hlinkClick r:id="rId7"/>
              </a:rPr>
              <a:t>J. </a:t>
            </a:r>
            <a:r>
              <a:rPr lang="en-US" sz="1600" dirty="0">
                <a:hlinkClick r:id="rId7"/>
              </a:rPr>
              <a:t>Aguilar et al., arXiv:2407.21663v1 [</a:t>
            </a:r>
            <a:r>
              <a:rPr lang="en-US" sz="1600" dirty="0" err="1">
                <a:hlinkClick r:id="rId7"/>
              </a:rPr>
              <a:t>hep</a:t>
            </a:r>
            <a:r>
              <a:rPr lang="en-US" sz="1600" dirty="0">
                <a:hlinkClick r:id="rId7"/>
              </a:rPr>
              <a:t>-ex</a:t>
            </a:r>
            <a:r>
              <a:rPr lang="en-US" sz="1600" dirty="0" smtClean="0">
                <a:hlinkClick r:id="rId7"/>
              </a:rPr>
              <a:t>] (2024)</a:t>
            </a:r>
            <a:endParaRPr lang="en-US" sz="1600" dirty="0">
              <a:hlinkClick r:id="rId7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hlinkClick r:id="rId7"/>
              </a:rPr>
              <a:t>“Exploring </a:t>
            </a:r>
            <a:r>
              <a:rPr lang="en-US" sz="1600" dirty="0">
                <a:hlinkClick r:id="rId7"/>
              </a:rPr>
              <a:t>atmospheric neutrino oscillations at </a:t>
            </a:r>
            <a:r>
              <a:rPr lang="en-US" sz="1600" dirty="0" err="1" smtClean="0">
                <a:hlinkClick r:id="rId7"/>
              </a:rPr>
              <a:t>ESSnuSB</a:t>
            </a:r>
            <a:r>
              <a:rPr lang="en-US" sz="1600" dirty="0" smtClean="0">
                <a:hlinkClick r:id="rId7"/>
              </a:rPr>
              <a:t>”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(</a:t>
            </a:r>
            <a:r>
              <a:rPr lang="en-US" sz="1600" dirty="0"/>
              <a:t>Corresponding author: Sandhya </a:t>
            </a:r>
            <a:r>
              <a:rPr lang="en-US" sz="1600" dirty="0" err="1"/>
              <a:t>Choubey</a:t>
            </a:r>
            <a:r>
              <a:rPr lang="en-US" sz="1600" dirty="0"/>
              <a:t>, Tommy Ohlsson and </a:t>
            </a:r>
            <a:r>
              <a:rPr lang="en-US" sz="1600" dirty="0" err="1"/>
              <a:t>Sampsa</a:t>
            </a:r>
            <a:r>
              <a:rPr lang="en-US" sz="1600" dirty="0"/>
              <a:t> </a:t>
            </a:r>
            <a:r>
              <a:rPr lang="en-US" sz="1600" dirty="0" err="1"/>
              <a:t>Vihonen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1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45042"/>
            <a:ext cx="121920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Proceedings: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u="sng" dirty="0" err="1" smtClean="0">
                <a:hlinkClick r:id="rId3"/>
              </a:rPr>
              <a:t>Vidhya</a:t>
            </a:r>
            <a:r>
              <a:rPr lang="en-US" u="sng" dirty="0" smtClean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Thara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Hariharan</a:t>
            </a:r>
            <a:r>
              <a:rPr lang="en-US" u="sng" dirty="0">
                <a:hlinkClick r:id="rId3"/>
              </a:rPr>
              <a:t> (for the </a:t>
            </a:r>
            <a:r>
              <a:rPr lang="en-US" u="sng" dirty="0" err="1">
                <a:hlinkClick r:id="rId3"/>
              </a:rPr>
              <a:t>ESSnuSBplus</a:t>
            </a:r>
            <a:r>
              <a:rPr lang="en-US" u="sng" dirty="0">
                <a:hlinkClick r:id="rId3"/>
              </a:rPr>
              <a:t> collaboration) </a:t>
            </a:r>
            <a:r>
              <a:rPr lang="en-US" u="sng" dirty="0" err="1">
                <a:hlinkClick r:id="rId3"/>
              </a:rPr>
              <a:t>PoS</a:t>
            </a:r>
            <a:r>
              <a:rPr lang="en-US" u="sng" dirty="0">
                <a:hlinkClick r:id="rId3"/>
              </a:rPr>
              <a:t>(TAUP2023)339 (2024)</a:t>
            </a:r>
            <a:endParaRPr lang="en-US" dirty="0"/>
          </a:p>
          <a:p>
            <a:pPr marL="360363">
              <a:lnSpc>
                <a:spcPct val="150000"/>
              </a:lnSpc>
            </a:pPr>
            <a:r>
              <a:rPr lang="en-US" u="sng" dirty="0" smtClean="0">
                <a:hlinkClick r:id="rId3"/>
              </a:rPr>
              <a:t>“</a:t>
            </a:r>
            <a:r>
              <a:rPr lang="en-US" i="1" u="sng" dirty="0">
                <a:hlinkClick r:id="rId3"/>
              </a:rPr>
              <a:t>The European Spallation Source neutrino Super Beam plus Project</a:t>
            </a:r>
            <a:r>
              <a:rPr lang="en-US" u="sng" dirty="0" smtClean="0">
                <a:hlinkClick r:id="rId3"/>
              </a:rPr>
              <a:t>”</a:t>
            </a:r>
            <a:endParaRPr lang="en-US" u="sng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u="sng" dirty="0" smtClean="0">
                <a:hlinkClick r:id="rId4"/>
              </a:rPr>
              <a:t>M</a:t>
            </a:r>
            <a:r>
              <a:rPr lang="en-US" u="sng" dirty="0">
                <a:hlinkClick r:id="rId4"/>
              </a:rPr>
              <a:t>. </a:t>
            </a:r>
            <a:r>
              <a:rPr lang="en-US" u="sng" dirty="0" err="1">
                <a:hlinkClick r:id="rId4"/>
              </a:rPr>
              <a:t>Dracos</a:t>
            </a:r>
            <a:r>
              <a:rPr lang="en-US" u="sng" dirty="0">
                <a:hlinkClick r:id="rId4"/>
              </a:rPr>
              <a:t> and I. </a:t>
            </a:r>
            <a:r>
              <a:rPr lang="en-US" u="sng" dirty="0" err="1">
                <a:hlinkClick r:id="rId4"/>
              </a:rPr>
              <a:t>Efthymiopoulos</a:t>
            </a:r>
            <a:r>
              <a:rPr lang="en-US" u="sng" dirty="0">
                <a:hlinkClick r:id="rId4"/>
              </a:rPr>
              <a:t>, "The European Spallation Source neutrino super beam", in Proc. IPAC'24, Nashville, TN, May 2024, pp. 2571-2574. </a:t>
            </a:r>
            <a:r>
              <a:rPr lang="en-US" u="sng" smtClean="0">
                <a:hlinkClick r:id="rId4"/>
              </a:rPr>
              <a:t>doi:10.18429/JACoW-IPAC2024-WEPR37</a:t>
            </a:r>
            <a:endParaRPr lang="en-US" u="sng" smtClean="0"/>
          </a:p>
          <a:p>
            <a:pPr>
              <a:lnSpc>
                <a:spcPct val="150000"/>
              </a:lnSpc>
            </a:pPr>
            <a:endParaRPr lang="en-US" u="sng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M. Ghosh, "Present Status and Future Prospects of Neutrino Oscillation Experiments,'' </a:t>
            </a:r>
            <a:r>
              <a:rPr lang="en-US" sz="1600" dirty="0" err="1">
                <a:hlinkClick r:id="rId5"/>
              </a:rPr>
              <a:t>Acta</a:t>
            </a:r>
            <a:r>
              <a:rPr lang="en-US" sz="1600" dirty="0">
                <a:hlinkClick r:id="rId5"/>
              </a:rPr>
              <a:t> Phys. </a:t>
            </a:r>
            <a:r>
              <a:rPr lang="en-US" sz="1600" dirty="0" err="1">
                <a:hlinkClick r:id="rId5"/>
              </a:rPr>
              <a:t>Polon</a:t>
            </a:r>
            <a:r>
              <a:rPr lang="en-US" sz="1600" dirty="0">
                <a:hlinkClick r:id="rId5"/>
              </a:rPr>
              <a:t>. Supp. 17 (2024), 2-A18, doi:10.5506/APhysPolBSupp.17.2-A18 (Proceedings for "Matter to the deepest: Recent developments in physics of fundamental interactions, XLV international conference of theoretical physics (MTTD 2023)", </a:t>
            </a:r>
            <a:r>
              <a:rPr lang="en-US" sz="1600" dirty="0" err="1">
                <a:hlinkClick r:id="rId5"/>
              </a:rPr>
              <a:t>Ustron</a:t>
            </a:r>
            <a:r>
              <a:rPr lang="en-US" sz="1600" dirty="0">
                <a:hlinkClick r:id="rId5"/>
              </a:rPr>
              <a:t>, Poland, September 17 - 22, 2023)</a:t>
            </a: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729FB-8CEB-424A-9AA0-5810E9A48BA8}"/>
              </a:ext>
            </a:extLst>
          </p:cNvPr>
          <p:cNvSpPr txBox="1"/>
          <p:nvPr/>
        </p:nvSpPr>
        <p:spPr>
          <a:xfrm>
            <a:off x="4183040" y="29238"/>
            <a:ext cx="382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Publications and Proceedings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5" y="1096940"/>
            <a:ext cx="121616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GB" sz="2000" dirty="0" smtClean="0"/>
              <a:t>For the dissemination and publication of the project results we are governed by: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en-GB" sz="2000" dirty="0" smtClean="0"/>
          </a:p>
          <a:p>
            <a:pPr lvl="0">
              <a:lnSpc>
                <a:spcPct val="150000"/>
              </a:lnSpc>
            </a:pPr>
            <a:r>
              <a:rPr lang="en-GB" dirty="0" smtClean="0"/>
              <a:t>1- The Consortium Agreement, and the grant agreement for details </a:t>
            </a:r>
          </a:p>
          <a:p>
            <a:pPr lvl="0">
              <a:lnSpc>
                <a:spcPct val="150000"/>
              </a:lnSpc>
            </a:pPr>
            <a:r>
              <a:rPr lang="en-GB">
                <a:sym typeface="Wingdings" panose="05000000000000000000" pitchFamily="2" charset="2"/>
              </a:rPr>
              <a:t> </a:t>
            </a:r>
            <a:r>
              <a:rPr lang="en-GB" smtClean="0">
                <a:sym typeface="Wingdings" panose="05000000000000000000" pitchFamily="2" charset="2"/>
              </a:rPr>
              <a:t>     </a:t>
            </a:r>
            <a:r>
              <a:rPr lang="en-GB" smtClean="0"/>
              <a:t> </a:t>
            </a:r>
            <a:r>
              <a:rPr lang="en-GB" dirty="0" smtClean="0"/>
              <a:t>IN GENERAL (i.e. defines the frame/layout of the internal publication and dissemination policy)</a:t>
            </a:r>
          </a:p>
          <a:p>
            <a:pPr lvl="0">
              <a:lnSpc>
                <a:spcPct val="150000"/>
              </a:lnSpc>
            </a:pPr>
            <a:endParaRPr lang="en-GB" dirty="0" smtClean="0"/>
          </a:p>
          <a:p>
            <a:pPr lvl="0">
              <a:lnSpc>
                <a:spcPct val="150000"/>
              </a:lnSpc>
            </a:pPr>
            <a:r>
              <a:rPr lang="en-GB" dirty="0" smtClean="0"/>
              <a:t>2- Our internal publication policy </a:t>
            </a:r>
          </a:p>
          <a:p>
            <a:pPr lvl="0">
              <a:lnSpc>
                <a:spcPct val="150000"/>
              </a:lnSpc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 IN DETAIL (i.e. defines the internal regulations of the publication procedure, which was agreed on directly by the consortium members)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90277" y="60669"/>
            <a:ext cx="26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Publication Rules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2" y="870729"/>
            <a:ext cx="79375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hlinkClick r:id="rId2"/>
              </a:rPr>
              <a:t>ESSnuSB+ Dissemination and Publication Policy (DPP)</a:t>
            </a:r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87799"/>
            <a:ext cx="4114800" cy="333676"/>
          </a:xfrm>
        </p:spPr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87799"/>
            <a:ext cx="2743200" cy="333676"/>
          </a:xfrm>
        </p:spPr>
        <p:txBody>
          <a:bodyPr/>
          <a:lstStyle/>
          <a:p>
            <a:fld id="{EE3D857D-7918-46BC-8764-9C472984805D}" type="slidenum">
              <a:rPr lang="en-US" smtClean="0"/>
              <a:t>15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79" y="1410543"/>
            <a:ext cx="4203640" cy="190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890277" y="60669"/>
            <a:ext cx="267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Publication Rules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540" y="2875729"/>
            <a:ext cx="9220469" cy="39290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99537" y="5866732"/>
            <a:ext cx="2864543" cy="7247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148" t="4636" r="4137" b="14949"/>
          <a:stretch/>
        </p:blipFill>
        <p:spPr>
          <a:xfrm>
            <a:off x="151679" y="5326945"/>
            <a:ext cx="4051962" cy="72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720038" y="4168220"/>
            <a:ext cx="3053878" cy="1416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280" y="2854828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Elian BOUQUEREL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02481" y="2854828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Colin CARLILE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87122" y="2855425"/>
            <a:ext cx="228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Georgios FANOURAKIS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02055" y="2854828"/>
            <a:ext cx="148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Natalia MILAS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0592" y="5084055"/>
            <a:ext cx="1708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Marcos DRACOS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0803" y="5084055"/>
            <a:ext cx="1345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Tord</a:t>
            </a:r>
            <a:r>
              <a:rPr lang="en-US" dirty="0" smtClean="0"/>
              <a:t> EKELÖF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41583" y="5081622"/>
            <a:ext cx="183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Carole MABROUK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77791" y="2854828"/>
            <a:ext cx="143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Tamer TOLBA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4" y="1416797"/>
            <a:ext cx="1353318" cy="1353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15036" b="51863"/>
          <a:stretch/>
        </p:blipFill>
        <p:spPr>
          <a:xfrm>
            <a:off x="7523967" y="1370464"/>
            <a:ext cx="1465868" cy="1445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40" y="1416200"/>
            <a:ext cx="1313298" cy="1353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59" y="1370463"/>
            <a:ext cx="1279343" cy="14453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5548" r="9197" b="8186"/>
          <a:stretch/>
        </p:blipFill>
        <p:spPr>
          <a:xfrm>
            <a:off x="2574410" y="3615185"/>
            <a:ext cx="1336243" cy="1435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14" y="3615185"/>
            <a:ext cx="1435876" cy="14358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706" t="4253" r="3572" b="3131"/>
          <a:stretch/>
        </p:blipFill>
        <p:spPr>
          <a:xfrm>
            <a:off x="1113159" y="1350973"/>
            <a:ext cx="1461251" cy="14843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99194" y="91007"/>
            <a:ext cx="373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ESSnuSB+ DEB members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2727397" y="5464761"/>
            <a:ext cx="621631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hlinkClick r:id="rId9"/>
              </a:rPr>
              <a:t>https://essnusb.eu/dissemination-exploitation-board-essnusb/</a:t>
            </a:r>
            <a:endParaRPr lang="en-US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>
                <a:hlinkClick r:id="rId10"/>
              </a:rPr>
              <a:t>ESSNUSB-DIS-L@in2p3.fr</a:t>
            </a:r>
            <a:endParaRPr lang="en-US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01" y="3391027"/>
            <a:ext cx="1076815" cy="16930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" y="978253"/>
            <a:ext cx="1219200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We are still in the visibility phase </a:t>
            </a:r>
            <a:r>
              <a:rPr lang="en-US" dirty="0" smtClean="0">
                <a:sym typeface="Wingdings" panose="05000000000000000000" pitchFamily="2" charset="2"/>
              </a:rPr>
              <a:t> be present at as many conferences/workshops as possible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             Year 2024 is very important for the ESFRI application, priority goes for EU-based events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              so far, project introduction talks are the dominant presentation style!!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             we must increase participation in technical conferences, i.e. WP related presentations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Diversity in personnel </a:t>
            </a: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all WPs, all institutes and most important students and postdocs must participate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                                              </a:t>
            </a:r>
            <a:r>
              <a:rPr lang="en-US" dirty="0" smtClean="0">
                <a:sym typeface="Wingdings" panose="05000000000000000000" pitchFamily="2" charset="2"/>
              </a:rPr>
              <a:t>WPs (co)coordinators to distribute the conferences’ calls sent by DEB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           WPs (co)coordinators to encourage students and postdocs to participate in conferences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Financing of event participation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each partner institute has allocated traveling money from the EU budget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dirty="0" smtClean="0"/>
              <a:t>		          </a:t>
            </a:r>
            <a:r>
              <a:rPr lang="en-US" dirty="0">
                <a:sym typeface="Wingdings" panose="05000000000000000000" pitchFamily="2" charset="2"/>
              </a:rPr>
              <a:t> DEB budget </a:t>
            </a:r>
            <a:r>
              <a:rPr lang="en-US" dirty="0" smtClean="0">
                <a:sym typeface="Wingdings" panose="05000000000000000000" pitchFamily="2" charset="2"/>
              </a:rPr>
              <a:t>will </a:t>
            </a:r>
            <a:r>
              <a:rPr lang="en-US" dirty="0">
                <a:sym typeface="Wingdings" panose="05000000000000000000" pitchFamily="2" charset="2"/>
              </a:rPr>
              <a:t>be used </a:t>
            </a:r>
            <a:r>
              <a:rPr lang="en-US" dirty="0" smtClean="0">
                <a:sym typeface="Wingdings" panose="05000000000000000000" pitchFamily="2" charset="2"/>
              </a:rPr>
              <a:t>for project dissemination activities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Feedback from WPs (co)coordinators on the DEB performance in 2023 </a:t>
            </a:r>
            <a:r>
              <a:rPr lang="en-US" dirty="0" smtClean="0">
                <a:sym typeface="Wingdings" panose="05000000000000000000" pitchFamily="2" charset="2"/>
              </a:rPr>
              <a:t> improve DEB</a:t>
            </a:r>
            <a:r>
              <a:rPr lang="en-US" dirty="0" smtClean="0"/>
              <a:t> strategy and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1004" y="0"/>
            <a:ext cx="580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 Dissemination Strategy in 2024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43334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7022"/>
              </p:ext>
            </p:extLst>
          </p:nvPr>
        </p:nvGraphicFramePr>
        <p:xfrm>
          <a:off x="1447" y="262815"/>
          <a:ext cx="12190553" cy="659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384">
                  <a:extLst>
                    <a:ext uri="{9D8B030D-6E8A-4147-A177-3AD203B41FA5}">
                      <a16:colId xmlns:a16="http://schemas.microsoft.com/office/drawing/2014/main" val="3508635729"/>
                    </a:ext>
                  </a:extLst>
                </a:gridCol>
                <a:gridCol w="597498">
                  <a:extLst>
                    <a:ext uri="{9D8B030D-6E8A-4147-A177-3AD203B41FA5}">
                      <a16:colId xmlns:a16="http://schemas.microsoft.com/office/drawing/2014/main" val="100984175"/>
                    </a:ext>
                  </a:extLst>
                </a:gridCol>
                <a:gridCol w="1614027">
                  <a:extLst>
                    <a:ext uri="{9D8B030D-6E8A-4147-A177-3AD203B41FA5}">
                      <a16:colId xmlns:a16="http://schemas.microsoft.com/office/drawing/2014/main" val="1152333106"/>
                    </a:ext>
                  </a:extLst>
                </a:gridCol>
                <a:gridCol w="853570">
                  <a:extLst>
                    <a:ext uri="{9D8B030D-6E8A-4147-A177-3AD203B41FA5}">
                      <a16:colId xmlns:a16="http://schemas.microsoft.com/office/drawing/2014/main" val="1832427749"/>
                    </a:ext>
                  </a:extLst>
                </a:gridCol>
                <a:gridCol w="884611">
                  <a:extLst>
                    <a:ext uri="{9D8B030D-6E8A-4147-A177-3AD203B41FA5}">
                      <a16:colId xmlns:a16="http://schemas.microsoft.com/office/drawing/2014/main" val="3775363278"/>
                    </a:ext>
                  </a:extLst>
                </a:gridCol>
                <a:gridCol w="411265">
                  <a:extLst>
                    <a:ext uri="{9D8B030D-6E8A-4147-A177-3AD203B41FA5}">
                      <a16:colId xmlns:a16="http://schemas.microsoft.com/office/drawing/2014/main" val="124948113"/>
                    </a:ext>
                  </a:extLst>
                </a:gridCol>
                <a:gridCol w="465585">
                  <a:extLst>
                    <a:ext uri="{9D8B030D-6E8A-4147-A177-3AD203B41FA5}">
                      <a16:colId xmlns:a16="http://schemas.microsoft.com/office/drawing/2014/main" val="1137506750"/>
                    </a:ext>
                  </a:extLst>
                </a:gridCol>
                <a:gridCol w="861332">
                  <a:extLst>
                    <a:ext uri="{9D8B030D-6E8A-4147-A177-3AD203B41FA5}">
                      <a16:colId xmlns:a16="http://schemas.microsoft.com/office/drawing/2014/main" val="2629389948"/>
                    </a:ext>
                  </a:extLst>
                </a:gridCol>
                <a:gridCol w="465585">
                  <a:extLst>
                    <a:ext uri="{9D8B030D-6E8A-4147-A177-3AD203B41FA5}">
                      <a16:colId xmlns:a16="http://schemas.microsoft.com/office/drawing/2014/main" val="407415224"/>
                    </a:ext>
                  </a:extLst>
                </a:gridCol>
                <a:gridCol w="1171722">
                  <a:extLst>
                    <a:ext uri="{9D8B030D-6E8A-4147-A177-3AD203B41FA5}">
                      <a16:colId xmlns:a16="http://schemas.microsoft.com/office/drawing/2014/main" val="67281072"/>
                    </a:ext>
                  </a:extLst>
                </a:gridCol>
                <a:gridCol w="2126168">
                  <a:extLst>
                    <a:ext uri="{9D8B030D-6E8A-4147-A177-3AD203B41FA5}">
                      <a16:colId xmlns:a16="http://schemas.microsoft.com/office/drawing/2014/main" val="741871320"/>
                    </a:ext>
                  </a:extLst>
                </a:gridCol>
                <a:gridCol w="1117403">
                  <a:extLst>
                    <a:ext uri="{9D8B030D-6E8A-4147-A177-3AD203B41FA5}">
                      <a16:colId xmlns:a16="http://schemas.microsoft.com/office/drawing/2014/main" val="3136310018"/>
                    </a:ext>
                  </a:extLst>
                </a:gridCol>
                <a:gridCol w="1117403">
                  <a:extLst>
                    <a:ext uri="{9D8B030D-6E8A-4147-A177-3AD203B41FA5}">
                      <a16:colId xmlns:a16="http://schemas.microsoft.com/office/drawing/2014/main" val="1547022181"/>
                    </a:ext>
                  </a:extLst>
                </a:gridCol>
              </a:tblGrid>
              <a:tr h="17251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r>
                        <a:rPr lang="en-US" sz="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FOLLOW-UP </a:t>
                      </a:r>
                      <a:r>
                        <a:rPr lang="en-US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OF ABSTRACT SUBMISSIONS (updated 14/09/2023)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01620"/>
                  </a:ext>
                </a:extLst>
              </a:tr>
              <a:tr h="144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071428"/>
                  </a:ext>
                </a:extLst>
              </a:tr>
              <a:tr h="348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>
                          <a:effectLst/>
                        </a:rPr>
                        <a:t>Accronym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Conference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Date of the event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Abstract submission deadline at the conference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Type of Abstract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Approval by the </a:t>
                      </a:r>
                      <a:r>
                        <a:rPr lang="en-US" sz="700" b="1" u="none" strike="noStrike" dirty="0" smtClean="0">
                          <a:effectLst/>
                        </a:rPr>
                        <a:t>organizers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Proposed author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Submitted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Title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website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Proceeding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Footprint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71493"/>
                  </a:ext>
                </a:extLst>
              </a:tr>
              <a:tr h="2760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CP2023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International  workshop on the Origin of Matter-Antimatter Asymmetry, Les Houches, France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12-17 Feb.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09.12.2022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Monojit Gosh, WP5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Measuring </a:t>
                      </a:r>
                      <a:r>
                        <a:rPr lang="en-US" sz="600" u="none" strike="noStrike" dirty="0" err="1">
                          <a:effectLst/>
                        </a:rPr>
                        <a:t>δCP</a:t>
                      </a:r>
                      <a:r>
                        <a:rPr lang="en-US" sz="600" u="none" strike="noStrike" dirty="0">
                          <a:effectLst/>
                        </a:rPr>
                        <a:t> and constraining lepton </a:t>
                      </a:r>
                      <a:r>
                        <a:rPr lang="en-US" sz="600" u="none" strike="noStrike" dirty="0" err="1">
                          <a:effectLst/>
                        </a:rPr>
                        <a:t>flavour</a:t>
                      </a:r>
                      <a:r>
                        <a:rPr lang="en-US" sz="600" u="none" strike="noStrike" dirty="0">
                          <a:effectLst/>
                        </a:rPr>
                        <a:t> models at ESSnuSB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2"/>
                        </a:rPr>
                        <a:t>https://indico.in2p3.fr/event/27893/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67203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DPG2023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German Physics Sciety spring meeting, Dresden, Germany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20-25 March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15.12.2022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Tamer Tolba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ESSvSB(+) design study: Achievements and Prospects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3"/>
                        </a:rPr>
                        <a:t>https://skm23.dpg-tagungen.de/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44982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KITP2023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KITP Muon Collider Workshop, University of California, Santa Barbara, USA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 Feb. - 10 Mar.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Marcos Dracos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European Spallation Source neutrino Super Beam and muon synergies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4"/>
                        </a:rPr>
                        <a:t>https://</a:t>
                      </a:r>
                      <a:r>
                        <a:rPr lang="en-US" sz="600" u="sng" strike="noStrike" dirty="0" smtClean="0">
                          <a:effectLst/>
                          <a:hlinkClick r:id="rId4"/>
                        </a:rPr>
                        <a:t>www.kitp.ucsb.edu/activities/muoncollider-m23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56294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ICPTI2023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International Conference on the Physics of the Two Infinities, Kyoto, Japan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27-30 Mar. 2024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19.02.2023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Marcos Dracos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European Spallation Source neutrino Super Beam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5"/>
                        </a:rPr>
                        <a:t>https://indico.in2p3.fr/event/28466/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440552"/>
                  </a:ext>
                </a:extLst>
              </a:tr>
              <a:tr h="274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IPAC2023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International Particle Accelerator Conference, Venice, Italy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7-12 May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07.12.2022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Poster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Tamer Tolba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ESSvSB+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6"/>
                        </a:rPr>
                        <a:t>https://www.ipac23.org/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Published                                               T. Tolba et al.,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JACoW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IPAC2023 (2023) 911 – 914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272732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Blois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Particle Physics and Cosmology, Blois, France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14-19 May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01.04.2023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Eric Baussan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ESSvSB+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7"/>
                        </a:rPr>
                        <a:t>http://blois.in2p3.fr/2023/index.html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99432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DESY colloquium2023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DESY Particle and </a:t>
                      </a:r>
                      <a:r>
                        <a:rPr lang="en-US" sz="600" u="none" strike="noStrike" dirty="0" err="1">
                          <a:effectLst/>
                        </a:rPr>
                        <a:t>Astroparticle</a:t>
                      </a:r>
                      <a:r>
                        <a:rPr lang="en-US" sz="600" u="none" strike="noStrike" dirty="0">
                          <a:effectLst/>
                        </a:rPr>
                        <a:t> Physics Colloquia, Hamburg, Germany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23 May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Marcos Dracos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European Spallation Source neutrino Super Beam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8"/>
                        </a:rPr>
                        <a:t>https://physikseminar.desy.de/hamburg/colloquia_in_2023/23_may_2023</a:t>
                      </a:r>
                      <a:r>
                        <a:rPr lang="en-US" sz="600" u="sng" strike="noStrike" dirty="0" smtClean="0">
                          <a:effectLst/>
                          <a:hlinkClick r:id="rId8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2112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Muon4Future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Muon4Future workshop,  Venice, Italy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29-31 May 2024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Marcos Dracos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Muon activity at the ESS facility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9"/>
                        </a:rPr>
                        <a:t>https://agenda.infn.it/event/33270</a:t>
                      </a:r>
                      <a:r>
                        <a:rPr lang="en-US" sz="600" u="sng" strike="noStrike" dirty="0" smtClean="0">
                          <a:effectLst/>
                          <a:hlinkClick r:id="rId9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83856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err="1">
                          <a:effectLst/>
                        </a:rPr>
                        <a:t>Fysikdagarna</a:t>
                      </a:r>
                      <a:r>
                        <a:rPr lang="en-US" sz="600" u="none" strike="noStrike" dirty="0">
                          <a:effectLst/>
                        </a:rPr>
                        <a:t>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conference of the Swedish Physical Society, Stockholm, Sweden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14-16 June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05.05.2023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Maja Olvegård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nuSTORM project in ESSnuSBplus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0"/>
                        </a:rPr>
                        <a:t>https://indico.fysik.su.se/event/7762</a:t>
                      </a:r>
                      <a:r>
                        <a:rPr lang="en-US" sz="600" u="sng" strike="noStrike" dirty="0" smtClean="0">
                          <a:effectLst/>
                          <a:hlinkClick r:id="rId10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7188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CRETE2023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2023 International Conference on Applications of Nuclear Techniques, Crete, Greece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18-24 June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28.02.2023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Marcos Dracos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physics performance of the European Spallation Source neutrino Super Beam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11"/>
                        </a:rPr>
                        <a:t>https://www.creteconf.org/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submitted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96351"/>
                  </a:ext>
                </a:extLst>
              </a:tr>
              <a:tr h="234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NSLIE2023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Neutrino Scattering at Low and Intermediate Energies 2023, Mainz, Germany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26-30 June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Joakim Cederkall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The ESSnuSB project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2"/>
                        </a:rPr>
                        <a:t>https://indico.mitp.uni-mainz.de/event/324</a:t>
                      </a:r>
                      <a:r>
                        <a:rPr lang="en-US" sz="600" u="sng" strike="noStrike" dirty="0" smtClean="0">
                          <a:effectLst/>
                          <a:hlinkClick r:id="rId12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30381"/>
                  </a:ext>
                </a:extLst>
              </a:tr>
              <a:tr h="234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WIN2023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29th International Workshop on Weak Interactions and Neutrinos, Zhuhai, China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3-8 July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31.05.2023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Tamer Tolba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European Spallation Source neutrino Super Beam plus Project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3"/>
                        </a:rPr>
                        <a:t>https://indico.ihep.ac.cn/event/18269</a:t>
                      </a:r>
                      <a:r>
                        <a:rPr lang="en-US" sz="600" u="sng" strike="noStrike" dirty="0" smtClean="0">
                          <a:effectLst/>
                          <a:hlinkClick r:id="rId13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1554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NuIF2023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19th Rencontres du Vietnam, Neutrino Workshop at IFIRSE, Quy Nhon city, Vietnam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16-19 July 2024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10.06.2023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Not yet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Budimir Kliček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Not Yet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Neutrino oscillation prospects with ESSnuSB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4"/>
                        </a:rPr>
                        <a:t>https://</a:t>
                      </a:r>
                      <a:r>
                        <a:rPr lang="en-US" sz="600" u="sng" strike="noStrike" dirty="0" smtClean="0">
                          <a:effectLst/>
                          <a:hlinkClick r:id="rId14"/>
                        </a:rPr>
                        <a:t>ifirse.icise.vn/nugroup/nuworkshop2023/index.html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26231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15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ICRC2023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The 38th International Cosmic Ray Conference (ICRC2023), Nagoya, Japan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 July - 3 Aug.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20.02.2023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poster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Tsutomu Fukuda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The European Spallation Source neutrino Super Beam project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5"/>
                        </a:rPr>
                        <a:t>https://www.icrc2023.org/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104625"/>
                  </a:ext>
                </a:extLst>
              </a:tr>
              <a:tr h="543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NUFAC2023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24th Internartional Workshop on Neutrinos From Accelerators, Seoul, South Korea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21-26 Aug.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21.05.2023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Talk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Marcos Dracos and       Karre Iversen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and summary of the mini workshop (satellite)          Classification of muon- and electron neutrino events for the ESSnuSB Near Detector using Graph Neural Networks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16"/>
                        </a:rPr>
                        <a:t>https://indico.cern.ch/event/1216905/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                                            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 t*6  = 16.2 t CO</a:t>
                      </a:r>
                      <a:r>
                        <a:rPr lang="fr-FR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78955"/>
                  </a:ext>
                </a:extLst>
              </a:tr>
              <a:tr h="389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workshop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</a:t>
                      </a:r>
                      <a:r>
                        <a:rPr lang="en-US" sz="600" u="none" strike="noStrike" dirty="0" err="1">
                          <a:effectLst/>
                        </a:rPr>
                        <a:t>dedictaed</a:t>
                      </a:r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r>
                        <a:rPr lang="en-US" sz="600" u="none" strike="noStrike" dirty="0" err="1">
                          <a:effectLst/>
                        </a:rPr>
                        <a:t>workshp</a:t>
                      </a:r>
                      <a:r>
                        <a:rPr lang="en-US" sz="600" u="none" strike="noStrike" dirty="0">
                          <a:effectLst/>
                        </a:rPr>
                        <a:t> in NuFact2023, Seoul, South Korea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19-20 Aug.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Talks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yes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Marcos </a:t>
                      </a:r>
                      <a:r>
                        <a:rPr lang="en-US" sz="600" u="none" strike="noStrike" dirty="0" err="1">
                          <a:effectLst/>
                        </a:rPr>
                        <a:t>Dracos</a:t>
                      </a:r>
                      <a:r>
                        <a:rPr lang="en-US" sz="600" u="none" strike="noStrike" dirty="0">
                          <a:effectLst/>
                        </a:rPr>
                        <a:t>, Tamer Tolba, Natalia </a:t>
                      </a:r>
                      <a:r>
                        <a:rPr lang="en-US" sz="600" u="none" strike="noStrike" dirty="0" err="1">
                          <a:effectLst/>
                        </a:rPr>
                        <a:t>Milas</a:t>
                      </a:r>
                      <a:r>
                        <a:rPr lang="en-US" sz="600" u="none" strike="noStrike" dirty="0">
                          <a:effectLst/>
                        </a:rPr>
                        <a:t>, Andrea </a:t>
                      </a:r>
                      <a:r>
                        <a:rPr lang="en-US" sz="600" u="none" strike="noStrike" dirty="0" err="1">
                          <a:effectLst/>
                        </a:rPr>
                        <a:t>Longhin</a:t>
                      </a:r>
                      <a:r>
                        <a:rPr lang="en-US" sz="600" u="none" strike="noStrike" dirty="0">
                          <a:effectLst/>
                        </a:rPr>
                        <a:t>, George </a:t>
                      </a:r>
                      <a:r>
                        <a:rPr lang="en-US" sz="600" u="none" strike="noStrike" dirty="0" err="1">
                          <a:effectLst/>
                        </a:rPr>
                        <a:t>Fanorakis</a:t>
                      </a:r>
                      <a:r>
                        <a:rPr lang="en-US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 err="1">
                          <a:effectLst/>
                        </a:rPr>
                        <a:t>Kaare</a:t>
                      </a:r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r>
                        <a:rPr lang="en-US" sz="600" u="none" strike="noStrike" dirty="0" err="1">
                          <a:effectLst/>
                        </a:rPr>
                        <a:t>Iversen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yes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TBD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7"/>
                        </a:rPr>
                        <a:t>https://indico.cern.ch/event/1216905/timetable/#</a:t>
                      </a:r>
                      <a:r>
                        <a:rPr lang="en-US" sz="600" u="sng" strike="noStrike" dirty="0" smtClean="0">
                          <a:effectLst/>
                          <a:hlinkClick r:id="rId17"/>
                        </a:rPr>
                        <a:t>20230820</a:t>
                      </a:r>
                      <a:endParaRPr lang="en-US" sz="600" b="0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* 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35379"/>
                  </a:ext>
                </a:extLst>
              </a:tr>
              <a:tr h="362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EPS-HEP2023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European Physical Society Conference on High Energy Physics, Hamburg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21-25 Aug.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02.06.2023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Alessio Giarnetti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project: towards precision measurement of the CP violation at the second neutrino oscillation maximum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18"/>
                        </a:rPr>
                        <a:t>https://www.eps-hep2023.eu/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1975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TAUP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XVIII International Conference on Topics in Astroparticle and Underground Physics 2023, Vienna, Austria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 Aug. - 1 Sept.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12.05.2023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Vidhya Thara Hariharan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The European Spallation Source neutrino Super Beam plus Project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19"/>
                        </a:rPr>
                        <a:t>https://taup2023.hephy.at/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6023"/>
                  </a:ext>
                </a:extLst>
              </a:tr>
              <a:tr h="389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Matter to the Deepest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Matter to the deepest: Recent developments in physics of fundamental interactions XLV international conference of theoretical physics (MTTD 2023), Ustroń, Poland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17 - 22 Spet.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only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Monojit Gosh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Present status and future prospects of neutrino oscillation experiments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20"/>
                        </a:rPr>
                        <a:t>https://indico.if.us.edu.pl/event/18</a:t>
                      </a:r>
                      <a:r>
                        <a:rPr lang="en-US" sz="600" u="sng" strike="noStrike" dirty="0" smtClean="0">
                          <a:effectLst/>
                          <a:hlinkClick r:id="rId20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93821"/>
                  </a:ext>
                </a:extLst>
              </a:tr>
              <a:tr h="312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HB2023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68th ICFA Advanced Deam Dynamics Workshop on High-Intensity and High-Brightness Hadron Beams, Geneva, Switzerland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09-13 Oct.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15.07.2023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Natalia Milas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 smtClean="0">
                          <a:effectLst/>
                        </a:rPr>
                        <a:t>TBD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21"/>
                        </a:rPr>
                        <a:t>https://indico.cern.ch/event/1138716</a:t>
                      </a:r>
                      <a:r>
                        <a:rPr lang="en-US" sz="600" u="sng" strike="noStrike" dirty="0" smtClean="0">
                          <a:effectLst/>
                          <a:hlinkClick r:id="rId21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14479"/>
                  </a:ext>
                </a:extLst>
              </a:tr>
              <a:tr h="182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annual meeting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ESSnuSB+ first </a:t>
                      </a:r>
                      <a:r>
                        <a:rPr lang="en-US" sz="600" u="none" strike="noStrike" dirty="0" smtClean="0">
                          <a:effectLst/>
                        </a:rPr>
                        <a:t>collaboration </a:t>
                      </a:r>
                      <a:r>
                        <a:rPr lang="en-US" sz="600" u="none" strike="noStrike" dirty="0">
                          <a:effectLst/>
                        </a:rPr>
                        <a:t>meeting, TBD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16-19 Oct. 2023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 dealline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Talks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all ESSnuSB+ members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22"/>
                        </a:rPr>
                        <a:t>https://indico.cern.ch/event/1309436/sessions/502888/#</a:t>
                      </a:r>
                      <a:r>
                        <a:rPr lang="en-US" sz="600" u="sng" strike="noStrike" dirty="0" smtClean="0">
                          <a:effectLst/>
                          <a:hlinkClick r:id="rId22"/>
                        </a:rPr>
                        <a:t>20231019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Proceeding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87492"/>
                  </a:ext>
                </a:extLst>
              </a:tr>
              <a:tr h="232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NuTel2023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The XX International Workshop on Neutrino Telescopes, Venice, Italy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23-27 Oct.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31.05.2023</a:t>
                      </a:r>
                      <a:endParaRPr lang="en-US" sz="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Invited Talk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Tord Ekelöf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TBD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>
                          <a:effectLst/>
                          <a:hlinkClick r:id="rId23"/>
                        </a:rPr>
                        <a:t>https://agenda.infn.it/event/33107/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14740"/>
                  </a:ext>
                </a:extLst>
              </a:tr>
              <a:tr h="234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BSM2023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Beyond Standard Model: From Theory to Experiment, </a:t>
                      </a:r>
                      <a:r>
                        <a:rPr lang="en-US" sz="600" u="none" strike="noStrike" dirty="0" err="1">
                          <a:effectLst/>
                        </a:rPr>
                        <a:t>Hurghada</a:t>
                      </a:r>
                      <a:r>
                        <a:rPr lang="en-US" sz="600" u="none" strike="noStrike" dirty="0">
                          <a:effectLst/>
                        </a:rPr>
                        <a:t>, Egypt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06-09 Nov. 2023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15.09.2023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 Talk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Tamer Tolba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yes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Search for the </a:t>
                      </a:r>
                      <a:r>
                        <a:rPr lang="en-US" sz="600" u="none" strike="noStrike" dirty="0" err="1">
                          <a:effectLst/>
                        </a:rPr>
                        <a:t>leptonic</a:t>
                      </a:r>
                      <a:r>
                        <a:rPr lang="en-US" sz="600" u="none" strike="noStrike" dirty="0">
                          <a:effectLst/>
                        </a:rPr>
                        <a:t> CP violation with the ESSnuSB(+) project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sng" strike="noStrike" dirty="0">
                          <a:effectLst/>
                          <a:hlinkClick r:id="rId24"/>
                        </a:rPr>
                        <a:t>https://indico.cern.ch/event/1258407</a:t>
                      </a:r>
                      <a:r>
                        <a:rPr lang="en-US" sz="600" u="sng" strike="noStrike" dirty="0" smtClean="0">
                          <a:effectLst/>
                          <a:hlinkClick r:id="rId24"/>
                        </a:rPr>
                        <a:t>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4" marR="1334" marT="133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 t CO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9198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1888" y="-60287"/>
            <a:ext cx="470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ESSnuSB</a:t>
            </a:r>
            <a:r>
              <a:rPr lang="en-US" sz="2000" dirty="0" smtClean="0"/>
              <a:t>+ Conferences</a:t>
            </a:r>
            <a:r>
              <a:rPr lang="en-US" sz="2000" dirty="0" smtClean="0"/>
              <a:t>’ Attendance in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1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39164"/>
              </p:ext>
            </p:extLst>
          </p:nvPr>
        </p:nvGraphicFramePr>
        <p:xfrm>
          <a:off x="34669" y="758394"/>
          <a:ext cx="12116885" cy="6108082"/>
        </p:xfrm>
        <a:graphic>
          <a:graphicData uri="http://schemas.openxmlformats.org/drawingml/2006/table">
            <a:tbl>
              <a:tblPr/>
              <a:tblGrid>
                <a:gridCol w="530012">
                  <a:extLst>
                    <a:ext uri="{9D8B030D-6E8A-4147-A177-3AD203B41FA5}">
                      <a16:colId xmlns:a16="http://schemas.microsoft.com/office/drawing/2014/main" val="1917484540"/>
                    </a:ext>
                  </a:extLst>
                </a:gridCol>
                <a:gridCol w="627859">
                  <a:extLst>
                    <a:ext uri="{9D8B030D-6E8A-4147-A177-3AD203B41FA5}">
                      <a16:colId xmlns:a16="http://schemas.microsoft.com/office/drawing/2014/main" val="1927603068"/>
                    </a:ext>
                  </a:extLst>
                </a:gridCol>
                <a:gridCol w="2177124">
                  <a:extLst>
                    <a:ext uri="{9D8B030D-6E8A-4147-A177-3AD203B41FA5}">
                      <a16:colId xmlns:a16="http://schemas.microsoft.com/office/drawing/2014/main" val="2695007358"/>
                    </a:ext>
                  </a:extLst>
                </a:gridCol>
                <a:gridCol w="896944">
                  <a:extLst>
                    <a:ext uri="{9D8B030D-6E8A-4147-A177-3AD203B41FA5}">
                      <a16:colId xmlns:a16="http://schemas.microsoft.com/office/drawing/2014/main" val="657388630"/>
                    </a:ext>
                  </a:extLst>
                </a:gridCol>
                <a:gridCol w="929559">
                  <a:extLst>
                    <a:ext uri="{9D8B030D-6E8A-4147-A177-3AD203B41FA5}">
                      <a16:colId xmlns:a16="http://schemas.microsoft.com/office/drawing/2014/main" val="3070021548"/>
                    </a:ext>
                  </a:extLst>
                </a:gridCol>
                <a:gridCol w="432163">
                  <a:extLst>
                    <a:ext uri="{9D8B030D-6E8A-4147-A177-3AD203B41FA5}">
                      <a16:colId xmlns:a16="http://schemas.microsoft.com/office/drawing/2014/main" val="1293697147"/>
                    </a:ext>
                  </a:extLst>
                </a:gridCol>
                <a:gridCol w="489242">
                  <a:extLst>
                    <a:ext uri="{9D8B030D-6E8A-4147-A177-3AD203B41FA5}">
                      <a16:colId xmlns:a16="http://schemas.microsoft.com/office/drawing/2014/main" val="691172925"/>
                    </a:ext>
                  </a:extLst>
                </a:gridCol>
                <a:gridCol w="905097">
                  <a:extLst>
                    <a:ext uri="{9D8B030D-6E8A-4147-A177-3AD203B41FA5}">
                      <a16:colId xmlns:a16="http://schemas.microsoft.com/office/drawing/2014/main" val="498834458"/>
                    </a:ext>
                  </a:extLst>
                </a:gridCol>
                <a:gridCol w="489242">
                  <a:extLst>
                    <a:ext uri="{9D8B030D-6E8A-4147-A177-3AD203B41FA5}">
                      <a16:colId xmlns:a16="http://schemas.microsoft.com/office/drawing/2014/main" val="3505169878"/>
                    </a:ext>
                  </a:extLst>
                </a:gridCol>
                <a:gridCol w="1974447">
                  <a:extLst>
                    <a:ext uri="{9D8B030D-6E8A-4147-A177-3AD203B41FA5}">
                      <a16:colId xmlns:a16="http://schemas.microsoft.com/office/drawing/2014/main" val="270668852"/>
                    </a:ext>
                  </a:extLst>
                </a:gridCol>
                <a:gridCol w="2315487">
                  <a:extLst>
                    <a:ext uri="{9D8B030D-6E8A-4147-A177-3AD203B41FA5}">
                      <a16:colId xmlns:a16="http://schemas.microsoft.com/office/drawing/2014/main" val="2495979404"/>
                    </a:ext>
                  </a:extLst>
                </a:gridCol>
                <a:gridCol w="349709">
                  <a:extLst>
                    <a:ext uri="{9D8B030D-6E8A-4147-A177-3AD203B41FA5}">
                      <a16:colId xmlns:a16="http://schemas.microsoft.com/office/drawing/2014/main" val="1477242315"/>
                    </a:ext>
                  </a:extLst>
                </a:gridCol>
              </a:tblGrid>
              <a:tr h="1704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FOLLOW-UP OF ABSTRACT SUBMISSIONS (updated </a:t>
                      </a:r>
                      <a:r>
                        <a:rPr lang="en-US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19/09/2024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16833"/>
                  </a:ext>
                </a:extLst>
              </a:tr>
              <a:tr h="1095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0699"/>
                  </a:ext>
                </a:extLst>
              </a:tr>
              <a:tr h="388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Accronym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Conference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the event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Abstract submission deadline at the conference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Abstract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 by the organisers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author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Proceeding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630395"/>
                  </a:ext>
                </a:extLst>
              </a:tr>
              <a:tr h="32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11th European Networking Event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Successful R &amp; I in Europe 2024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11th European Networking Event, Düsseldorf, Germany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15 - 16 Feb.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12.01.2024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Tamer Tolba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Towards a Neutrino Beam Experiment in EU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https://horizont.zenit.de/en/events/successful-r-i-in-europe-2024/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80806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DPG2024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 Physics Society Spring Meeting, KIT, Karlsruhe, Germany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04 - 08 Mar.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15.12.2023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Tamer Tolba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 for the leptonic CP violation with the ESSnuSB(+) project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https://karlsruhe24.dpg-tagungen.de/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223653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TIARA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26th Meeting of the TIARA Collaboration Council on meeting, CERN, Switzerland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Mar.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Dracos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Report on ESSnuSB 2nd DS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https://indico.cern.ch/event/1385973/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2938"/>
                  </a:ext>
                </a:extLst>
              </a:tr>
              <a:tr h="32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 Symposium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 PhD Student Symposium, Zagreb, Coartia 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26 - 27 April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16.02.2024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 Halić &amp; Doris Barčot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Detecting CP violation with ESSnuSB experiment &amp; Neutrino oscillations and ESSnuSB project 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https://phdss.pmf.unizg.hr/program/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552721"/>
                  </a:ext>
                </a:extLst>
              </a:tr>
              <a:tr h="404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IPAC2024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Particle Accelerator Conference, Nashville, USA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19 - 24 May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11.12.2023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poster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Marcos Dracos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ESSvSB Project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https://ipac24.org/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84059"/>
                  </a:ext>
                </a:extLst>
              </a:tr>
              <a:tr h="428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FCPC2024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22nd Conference on Flavor Physics and CP Violation, Bangkok, Thailand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27 -31 May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22.03.2024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Alessio Giarnetti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ESSnuSB and the precise measurement of leptonic CP violation at the second neutrino oscillation maximum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https://indico.cern.ch/event/1291023/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85913"/>
                  </a:ext>
                </a:extLst>
              </a:tr>
              <a:tr h="963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Neutrino2024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31th International Conference on Neutrino Physics and Astrophysics, Milano, Italy 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16 - 22 June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Invitiaon</a:t>
                      </a:r>
                      <a:r>
                        <a:rPr lang="en-US" sz="7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poster, 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Baussan, Budimir Kliček, Monojit Ghosh, Alessio Giarnetti, Aman Gupta and Tamer Tolba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Investigating Quantum Decoherence in Neutrino Oscillation at ESSnuSB Experiment, The ESSnuSB/ESSnuSB+ detector design, Physics opportunities at the ESSnuSB/ESSnuSB+ setup, Search for the leptonic CP violation with the ESSnuSBplus project, Exploring new physics at ESSnuSB+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https://neutrino2024.org/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98574"/>
                  </a:ext>
                </a:extLst>
              </a:tr>
              <a:tr h="85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ICHEP2024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42nd International Conference on High Energy Physics, Prague, Czech Republic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17 - 24 July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16.02.2024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poster, 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Tamer Tolba, Spyros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Tzamarias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Alessio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Giarnetti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David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Meloni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ESSnsSBplus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Target Station Design Study, The European Spallation Source neutrino Super Beam plus Project,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ESSnuSB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+: non-beam neutrino physics and sterile neutrinos at near detectors, Exploring new physics in neutrino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oscilllation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ESSnuSB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https://ichep2024.org/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749508"/>
                  </a:ext>
                </a:extLst>
              </a:tr>
              <a:tr h="321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HAMLET-PHYSICS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HAMLET-PHYSICS 2024 Conference/Workshop, Copenhagen, Denmark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19 - 21 Aug.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12.07.2024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Kaare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Iversen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GNN Classification of Muon- and Electron Neutrino Events for the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ESSnuSB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Near WC Detector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https://indico.nbi.ku.dk/event/2067/overview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557294"/>
                  </a:ext>
                </a:extLst>
              </a:tr>
              <a:tr h="317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Neutrino Oscillation Workshop, Otranto, Lecce, Italy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– 8 September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Monojit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Ghosh/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Joakim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Cederkäll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Decoherence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Neutrino Oscillation at the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ESSnuSB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Experiment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https://home.ba.infn.it/~now/now2024/Fee.html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290845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NuFact2024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25th International Workshop on Neutrinos from Accelerators, Argonne National Laboratory, USA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16 - 21 Sept.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15.07.2024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Fanourakis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https://indico.fnal.gov/event/63406/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297580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LHC Days Split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 LHC Days Split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Sept. - 04 Oct.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Budimir  Kliček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https://indico.cern.ch/event/1383586/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80143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NBI2024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13th International Workshop on Neutrino Beams and Instrumentation (NBI2024), Tokai, Japan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07 - 10 Oct.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Tamer Tolba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status and plans of ESSvSBplus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https://conference-indico.kek.jp/event/270/overview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93964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NuDM2024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Conference on Neutrinos and Dark Matter, Cairo, Egypt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11 - 14 Dec.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https://indico.cern.ch/event/1368274/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95220"/>
                  </a:ext>
                </a:extLst>
              </a:tr>
              <a:tr h="214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43rd International Symposium on Physics in Collision, NCSR Demokritos in Athens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– 25 Oct. 2024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Invitation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talk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Fanourakis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807" marR="1807" marT="1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96446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1865-6116-443A-AA1A-90035D759B3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31888" y="-60287"/>
            <a:ext cx="470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ESSnuSB</a:t>
            </a:r>
            <a:r>
              <a:rPr lang="en-US" sz="2000" dirty="0" smtClean="0"/>
              <a:t>+ Conferences</a:t>
            </a:r>
            <a:r>
              <a:rPr lang="en-US" sz="2000" dirty="0" smtClean="0"/>
              <a:t>’ Attendance in </a:t>
            </a:r>
            <a:r>
              <a:rPr lang="en-US" sz="2000" dirty="0" smtClean="0"/>
              <a:t>2024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16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12"/>
            <a:ext cx="11430000" cy="681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2747534" y="2973849"/>
            <a:ext cx="199348" cy="302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10031497" y="2916309"/>
            <a:ext cx="199348" cy="302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9665482" y="2973849"/>
            <a:ext cx="199348" cy="302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584980" y="3386268"/>
            <a:ext cx="199348" cy="302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996326" y="2260241"/>
            <a:ext cx="199348" cy="302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693693" y="2513041"/>
            <a:ext cx="199348" cy="302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022329" y="2671459"/>
            <a:ext cx="199348" cy="302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056998" y="1903437"/>
            <a:ext cx="199348" cy="302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314851" y="2822654"/>
            <a:ext cx="199348" cy="302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9153752" y="3083878"/>
            <a:ext cx="199348" cy="302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8954404" y="3470295"/>
            <a:ext cx="199348" cy="3023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099611" y="2435512"/>
            <a:ext cx="199348" cy="302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298959" y="2218354"/>
            <a:ext cx="199348" cy="3023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887264" y="2496188"/>
            <a:ext cx="199348" cy="30239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172486" y="23812"/>
            <a:ext cx="46385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ESSvSB</a:t>
            </a:r>
            <a:r>
              <a:rPr lang="en-US" b="1" dirty="0" smtClean="0"/>
              <a:t>+ conference attendance coverage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3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12"/>
            <a:ext cx="11430000" cy="6810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2747534" y="2973849"/>
            <a:ext cx="199348" cy="302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10031497" y="2916309"/>
            <a:ext cx="199348" cy="302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584980" y="3386268"/>
            <a:ext cx="199348" cy="302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996326" y="2260241"/>
            <a:ext cx="199348" cy="302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022329" y="2671459"/>
            <a:ext cx="199348" cy="302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056998" y="1903437"/>
            <a:ext cx="199348" cy="302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314851" y="2822654"/>
            <a:ext cx="199348" cy="302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922655" y="1979044"/>
            <a:ext cx="199348" cy="302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8802727" y="3639307"/>
            <a:ext cx="199348" cy="3023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289751" y="2393145"/>
            <a:ext cx="199348" cy="3023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5887264" y="2496188"/>
            <a:ext cx="199348" cy="3023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72486" y="23812"/>
            <a:ext cx="46385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ESSvSB</a:t>
            </a:r>
            <a:r>
              <a:rPr lang="en-US" b="1" dirty="0" smtClean="0"/>
              <a:t>+ conference attendance coverage 2024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7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7480" r="14581" b="10646"/>
          <a:stretch/>
        </p:blipFill>
        <p:spPr>
          <a:xfrm>
            <a:off x="6161909" y="2544340"/>
            <a:ext cx="199348" cy="3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72660" y="962341"/>
          <a:ext cx="2067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5061945" y="962624"/>
          <a:ext cx="2067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8286908" y="710706"/>
          <a:ext cx="2067631" cy="36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99" y="3298893"/>
            <a:ext cx="1097280" cy="1097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64215" y="91007"/>
            <a:ext cx="5695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Some statistics on 2023 participations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137281" y="4396173"/>
            <a:ext cx="2432489" cy="600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Next year more students and postdocs will be encouraged to participate in international conferences! </a:t>
            </a:r>
            <a:endParaRPr lang="en-US" sz="11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9926035"/>
              </p:ext>
            </p:extLst>
          </p:nvPr>
        </p:nvGraphicFramePr>
        <p:xfrm>
          <a:off x="1572660" y="962341"/>
          <a:ext cx="2067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5661008"/>
              </p:ext>
            </p:extLst>
          </p:nvPr>
        </p:nvGraphicFramePr>
        <p:xfrm>
          <a:off x="5061945" y="962624"/>
          <a:ext cx="20676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94920265"/>
              </p:ext>
            </p:extLst>
          </p:nvPr>
        </p:nvGraphicFramePr>
        <p:xfrm>
          <a:off x="8286908" y="710706"/>
          <a:ext cx="2067631" cy="36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64215" y="91007"/>
            <a:ext cx="5695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Some statistics on 2024 participations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8238" b="5697"/>
          <a:stretch/>
        </p:blipFill>
        <p:spPr bwMode="auto">
          <a:xfrm>
            <a:off x="82157" y="24419"/>
            <a:ext cx="922433" cy="4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111" y="60669"/>
            <a:ext cx="1469739" cy="4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23.09.2024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Tamer Tolba, ESSnuSB+ annual meeting, Hamburg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857D-7918-46BC-8764-9C472984805D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57274" y="1967477"/>
            <a:ext cx="124425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e.g.,</a:t>
            </a:r>
          </a:p>
          <a:p>
            <a:r>
              <a:rPr lang="en-US" sz="1400" dirty="0" smtClean="0"/>
              <a:t>Neutrino 2024</a:t>
            </a:r>
          </a:p>
          <a:p>
            <a:r>
              <a:rPr lang="en-US" sz="1400" dirty="0" smtClean="0"/>
              <a:t>PIC 2024</a:t>
            </a:r>
          </a:p>
          <a:p>
            <a:r>
              <a:rPr lang="en-US" sz="1400" dirty="0" smtClean="0"/>
              <a:t>NBI 2024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52625" y="3140613"/>
            <a:ext cx="1099981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e.g.,</a:t>
            </a:r>
          </a:p>
          <a:p>
            <a:r>
              <a:rPr lang="en-US" sz="1400" dirty="0" smtClean="0"/>
              <a:t>ICHEP 2024</a:t>
            </a:r>
          </a:p>
          <a:p>
            <a:r>
              <a:rPr lang="en-US" sz="1400" dirty="0" err="1" smtClean="0"/>
              <a:t>NuFact</a:t>
            </a:r>
            <a:r>
              <a:rPr lang="en-US" sz="1400" dirty="0" smtClean="0"/>
              <a:t>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8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2981</Words>
  <Application>Microsoft Office PowerPoint</Application>
  <PresentationFormat>Widescreen</PresentationFormat>
  <Paragraphs>720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Tamer Tolba</dc:creator>
  <cp:lastModifiedBy>Tamer Tolba</cp:lastModifiedBy>
  <cp:revision>28</cp:revision>
  <dcterms:created xsi:type="dcterms:W3CDTF">2024-05-14T07:15:10Z</dcterms:created>
  <dcterms:modified xsi:type="dcterms:W3CDTF">2024-09-21T09:02:50Z</dcterms:modified>
</cp:coreProperties>
</file>