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60" r:id="rId3"/>
    <p:sldId id="263" r:id="rId4"/>
    <p:sldId id="264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2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E184B7-4C2A-4CCC-B750-06E38EC1753B}" type="datetimeFigureOut">
              <a:rPr lang="en-US" smtClean="0"/>
              <a:t>9/26/2024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7FD10-00AB-4FBD-A0A4-C78F6FA3A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181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7FD10-00AB-4FBD-A0A4-C78F6FA3AC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5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7FD10-00AB-4FBD-A0A4-C78F6FA3ACA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342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7FD10-00AB-4FBD-A0A4-C78F6FA3ACA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30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23.09.2024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Tamer Tolba, ESSnuSB+ annual meeting, Hamburg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1865-6116-443A-AA1A-90035D759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988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23.09.2024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Tamer Tolba, ESSnuSB+ annual meeting, Hamburg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1865-6116-443A-AA1A-90035D759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99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23.09.2024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Tamer Tolba, ESSnuSB+ annual meeting, Hamburg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1865-6116-443A-AA1A-90035D759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65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23.09.2024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Tamer Tolba, ESSnuSB+ annual meeting, Hamburg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1865-6116-443A-AA1A-90035D759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499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23.09.2024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Tamer Tolba, ESSnuSB+ annual meeting, Hamburg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1865-6116-443A-AA1A-90035D759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3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23.09.2024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Tamer Tolba, ESSnuSB+ annual meeting, Hamburg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1865-6116-443A-AA1A-90035D759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746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23.09.2024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Tamer Tolba, ESSnuSB+ annual meeting, Hamburg 2024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1865-6116-443A-AA1A-90035D759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910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23.09.2024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Tamer Tolba, ESSnuSB+ annual meeting, Hamburg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1865-6116-443A-AA1A-90035D759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84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23.09.2024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Tamer Tolba, ESSnuSB+ annual meeting, Hamburg 2024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1865-6116-443A-AA1A-90035D759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370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23.09.2024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Tamer Tolba, ESSnuSB+ annual meeting, Hamburg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1865-6116-443A-AA1A-90035D759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895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23.09.2024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Tamer Tolba, ESSnuSB+ annual meeting, Hamburg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1865-6116-443A-AA1A-90035D759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25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23.09.2024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Tamer Tolba, ESSnuSB+ annual meeting, Hamburg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A1865-6116-443A-AA1A-90035D759B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31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indico.fnal.gov/event/63406/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s://home.ba.infn.it/~now/now2024/Fee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ichep2024.org/" TargetMode="External"/><Relationship Id="rId5" Type="http://schemas.openxmlformats.org/officeDocument/2006/relationships/hyperlink" Target="https://neutrino2024.org/" TargetMode="External"/><Relationship Id="rId4" Type="http://schemas.openxmlformats.org/officeDocument/2006/relationships/hyperlink" Target="https://phdss.pmf.unizg.hr/program/" TargetMode="External"/><Relationship Id="rId9" Type="http://schemas.openxmlformats.org/officeDocument/2006/relationships/hyperlink" Target="https://indico.cern.ch/event/1368274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arxiv.org/pdf/2407.21663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link.springer.com/article/10.1007/JHEP08(2024)063" TargetMode="External"/><Relationship Id="rId5" Type="http://schemas.openxmlformats.org/officeDocument/2006/relationships/hyperlink" Target="https://journals.aps.org/prd/abstract/10.1103/PhysRevD.109.115010" TargetMode="External"/><Relationship Id="rId4" Type="http://schemas.openxmlformats.org/officeDocument/2006/relationships/hyperlink" Target="http://journals.andromedapublisher.com/index.php/LHEP/article/view/517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pos.sissa.it/441/339/pdf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s://www.actaphys.uj.edu.pl/fulltext?series=Sup&amp;vol=17&amp;aid=2-A18" TargetMode="External"/><Relationship Id="rId4" Type="http://schemas.openxmlformats.org/officeDocument/2006/relationships/hyperlink" Target="https://accelconf.web.cern.ch/ipac2024/doi/jacow-ipac2024-wepr37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ssnusb.eu/DocDB/0014/001424/006/ESSnuSB_DEB_Dissemination_Publication_Policy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184247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ESSnuSBplus</a:t>
            </a:r>
            <a:r>
              <a:rPr lang="en-US" sz="3200" dirty="0"/>
              <a:t> 4/2024 DEB meeting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29846" y="3288347"/>
            <a:ext cx="402719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dirty="0"/>
              <a:t>Tamer Tolba (for the DEB)</a:t>
            </a:r>
          </a:p>
          <a:p>
            <a:pPr algn="ctr">
              <a:lnSpc>
                <a:spcPct val="150000"/>
              </a:lnSpc>
            </a:pPr>
            <a:r>
              <a:rPr lang="en-US" sz="2400" dirty="0" err="1"/>
              <a:t>ESSnuSB</a:t>
            </a:r>
            <a:r>
              <a:rPr lang="en-US" sz="2400" dirty="0"/>
              <a:t>+ 2</a:t>
            </a:r>
            <a:r>
              <a:rPr lang="en-US" sz="2400" baseline="30000" dirty="0"/>
              <a:t>nd</a:t>
            </a:r>
            <a:r>
              <a:rPr lang="en-US" sz="2400" dirty="0"/>
              <a:t> Annual meeting </a:t>
            </a:r>
          </a:p>
          <a:p>
            <a:pPr algn="ctr">
              <a:lnSpc>
                <a:spcPct val="150000"/>
              </a:lnSpc>
            </a:pPr>
            <a:r>
              <a:rPr lang="en-US" sz="2400" dirty="0"/>
              <a:t>26.09.2024</a:t>
            </a:r>
          </a:p>
        </p:txBody>
      </p:sp>
      <p:pic>
        <p:nvPicPr>
          <p:cNvPr id="6" name="Picture 4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590" y="95505"/>
            <a:ext cx="1753155" cy="960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9278" y="159076"/>
            <a:ext cx="2946234" cy="896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6315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9" t="8238" b="5697"/>
          <a:stretch/>
        </p:blipFill>
        <p:spPr bwMode="auto">
          <a:xfrm>
            <a:off x="82157" y="24419"/>
            <a:ext cx="922433" cy="466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139164"/>
              </p:ext>
            </p:extLst>
          </p:nvPr>
        </p:nvGraphicFramePr>
        <p:xfrm>
          <a:off x="34669" y="758394"/>
          <a:ext cx="12116885" cy="6108082"/>
        </p:xfrm>
        <a:graphic>
          <a:graphicData uri="http://schemas.openxmlformats.org/drawingml/2006/table">
            <a:tbl>
              <a:tblPr/>
              <a:tblGrid>
                <a:gridCol w="530012">
                  <a:extLst>
                    <a:ext uri="{9D8B030D-6E8A-4147-A177-3AD203B41FA5}">
                      <a16:colId xmlns:a16="http://schemas.microsoft.com/office/drawing/2014/main" val="1917484540"/>
                    </a:ext>
                  </a:extLst>
                </a:gridCol>
                <a:gridCol w="627859">
                  <a:extLst>
                    <a:ext uri="{9D8B030D-6E8A-4147-A177-3AD203B41FA5}">
                      <a16:colId xmlns:a16="http://schemas.microsoft.com/office/drawing/2014/main" val="1927603068"/>
                    </a:ext>
                  </a:extLst>
                </a:gridCol>
                <a:gridCol w="2177124">
                  <a:extLst>
                    <a:ext uri="{9D8B030D-6E8A-4147-A177-3AD203B41FA5}">
                      <a16:colId xmlns:a16="http://schemas.microsoft.com/office/drawing/2014/main" val="2695007358"/>
                    </a:ext>
                  </a:extLst>
                </a:gridCol>
                <a:gridCol w="896944">
                  <a:extLst>
                    <a:ext uri="{9D8B030D-6E8A-4147-A177-3AD203B41FA5}">
                      <a16:colId xmlns:a16="http://schemas.microsoft.com/office/drawing/2014/main" val="657388630"/>
                    </a:ext>
                  </a:extLst>
                </a:gridCol>
                <a:gridCol w="929559">
                  <a:extLst>
                    <a:ext uri="{9D8B030D-6E8A-4147-A177-3AD203B41FA5}">
                      <a16:colId xmlns:a16="http://schemas.microsoft.com/office/drawing/2014/main" val="3070021548"/>
                    </a:ext>
                  </a:extLst>
                </a:gridCol>
                <a:gridCol w="432163">
                  <a:extLst>
                    <a:ext uri="{9D8B030D-6E8A-4147-A177-3AD203B41FA5}">
                      <a16:colId xmlns:a16="http://schemas.microsoft.com/office/drawing/2014/main" val="1293697147"/>
                    </a:ext>
                  </a:extLst>
                </a:gridCol>
                <a:gridCol w="489242">
                  <a:extLst>
                    <a:ext uri="{9D8B030D-6E8A-4147-A177-3AD203B41FA5}">
                      <a16:colId xmlns:a16="http://schemas.microsoft.com/office/drawing/2014/main" val="691172925"/>
                    </a:ext>
                  </a:extLst>
                </a:gridCol>
                <a:gridCol w="905097">
                  <a:extLst>
                    <a:ext uri="{9D8B030D-6E8A-4147-A177-3AD203B41FA5}">
                      <a16:colId xmlns:a16="http://schemas.microsoft.com/office/drawing/2014/main" val="498834458"/>
                    </a:ext>
                  </a:extLst>
                </a:gridCol>
                <a:gridCol w="489242">
                  <a:extLst>
                    <a:ext uri="{9D8B030D-6E8A-4147-A177-3AD203B41FA5}">
                      <a16:colId xmlns:a16="http://schemas.microsoft.com/office/drawing/2014/main" val="3505169878"/>
                    </a:ext>
                  </a:extLst>
                </a:gridCol>
                <a:gridCol w="1974447">
                  <a:extLst>
                    <a:ext uri="{9D8B030D-6E8A-4147-A177-3AD203B41FA5}">
                      <a16:colId xmlns:a16="http://schemas.microsoft.com/office/drawing/2014/main" val="270668852"/>
                    </a:ext>
                  </a:extLst>
                </a:gridCol>
                <a:gridCol w="2315487">
                  <a:extLst>
                    <a:ext uri="{9D8B030D-6E8A-4147-A177-3AD203B41FA5}">
                      <a16:colId xmlns:a16="http://schemas.microsoft.com/office/drawing/2014/main" val="2495979404"/>
                    </a:ext>
                  </a:extLst>
                </a:gridCol>
                <a:gridCol w="349709">
                  <a:extLst>
                    <a:ext uri="{9D8B030D-6E8A-4147-A177-3AD203B41FA5}">
                      <a16:colId xmlns:a16="http://schemas.microsoft.com/office/drawing/2014/main" val="1477242315"/>
                    </a:ext>
                  </a:extLst>
                </a:gridCol>
              </a:tblGrid>
              <a:tr h="1704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1"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             FOLLOW-UP OF ABSTRACT SUBMISSIONS (updated 19/09/2024)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8016833"/>
                  </a:ext>
                </a:extLst>
              </a:tr>
              <a:tr h="109521"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0699"/>
                  </a:ext>
                </a:extLst>
              </a:tr>
              <a:tr h="38830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Accronym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Conference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Date of the event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Abstract submission deadline at the conference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Type of Abstract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Approval by the organisers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Proposed author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Submitted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Title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website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Proceeding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C2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630395"/>
                  </a:ext>
                </a:extLst>
              </a:tr>
              <a:tr h="3210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11th European Networking Event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Successful R &amp; I in Europe 2024</a:t>
                      </a:r>
                      <a:b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11th European Networking Event, Düsseldorf, Germany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15 - 16 Feb. 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12.01.2024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talk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Tamer Tolba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Towards a Neutrino Beam Experiment in EU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https://horizont.zenit.de/en/events/successful-r-i-in-europe-2024/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9880806"/>
                  </a:ext>
                </a:extLst>
              </a:tr>
              <a:tr h="2140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DPG2024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German Physics Society Spring Meeting, KIT, Karlsruhe, Germany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04 - 08 Mar. 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15.12.2023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talk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Tamer Tolba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Search for the leptonic CP violation with the ESSnuSB(+) project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https://karlsruhe24.dpg-tagungen.de/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8223653"/>
                  </a:ext>
                </a:extLst>
              </a:tr>
              <a:tr h="2140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TIARA 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26th Meeting of the TIARA Collaboration Council on meeting, CERN, Switzerland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Mar. 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Invitation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talk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Marcos Dracos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Status Report on ESSnuSB 2nd DS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https://indico.cern.ch/event/1385973/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112938"/>
                  </a:ext>
                </a:extLst>
              </a:tr>
              <a:tr h="3210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PhD Symposium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8th PhD Student Symposium, Zagreb, Coartia 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26 - 27 April 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16.02.2024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talk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Leon Halić &amp; Doris Barčot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Detecting CP violation with ESSnuSB experiment &amp; Neutrino oscillations and ESSnuSB project 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https://phdss.pmf.unizg.hr/program/</a:t>
                      </a:r>
                      <a:endParaRPr lang="en-US" sz="7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58552721"/>
                  </a:ext>
                </a:extLst>
              </a:tr>
              <a:tr h="4044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IPAC2024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International Particle Accelerator Conference, Nashville, USA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19 - 24 May 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11.12.2023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poster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Marcos Dracos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ESSvSB Project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https://ipac24.org/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6984059"/>
                  </a:ext>
                </a:extLst>
              </a:tr>
              <a:tr h="4281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FCPC2024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22nd Conference on Flavor Physics and CP Violation, Bangkok, Thailand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27 -31 May 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22.03.2024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talk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Alessio Giarnetti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ESSnuSB and the precise measurement of leptonic CP violation at the second neutrino oscillation maximum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https://indico.cern.ch/event/1291023/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885913"/>
                  </a:ext>
                </a:extLst>
              </a:tr>
              <a:tr h="96328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Neutrino2024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31th International Conference on Neutrino Physics and Astrophysics, Milano, Italy 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16 - 22 June 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err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Invitiaon</a:t>
                      </a:r>
                      <a:r>
                        <a:rPr lang="en-US" sz="700" b="1" i="0" u="none" strike="noStrike" baseline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endParaRPr lang="en-US" sz="7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poster, talk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Eric Baussan, Budimir Kliček, Monojit Ghosh, Alessio Giarnetti, Aman Gupta and Tamer Tolba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Investigating Quantum Decoherence in Neutrino Oscillation at ESSnuSB Experiment, The ESSnuSB/ESSnuSB+ detector design, Physics opportunities at the ESSnuSB/ESSnuSB+ setup, Search for the leptonic CP violation with the ESSnuSBplus project, Exploring new physics at ESSnuSB+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https://neutrino2024.org/</a:t>
                      </a:r>
                      <a:endParaRPr lang="en-US" sz="7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798574"/>
                  </a:ext>
                </a:extLst>
              </a:tr>
              <a:tr h="856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ICHEP2024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42nd International Conference on High Energy Physics, Prague, Czech Republic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17 - 24 July 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16.02.2024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poster, talk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Tamer Tolba, Spyros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Tzamarias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,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Alessio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Giarnetti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and David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Meloni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ESSnsSBplus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Target Station Design Study, The European Spallation Source neutrino Super Beam plus Project,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ESSnuSB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+: non-beam neutrino physics and sterile neutrinos at near detectors, Exploring new physics in neutrino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oscilllation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at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ESSnuSB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6"/>
                        </a:rPr>
                        <a:t>https://ichep2024.org/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1749508"/>
                  </a:ext>
                </a:extLst>
              </a:tr>
              <a:tr h="3210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HAMLET-PHYSICS 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HAMLET-PHYSICS 2024 Conference/Workshop, Copenhagen, Denmark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19 - 21 Aug. 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12.07.2024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talk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Kaare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Iversen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GNN Classification of Muon- and Electron Neutrino Events for the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ESSnuSB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+ Near WC Detector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https://indico.nbi.ku.dk/event/2067/overview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0557294"/>
                  </a:ext>
                </a:extLst>
              </a:tr>
              <a:tr h="31744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NOW2024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Neutrino Oscillation Workshop, Otranto, Lecce, Italy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– 8 September 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Invitation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talk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Monojit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Ghosh/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Joakim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Cederkäll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Decoherence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Neutrino Oscillation at the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ESSnuSB</a:t>
                      </a:r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Experiment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7"/>
                        </a:rPr>
                        <a:t>https://home.ba.infn.it/~now/now2024/Fee.html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1290845"/>
                  </a:ext>
                </a:extLst>
              </a:tr>
              <a:tr h="2140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NuFact2024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25th International Workshop on Neutrinos from Accelerators, Argonne National Laboratory, USA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16 - 21 Sept. 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15.07.2024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talk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George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Fanourakis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8"/>
                        </a:rPr>
                        <a:t>https://indico.fnal.gov/event/63406/</a:t>
                      </a:r>
                      <a:endParaRPr lang="en-US" sz="700" b="0" i="0" u="sng" strike="noStrike" dirty="0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0297580"/>
                  </a:ext>
                </a:extLst>
              </a:tr>
              <a:tr h="2140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LHC Days Split 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 LHC Days Split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Sept. - 04 Oct. 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Invitation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talk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Budimir  Kliček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https://indico.cern.ch/event/1383586/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980143"/>
                  </a:ext>
                </a:extLst>
              </a:tr>
              <a:tr h="2140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NBI2024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13th International Workshop on Neutrino Beams and Instrumentation (NBI2024), Tokai, Japan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07 - 10 Oct. 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Invitation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talk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Tamer Tolba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yes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Current status and plans of ESSvSBplus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https://conference-indico.kek.jp/event/270/overview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3393964"/>
                  </a:ext>
                </a:extLst>
              </a:tr>
              <a:tr h="2140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NuDM2024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International Conference on Neutrinos and Dark Matter, Cairo, Egypt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11 - 14 Dec. 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Invitation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talk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hlinkClick r:id="rId9"/>
                        </a:rPr>
                        <a:t>https://indico.cern.ch/event/1368274/</a:t>
                      </a:r>
                      <a:endParaRPr lang="en-US" sz="700" b="0" i="0" u="sng" strike="noStrike">
                        <a:solidFill>
                          <a:srgbClr val="0563C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7895220"/>
                  </a:ext>
                </a:extLst>
              </a:tr>
              <a:tr h="21406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PIC2024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43rd International Symposium on Physics in Collision, NCSR Demokritos in Athens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 – 25 Oct. 2024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Invitation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talk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George </a:t>
                      </a:r>
                      <a:r>
                        <a:rPr lang="en-US" sz="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Fanourakis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no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700" b="0" i="0" u="sng" strike="noStrike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</a:rPr>
                        <a:t>TBD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4D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1807" marR="1807" marT="18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996446"/>
                  </a:ext>
                </a:extLst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23.09.2024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Tamer Tolba, ESSnuSB+ annual meeting, Hamburg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1865-6116-443A-AA1A-90035D759B30}" type="slidenum">
              <a:rPr lang="en-US" smtClean="0"/>
              <a:t>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31888" y="-60287"/>
            <a:ext cx="47024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ESSnuSB</a:t>
            </a:r>
            <a:r>
              <a:rPr lang="en-US" sz="2000" dirty="0"/>
              <a:t>+ Conferences’ Attendance in 2024</a:t>
            </a:r>
          </a:p>
        </p:txBody>
      </p:sp>
    </p:spTree>
    <p:extLst>
      <p:ext uri="{BB962C8B-B14F-4D97-AF65-F5344CB8AC3E}">
        <p14:creationId xmlns:p14="http://schemas.microsoft.com/office/powerpoint/2010/main" val="3111665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9" t="8238" b="5697"/>
          <a:stretch/>
        </p:blipFill>
        <p:spPr bwMode="auto">
          <a:xfrm>
            <a:off x="82157" y="24419"/>
            <a:ext cx="922433" cy="466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C729FB-8CEB-424A-9AA0-5810E9A48BA8}"/>
              </a:ext>
            </a:extLst>
          </p:cNvPr>
          <p:cNvSpPr txBox="1"/>
          <p:nvPr/>
        </p:nvSpPr>
        <p:spPr>
          <a:xfrm>
            <a:off x="3602331" y="46456"/>
            <a:ext cx="4818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Publications and Proceedings in 2024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111" y="60669"/>
            <a:ext cx="1469739" cy="447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23.09.2024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Tamer Tolba, ESSnuSB+ annual meeting, Hamburg 2024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1865-6116-443A-AA1A-90035D759B30}" type="slidenum">
              <a:rPr lang="en-US" smtClean="0"/>
              <a:t>3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745042"/>
            <a:ext cx="12192000" cy="609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20000"/>
              </a:lnSpc>
              <a:spcAft>
                <a:spcPts val="600"/>
              </a:spcAft>
            </a:pPr>
            <a:r>
              <a:rPr lang="en-US" sz="1700" b="1" dirty="0"/>
              <a:t>Publications:</a:t>
            </a:r>
          </a:p>
          <a:p>
            <a:pPr lvl="0">
              <a:lnSpc>
                <a:spcPct val="120000"/>
              </a:lnSpc>
            </a:pPr>
            <a:r>
              <a:rPr lang="en-US" sz="1600" dirty="0" err="1"/>
              <a:t>ESSnuSBplus</a:t>
            </a:r>
            <a:r>
              <a:rPr lang="en-US" sz="1600" dirty="0"/>
              <a:t>: Letters in High Energy Physics (LHEP). </a:t>
            </a:r>
            <a:r>
              <a:rPr lang="en-US" sz="1600" b="1" dirty="0">
                <a:solidFill>
                  <a:srgbClr val="00B050"/>
                </a:solidFill>
              </a:rPr>
              <a:t>Published</a:t>
            </a:r>
            <a:endParaRPr lang="en-US" sz="1600" dirty="0">
              <a:solidFill>
                <a:srgbClr val="00B05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600" u="sng" dirty="0">
                <a:hlinkClick r:id="rId4"/>
              </a:rPr>
              <a:t>A. Aguilar et al., LHEP </a:t>
            </a:r>
            <a:r>
              <a:rPr lang="en-US" sz="1600" b="1" u="sng" dirty="0">
                <a:hlinkClick r:id="rId4"/>
              </a:rPr>
              <a:t>517</a:t>
            </a:r>
            <a:r>
              <a:rPr lang="en-US" sz="1600" u="sng" dirty="0">
                <a:hlinkClick r:id="rId4"/>
              </a:rPr>
              <a:t>, (2024) 1 </a:t>
            </a:r>
            <a:endParaRPr lang="en-US" sz="1600" dirty="0"/>
          </a:p>
          <a:p>
            <a:pPr>
              <a:lnSpc>
                <a:spcPct val="120000"/>
              </a:lnSpc>
            </a:pPr>
            <a:r>
              <a:rPr lang="en-US" sz="1600" u="sng" dirty="0">
                <a:hlinkClick r:id="rId4"/>
              </a:rPr>
              <a:t>“</a:t>
            </a:r>
            <a:r>
              <a:rPr lang="en-US" sz="1600" i="1" u="sng" dirty="0">
                <a:hlinkClick r:id="rId4"/>
              </a:rPr>
              <a:t>Search for Leptonic CP Violation with the </a:t>
            </a:r>
            <a:r>
              <a:rPr lang="en-US" sz="1600" i="1" u="sng" dirty="0" err="1">
                <a:hlinkClick r:id="rId4"/>
              </a:rPr>
              <a:t>ESSnuSBplus</a:t>
            </a:r>
            <a:r>
              <a:rPr lang="en-US" sz="1600" i="1" u="sng" dirty="0">
                <a:hlinkClick r:id="rId4"/>
              </a:rPr>
              <a:t> Project</a:t>
            </a:r>
            <a:r>
              <a:rPr lang="en-US" sz="1600" u="sng" dirty="0">
                <a:hlinkClick r:id="rId4"/>
              </a:rPr>
              <a:t>”</a:t>
            </a:r>
            <a:endParaRPr lang="en-US" sz="1600" dirty="0"/>
          </a:p>
          <a:p>
            <a:pPr>
              <a:lnSpc>
                <a:spcPct val="120000"/>
              </a:lnSpc>
            </a:pPr>
            <a:r>
              <a:rPr lang="en-US" sz="1600" dirty="0"/>
              <a:t>(Corresponding author: Tamer Tolba)</a:t>
            </a:r>
          </a:p>
          <a:p>
            <a:pPr>
              <a:lnSpc>
                <a:spcPct val="120000"/>
              </a:lnSpc>
            </a:pPr>
            <a:r>
              <a:rPr lang="en-US" sz="1600" dirty="0"/>
              <a:t> </a:t>
            </a:r>
          </a:p>
          <a:p>
            <a:pPr lvl="0">
              <a:lnSpc>
                <a:spcPct val="120000"/>
              </a:lnSpc>
            </a:pPr>
            <a:r>
              <a:rPr lang="en-US" sz="1600" dirty="0"/>
              <a:t>Phenomenology: Physics Review D. (Internal Ref. George and Budimir).</a:t>
            </a:r>
            <a:r>
              <a:rPr lang="en-US" sz="1600" b="1" dirty="0"/>
              <a:t> </a:t>
            </a:r>
            <a:r>
              <a:rPr lang="en-US" sz="1600" b="1" dirty="0">
                <a:solidFill>
                  <a:srgbClr val="00B050"/>
                </a:solidFill>
              </a:rPr>
              <a:t>Published</a:t>
            </a:r>
            <a:endParaRPr lang="en-US" sz="1600" dirty="0">
              <a:solidFill>
                <a:srgbClr val="00B050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1600" u="sng" dirty="0">
                <a:hlinkClick r:id="rId5"/>
              </a:rPr>
              <a:t>J. Aguilar Phys. Rev. D </a:t>
            </a:r>
            <a:r>
              <a:rPr lang="en-US" sz="1600" b="1" u="sng" dirty="0">
                <a:hlinkClick r:id="rId5"/>
              </a:rPr>
              <a:t>109</a:t>
            </a:r>
            <a:r>
              <a:rPr lang="en-US" sz="1600" u="sng" dirty="0">
                <a:hlinkClick r:id="rId5"/>
              </a:rPr>
              <a:t>, (2024) 115010</a:t>
            </a:r>
            <a:endParaRPr lang="en-US" sz="1600" dirty="0"/>
          </a:p>
          <a:p>
            <a:pPr>
              <a:lnSpc>
                <a:spcPct val="120000"/>
              </a:lnSpc>
            </a:pPr>
            <a:r>
              <a:rPr lang="en-US" sz="1600" u="sng" dirty="0">
                <a:hlinkClick r:id="rId5"/>
              </a:rPr>
              <a:t>“</a:t>
            </a:r>
            <a:r>
              <a:rPr lang="en-US" sz="1600" i="1" u="sng" dirty="0">
                <a:hlinkClick r:id="rId5"/>
              </a:rPr>
              <a:t>Study of non-standard interaction mediated by a scalar field at </a:t>
            </a:r>
            <a:r>
              <a:rPr lang="en-US" sz="1600" i="1" u="sng" dirty="0" err="1">
                <a:hlinkClick r:id="rId5"/>
              </a:rPr>
              <a:t>ESSnuSB</a:t>
            </a:r>
            <a:r>
              <a:rPr lang="en-US" sz="1600" i="1" u="sng" dirty="0">
                <a:hlinkClick r:id="rId5"/>
              </a:rPr>
              <a:t> experiment</a:t>
            </a:r>
            <a:r>
              <a:rPr lang="en-US" sz="1600" u="sng" dirty="0">
                <a:hlinkClick r:id="rId5"/>
              </a:rPr>
              <a:t>”</a:t>
            </a:r>
            <a:endParaRPr lang="en-US" sz="1600" dirty="0"/>
          </a:p>
          <a:p>
            <a:pPr>
              <a:lnSpc>
                <a:spcPct val="120000"/>
              </a:lnSpc>
            </a:pPr>
            <a:r>
              <a:rPr lang="en-US" sz="1600" dirty="0"/>
              <a:t>(Corresponding author: </a:t>
            </a:r>
            <a:r>
              <a:rPr lang="en-US" sz="1600" dirty="0" err="1"/>
              <a:t>Monojit</a:t>
            </a:r>
            <a:r>
              <a:rPr lang="en-US" sz="1600" dirty="0"/>
              <a:t> Gosh, Deepak </a:t>
            </a:r>
            <a:r>
              <a:rPr lang="en-US" sz="1600" dirty="0" err="1"/>
              <a:t>Raikwal</a:t>
            </a:r>
            <a:r>
              <a:rPr lang="en-US" sz="1600" dirty="0"/>
              <a:t>, Sandhya </a:t>
            </a:r>
            <a:r>
              <a:rPr lang="en-US" sz="1600" dirty="0" err="1"/>
              <a:t>Choubey</a:t>
            </a:r>
            <a:r>
              <a:rPr lang="en-US" sz="1600" dirty="0"/>
              <a:t> and William </a:t>
            </a:r>
            <a:r>
              <a:rPr lang="en-US" sz="1600" dirty="0" err="1"/>
              <a:t>Brorsson</a:t>
            </a:r>
            <a:r>
              <a:rPr lang="en-US" sz="1600" dirty="0"/>
              <a:t>)</a:t>
            </a:r>
          </a:p>
          <a:p>
            <a:pPr>
              <a:lnSpc>
                <a:spcPct val="120000"/>
              </a:lnSpc>
            </a:pPr>
            <a:r>
              <a:rPr lang="en-US" sz="1600" dirty="0"/>
              <a:t> </a:t>
            </a:r>
          </a:p>
          <a:p>
            <a:pPr>
              <a:lnSpc>
                <a:spcPct val="120000"/>
              </a:lnSpc>
            </a:pPr>
            <a:r>
              <a:rPr lang="en-US" sz="1600" dirty="0" err="1"/>
              <a:t>Decoherance</a:t>
            </a:r>
            <a:r>
              <a:rPr lang="en-US" sz="1600" dirty="0"/>
              <a:t> studies in </a:t>
            </a:r>
            <a:r>
              <a:rPr lang="en-US" sz="1600" dirty="0" err="1"/>
              <a:t>ESSnuSB</a:t>
            </a:r>
            <a:r>
              <a:rPr lang="en-US" sz="1600" dirty="0"/>
              <a:t>. (Internal Ref. Natalie </a:t>
            </a:r>
            <a:r>
              <a:rPr lang="en-US" sz="1600" dirty="0" err="1"/>
              <a:t>Jachowicz</a:t>
            </a:r>
            <a:r>
              <a:rPr lang="en-US" sz="1600" dirty="0"/>
              <a:t>). </a:t>
            </a:r>
            <a:r>
              <a:rPr lang="en-US" sz="1600" b="1" dirty="0">
                <a:solidFill>
                  <a:srgbClr val="00B050"/>
                </a:solidFill>
              </a:rPr>
              <a:t>Published</a:t>
            </a:r>
            <a:endParaRPr lang="en-US" sz="1600" dirty="0"/>
          </a:p>
          <a:p>
            <a:pPr>
              <a:lnSpc>
                <a:spcPct val="120000"/>
              </a:lnSpc>
            </a:pPr>
            <a:r>
              <a:rPr lang="en-US" sz="1600" u="sng" dirty="0">
                <a:hlinkClick r:id="rId6"/>
              </a:rPr>
              <a:t>J. Aguilar </a:t>
            </a:r>
            <a:r>
              <a:rPr lang="en-US" sz="1600" i="1" u="sng" dirty="0">
                <a:hlinkClick r:id="rId6"/>
              </a:rPr>
              <a:t>et al</a:t>
            </a:r>
            <a:r>
              <a:rPr lang="en-US" sz="1600" u="sng" dirty="0">
                <a:hlinkClick r:id="rId6"/>
              </a:rPr>
              <a:t>., JHEP08(2024)063</a:t>
            </a:r>
            <a:endParaRPr lang="en-US" sz="1600" dirty="0">
              <a:hlinkClick r:id="rId6"/>
            </a:endParaRPr>
          </a:p>
          <a:p>
            <a:pPr>
              <a:lnSpc>
                <a:spcPct val="120000"/>
              </a:lnSpc>
            </a:pPr>
            <a:r>
              <a:rPr lang="en-US" sz="1600" u="sng" dirty="0">
                <a:hlinkClick r:id="rId6"/>
              </a:rPr>
              <a:t>“</a:t>
            </a:r>
            <a:r>
              <a:rPr lang="en-US" sz="1600" i="1" u="sng" dirty="0">
                <a:hlinkClick r:id="rId6"/>
              </a:rPr>
              <a:t>Decoherence in Neutrino </a:t>
            </a:r>
            <a:r>
              <a:rPr lang="en-US" sz="1600" i="1" u="sng" dirty="0" err="1">
                <a:hlinkClick r:id="rId6"/>
              </a:rPr>
              <a:t>Oscillationsat</a:t>
            </a:r>
            <a:r>
              <a:rPr lang="en-US" sz="1600" i="1" u="sng" dirty="0">
                <a:hlinkClick r:id="rId6"/>
              </a:rPr>
              <a:t> </a:t>
            </a:r>
            <a:r>
              <a:rPr lang="en-US" sz="1600" i="1" u="sng" dirty="0" err="1">
                <a:hlinkClick r:id="rId6"/>
              </a:rPr>
              <a:t>ESSnuSB</a:t>
            </a:r>
            <a:r>
              <a:rPr lang="en-US" sz="1600" i="1" u="sng" dirty="0">
                <a:hlinkClick r:id="rId6"/>
              </a:rPr>
              <a:t> Experiment</a:t>
            </a:r>
            <a:r>
              <a:rPr lang="en-US" sz="1600" u="sng" dirty="0">
                <a:hlinkClick r:id="rId6"/>
              </a:rPr>
              <a:t>”</a:t>
            </a:r>
            <a:endParaRPr lang="en-US" sz="1600" dirty="0"/>
          </a:p>
          <a:p>
            <a:pPr>
              <a:lnSpc>
                <a:spcPct val="120000"/>
              </a:lnSpc>
            </a:pPr>
            <a:r>
              <a:rPr lang="en-US" sz="1600" dirty="0"/>
              <a:t>(Corresponding author: </a:t>
            </a:r>
            <a:r>
              <a:rPr lang="en-US" sz="1600" dirty="0" err="1"/>
              <a:t>Monojit</a:t>
            </a:r>
            <a:r>
              <a:rPr lang="en-US" sz="1600" dirty="0"/>
              <a:t> Gosh, Aman Gupta, Alessio </a:t>
            </a:r>
            <a:r>
              <a:rPr lang="en-US" sz="1600" dirty="0" err="1"/>
              <a:t>Giarnetti</a:t>
            </a:r>
            <a:r>
              <a:rPr lang="en-US" sz="1600" dirty="0"/>
              <a:t> and Davide </a:t>
            </a:r>
            <a:r>
              <a:rPr lang="en-US" sz="1600" dirty="0" err="1"/>
              <a:t>Meloni</a:t>
            </a:r>
            <a:r>
              <a:rPr lang="en-US" sz="1600" dirty="0"/>
              <a:t>)</a:t>
            </a:r>
          </a:p>
          <a:p>
            <a:pPr>
              <a:lnSpc>
                <a:spcPct val="120000"/>
              </a:lnSpc>
            </a:pPr>
            <a:endParaRPr lang="en-US" sz="1600" dirty="0"/>
          </a:p>
          <a:p>
            <a:pPr>
              <a:lnSpc>
                <a:spcPct val="120000"/>
              </a:lnSpc>
            </a:pPr>
            <a:r>
              <a:rPr lang="en-US" sz="1600" dirty="0"/>
              <a:t>Atmospheric studies in </a:t>
            </a:r>
            <a:r>
              <a:rPr lang="en-US" sz="1600" dirty="0" err="1"/>
              <a:t>ESSnuSB</a:t>
            </a:r>
            <a:r>
              <a:rPr lang="en-US" sz="1600" dirty="0"/>
              <a:t> (Internal Ref. George </a:t>
            </a:r>
            <a:r>
              <a:rPr lang="en-US" sz="1600" dirty="0" err="1"/>
              <a:t>Fanourakis</a:t>
            </a:r>
            <a:r>
              <a:rPr lang="en-US" sz="1600" dirty="0"/>
              <a:t> and </a:t>
            </a:r>
            <a:r>
              <a:rPr lang="en-US" sz="1600" dirty="0" err="1"/>
              <a:t>Davide</a:t>
            </a:r>
            <a:r>
              <a:rPr lang="en-US" sz="1600" dirty="0"/>
              <a:t> </a:t>
            </a:r>
            <a:r>
              <a:rPr lang="en-US" sz="1600" dirty="0" err="1"/>
              <a:t>Meloni</a:t>
            </a:r>
            <a:r>
              <a:rPr lang="en-US" sz="1600" dirty="0"/>
              <a:t>) </a:t>
            </a:r>
            <a:r>
              <a:rPr lang="en-US" sz="1600" b="1" dirty="0"/>
              <a:t>Submitted to JHEP and received positive report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hlinkClick r:id="rId7"/>
              </a:rPr>
              <a:t>J. Aguilar et al., arXiv:2407.21663v1 [</a:t>
            </a:r>
            <a:r>
              <a:rPr lang="en-US" sz="1600" dirty="0" err="1">
                <a:hlinkClick r:id="rId7"/>
              </a:rPr>
              <a:t>hep</a:t>
            </a:r>
            <a:r>
              <a:rPr lang="en-US" sz="1600" dirty="0">
                <a:hlinkClick r:id="rId7"/>
              </a:rPr>
              <a:t>-ex] (2024)</a:t>
            </a:r>
          </a:p>
          <a:p>
            <a:pPr>
              <a:lnSpc>
                <a:spcPct val="120000"/>
              </a:lnSpc>
            </a:pPr>
            <a:r>
              <a:rPr lang="en-US" sz="1600" dirty="0">
                <a:hlinkClick r:id="rId7"/>
              </a:rPr>
              <a:t>“Exploring atmospheric neutrino oscillations at </a:t>
            </a:r>
            <a:r>
              <a:rPr lang="en-US" sz="1600" dirty="0" err="1">
                <a:hlinkClick r:id="rId7"/>
              </a:rPr>
              <a:t>ESSnuSB</a:t>
            </a:r>
            <a:r>
              <a:rPr lang="en-US" sz="1600" dirty="0">
                <a:hlinkClick r:id="rId7"/>
              </a:rPr>
              <a:t>”</a:t>
            </a:r>
            <a:endParaRPr lang="en-US" sz="1600" dirty="0"/>
          </a:p>
          <a:p>
            <a:pPr>
              <a:lnSpc>
                <a:spcPct val="120000"/>
              </a:lnSpc>
            </a:pPr>
            <a:r>
              <a:rPr lang="en-US" sz="1600" dirty="0"/>
              <a:t>(Corresponding author: Sandhya </a:t>
            </a:r>
            <a:r>
              <a:rPr lang="en-US" sz="1600" dirty="0" err="1"/>
              <a:t>Choubey</a:t>
            </a:r>
            <a:r>
              <a:rPr lang="en-US" sz="1600" dirty="0"/>
              <a:t>, Tommy Ohlsson and </a:t>
            </a:r>
            <a:r>
              <a:rPr lang="en-US" sz="1600" dirty="0" err="1"/>
              <a:t>Sampsa</a:t>
            </a:r>
            <a:r>
              <a:rPr lang="en-US" sz="1600" dirty="0"/>
              <a:t> </a:t>
            </a:r>
            <a:r>
              <a:rPr lang="en-US" sz="1600" dirty="0" err="1"/>
              <a:t>Vihonen</a:t>
            </a:r>
            <a:r>
              <a:rPr lang="en-US" sz="1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50102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9" t="8238" b="5697"/>
          <a:stretch/>
        </p:blipFill>
        <p:spPr bwMode="auto">
          <a:xfrm>
            <a:off x="82157" y="24419"/>
            <a:ext cx="922433" cy="466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0" y="745042"/>
            <a:ext cx="12192000" cy="40472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b="1" dirty="0"/>
              <a:t>Proceedings:</a:t>
            </a:r>
          </a:p>
          <a:p>
            <a:pPr marL="342900" lvl="0" indent="-342900">
              <a:lnSpc>
                <a:spcPct val="150000"/>
              </a:lnSpc>
              <a:buFont typeface="+mj-lt"/>
              <a:buAutoNum type="arabicPeriod"/>
            </a:pPr>
            <a:r>
              <a:rPr lang="en-US" u="sng" dirty="0" err="1">
                <a:hlinkClick r:id="rId3"/>
              </a:rPr>
              <a:t>Vidhya</a:t>
            </a:r>
            <a:r>
              <a:rPr lang="en-US" u="sng" dirty="0">
                <a:hlinkClick r:id="rId3"/>
              </a:rPr>
              <a:t> </a:t>
            </a:r>
            <a:r>
              <a:rPr lang="en-US" u="sng" dirty="0" err="1">
                <a:hlinkClick r:id="rId3"/>
              </a:rPr>
              <a:t>Thara</a:t>
            </a:r>
            <a:r>
              <a:rPr lang="en-US" u="sng" dirty="0">
                <a:hlinkClick r:id="rId3"/>
              </a:rPr>
              <a:t> </a:t>
            </a:r>
            <a:r>
              <a:rPr lang="en-US" u="sng" dirty="0" err="1">
                <a:hlinkClick r:id="rId3"/>
              </a:rPr>
              <a:t>Hariharan</a:t>
            </a:r>
            <a:r>
              <a:rPr lang="en-US" u="sng" dirty="0">
                <a:hlinkClick r:id="rId3"/>
              </a:rPr>
              <a:t> (for the </a:t>
            </a:r>
            <a:r>
              <a:rPr lang="en-US" u="sng" dirty="0" err="1">
                <a:hlinkClick r:id="rId3"/>
              </a:rPr>
              <a:t>ESSnuSBplus</a:t>
            </a:r>
            <a:r>
              <a:rPr lang="en-US" u="sng" dirty="0">
                <a:hlinkClick r:id="rId3"/>
              </a:rPr>
              <a:t> collaboration) </a:t>
            </a:r>
            <a:r>
              <a:rPr lang="en-US" u="sng" dirty="0" err="1">
                <a:hlinkClick r:id="rId3"/>
              </a:rPr>
              <a:t>PoS</a:t>
            </a:r>
            <a:r>
              <a:rPr lang="en-US" u="sng" dirty="0">
                <a:hlinkClick r:id="rId3"/>
              </a:rPr>
              <a:t>(TAUP2023)339 (2024)</a:t>
            </a:r>
            <a:endParaRPr lang="en-US" dirty="0"/>
          </a:p>
          <a:p>
            <a:pPr marL="360363">
              <a:lnSpc>
                <a:spcPct val="150000"/>
              </a:lnSpc>
            </a:pPr>
            <a:r>
              <a:rPr lang="en-US" u="sng" dirty="0">
                <a:hlinkClick r:id="rId3"/>
              </a:rPr>
              <a:t>“</a:t>
            </a:r>
            <a:r>
              <a:rPr lang="en-US" i="1" u="sng" dirty="0">
                <a:hlinkClick r:id="rId3"/>
              </a:rPr>
              <a:t>The European Spallation Source neutrino Super Beam plus Project</a:t>
            </a:r>
            <a:r>
              <a:rPr lang="en-US" u="sng" dirty="0">
                <a:hlinkClick r:id="rId3"/>
              </a:rPr>
              <a:t>”</a:t>
            </a:r>
            <a:endParaRPr lang="en-US" u="sng" dirty="0"/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n-US" dirty="0"/>
          </a:p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en-US" u="sng" dirty="0">
                <a:hlinkClick r:id="rId4"/>
              </a:rPr>
              <a:t>M. </a:t>
            </a:r>
            <a:r>
              <a:rPr lang="en-US" u="sng" dirty="0" err="1">
                <a:hlinkClick r:id="rId4"/>
              </a:rPr>
              <a:t>Dracos</a:t>
            </a:r>
            <a:r>
              <a:rPr lang="en-US" u="sng" dirty="0">
                <a:hlinkClick r:id="rId4"/>
              </a:rPr>
              <a:t> and I. </a:t>
            </a:r>
            <a:r>
              <a:rPr lang="en-US" u="sng" dirty="0" err="1">
                <a:hlinkClick r:id="rId4"/>
              </a:rPr>
              <a:t>Efthymiopoulos</a:t>
            </a:r>
            <a:r>
              <a:rPr lang="en-US" u="sng" dirty="0">
                <a:hlinkClick r:id="rId4"/>
              </a:rPr>
              <a:t>, "The European Spallation Source neutrino super beam", in Proc. IPAC'24, Nashville, TN, May 2024, pp. 2571-2574. </a:t>
            </a:r>
            <a:r>
              <a:rPr lang="en-US" u="sng">
                <a:hlinkClick r:id="rId4"/>
              </a:rPr>
              <a:t>doi:10.18429/JACoW-IPAC2024-WEPR37</a:t>
            </a:r>
            <a:endParaRPr lang="en-US" u="sng"/>
          </a:p>
          <a:p>
            <a:pPr>
              <a:lnSpc>
                <a:spcPct val="150000"/>
              </a:lnSpc>
            </a:pPr>
            <a:endParaRPr lang="en-US" u="sng" dirty="0"/>
          </a:p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en-US" sz="1600" dirty="0"/>
              <a:t> </a:t>
            </a:r>
            <a:r>
              <a:rPr lang="en-US" sz="1600" dirty="0">
                <a:hlinkClick r:id="rId5"/>
              </a:rPr>
              <a:t>M. Ghosh, "Present Status and Future Prospects of Neutrino Oscillation Experiments,'' </a:t>
            </a:r>
            <a:r>
              <a:rPr lang="en-US" sz="1600" dirty="0" err="1">
                <a:hlinkClick r:id="rId5"/>
              </a:rPr>
              <a:t>Acta</a:t>
            </a:r>
            <a:r>
              <a:rPr lang="en-US" sz="1600" dirty="0">
                <a:hlinkClick r:id="rId5"/>
              </a:rPr>
              <a:t> Phys. </a:t>
            </a:r>
            <a:r>
              <a:rPr lang="en-US" sz="1600" dirty="0" err="1">
                <a:hlinkClick r:id="rId5"/>
              </a:rPr>
              <a:t>Polon</a:t>
            </a:r>
            <a:r>
              <a:rPr lang="en-US" sz="1600" dirty="0">
                <a:hlinkClick r:id="rId5"/>
              </a:rPr>
              <a:t>. Supp. 17 (2024), 2-A18, doi:10.5506/APhysPolBSupp.17.2-A18 (Proceedings for "Matter to the deepest: Recent developments in physics of fundamental interactions, XLV international conference of theoretical physics (MTTD 2023)", </a:t>
            </a:r>
            <a:r>
              <a:rPr lang="en-US" sz="1600" dirty="0" err="1">
                <a:hlinkClick r:id="rId5"/>
              </a:rPr>
              <a:t>Ustron</a:t>
            </a:r>
            <a:r>
              <a:rPr lang="en-US" sz="1600" dirty="0">
                <a:hlinkClick r:id="rId5"/>
              </a:rPr>
              <a:t>, Poland, September 17 - 22, 2023)</a:t>
            </a:r>
            <a:endParaRPr lang="en-US" sz="17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C729FB-8CEB-424A-9AA0-5810E9A48BA8}"/>
              </a:ext>
            </a:extLst>
          </p:cNvPr>
          <p:cNvSpPr txBox="1"/>
          <p:nvPr/>
        </p:nvSpPr>
        <p:spPr>
          <a:xfrm>
            <a:off x="4183040" y="29238"/>
            <a:ext cx="3825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Publications and Proceedings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111" y="60669"/>
            <a:ext cx="1469739" cy="447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23.09.2024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Tamer Tolba, ESSnuSB+ annual meeting, Hamburg 2024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1865-6116-443A-AA1A-90035D759B3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846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85" y="1096940"/>
            <a:ext cx="12161664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50000"/>
              </a:lnSpc>
              <a:buFontTx/>
              <a:buChar char="-"/>
            </a:pPr>
            <a:r>
              <a:rPr lang="en-GB" sz="2000" dirty="0"/>
              <a:t>For the dissemination and publication of the project results we are governed by:</a:t>
            </a:r>
          </a:p>
          <a:p>
            <a:pPr marL="342900" lvl="0" indent="-342900">
              <a:lnSpc>
                <a:spcPct val="150000"/>
              </a:lnSpc>
              <a:buFontTx/>
              <a:buChar char="-"/>
            </a:pPr>
            <a:endParaRPr lang="en-GB" sz="2000" dirty="0"/>
          </a:p>
          <a:p>
            <a:pPr lvl="0">
              <a:lnSpc>
                <a:spcPct val="150000"/>
              </a:lnSpc>
            </a:pPr>
            <a:r>
              <a:rPr lang="en-GB" dirty="0"/>
              <a:t>1- The Consortium Agreement, and the grant agreement for details </a:t>
            </a:r>
          </a:p>
          <a:p>
            <a:pPr lvl="0">
              <a:lnSpc>
                <a:spcPct val="150000"/>
              </a:lnSpc>
            </a:pPr>
            <a:r>
              <a:rPr lang="en-GB" dirty="0">
                <a:sym typeface="Wingdings" panose="05000000000000000000" pitchFamily="2" charset="2"/>
              </a:rPr>
              <a:t>      </a:t>
            </a:r>
            <a:r>
              <a:rPr lang="en-GB" dirty="0"/>
              <a:t> IN GENERAL (i.e. defines the frame/layout of the internal publication and dissemination policy)</a:t>
            </a:r>
          </a:p>
          <a:p>
            <a:pPr lvl="0">
              <a:lnSpc>
                <a:spcPct val="150000"/>
              </a:lnSpc>
            </a:pPr>
            <a:endParaRPr lang="en-GB" dirty="0"/>
          </a:p>
          <a:p>
            <a:pPr lvl="0">
              <a:lnSpc>
                <a:spcPct val="150000"/>
              </a:lnSpc>
            </a:pPr>
            <a:r>
              <a:rPr lang="en-GB" dirty="0"/>
              <a:t>2- </a:t>
            </a:r>
            <a:r>
              <a:rPr lang="en-GB" dirty="0">
                <a:hlinkClick r:id="rId3"/>
              </a:rPr>
              <a:t>Our internal publication policy </a:t>
            </a:r>
            <a:endParaRPr lang="en-GB" dirty="0"/>
          </a:p>
          <a:p>
            <a:pPr lvl="0">
              <a:lnSpc>
                <a:spcPct val="150000"/>
              </a:lnSpc>
            </a:pPr>
            <a:r>
              <a:rPr lang="en-GB" dirty="0">
                <a:sym typeface="Wingdings" panose="05000000000000000000" pitchFamily="2" charset="2"/>
              </a:rPr>
              <a:t>       IN DETAIL (i.e. defines the internal regulations of the publication procedure, which was agreed on directly by the consortium members)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890277" y="60669"/>
            <a:ext cx="26774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Publication Rules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59" t="8238" b="5697"/>
          <a:stretch/>
        </p:blipFill>
        <p:spPr bwMode="auto">
          <a:xfrm>
            <a:off x="82157" y="24419"/>
            <a:ext cx="922433" cy="466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5111" y="60669"/>
            <a:ext cx="1469739" cy="4474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23.09.2024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Tamer Tolba, ESSnuSB+ annual meeting, Hamburg 2024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A1865-6116-443A-AA1A-90035D759B3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38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1312</Words>
  <Application>Microsoft Office PowerPoint</Application>
  <PresentationFormat>Widescreen</PresentationFormat>
  <Paragraphs>263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Tamer Tolba</dc:creator>
  <cp:lastModifiedBy>Tamer Tolba</cp:lastModifiedBy>
  <cp:revision>31</cp:revision>
  <dcterms:created xsi:type="dcterms:W3CDTF">2024-05-14T07:15:10Z</dcterms:created>
  <dcterms:modified xsi:type="dcterms:W3CDTF">2024-09-25T23:09:52Z</dcterms:modified>
</cp:coreProperties>
</file>