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84B7-4C2A-4CCC-B750-06E38EC1753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7FD10-00AB-4FBD-A0A4-C78F6FA3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81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7FD10-00AB-4FBD-A0A4-C78F6FA3A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7FD10-00AB-4FBD-A0A4-C78F6FA3AC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4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7FD10-00AB-4FBD-A0A4-C78F6FA3AC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8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4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9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Tamer Tolba, ESSnuSB+ annual meeting, Hamburg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1865-6116-443A-AA1A-90035D759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1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fnal.gov/event/63406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home.ba.infn.it/~now/now2024/Fe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chep2024.org/" TargetMode="External"/><Relationship Id="rId5" Type="http://schemas.openxmlformats.org/officeDocument/2006/relationships/hyperlink" Target="https://neutrino2024.org/" TargetMode="External"/><Relationship Id="rId4" Type="http://schemas.openxmlformats.org/officeDocument/2006/relationships/hyperlink" Target="https://phdss.pmf.unizg.hr/program/" TargetMode="External"/><Relationship Id="rId9" Type="http://schemas.openxmlformats.org/officeDocument/2006/relationships/hyperlink" Target="https://indico.cern.ch/event/1368274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arxiv.org/pdf/2407.2166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nk.springer.com/article/10.1007/JHEP08(2024)063" TargetMode="External"/><Relationship Id="rId5" Type="http://schemas.openxmlformats.org/officeDocument/2006/relationships/hyperlink" Target="https://journals.aps.org/prd/abstract/10.1103/PhysRevD.109.115010" TargetMode="External"/><Relationship Id="rId4" Type="http://schemas.openxmlformats.org/officeDocument/2006/relationships/hyperlink" Target="http://journals.andromedapublisher.com/index.php/LHEP/article/view/51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s.sissa.it/441/339/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actaphys.uj.edu.pl/fulltext?series=Sup&amp;vol=17&amp;aid=2-A18" TargetMode="External"/><Relationship Id="rId4" Type="http://schemas.openxmlformats.org/officeDocument/2006/relationships/hyperlink" Target="https://accelconf.web.cern.ch/ipac2024/doi/jacow-ipac2024-wepr3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snusb.eu/DocDB/0014/001424/006/ESSnuSB_DEB_Dissemination_Publication_Polic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842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ESSnuSBplus</a:t>
            </a:r>
            <a:r>
              <a:rPr lang="en-US" sz="3200" dirty="0"/>
              <a:t> 4/2024 DEB meeting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9846" y="3288347"/>
            <a:ext cx="40271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Tamer Tolba (for the DEB)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/>
              <a:t>ESSnuSB</a:t>
            </a:r>
            <a:r>
              <a:rPr lang="en-US" sz="2400" dirty="0"/>
              <a:t>+ 2</a:t>
            </a:r>
            <a:r>
              <a:rPr lang="en-US" sz="2400" baseline="30000" dirty="0"/>
              <a:t>nd</a:t>
            </a:r>
            <a:r>
              <a:rPr lang="en-US" sz="2400" dirty="0"/>
              <a:t> Annual meeting 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26.09.2024</a:t>
            </a:r>
          </a:p>
        </p:txBody>
      </p:sp>
      <p:pic>
        <p:nvPicPr>
          <p:cNvPr id="6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90" y="95505"/>
            <a:ext cx="1753155" cy="96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278" y="159076"/>
            <a:ext cx="2946234" cy="89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31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" t="8238" b="5697"/>
          <a:stretch/>
        </p:blipFill>
        <p:spPr bwMode="auto">
          <a:xfrm>
            <a:off x="82157" y="24419"/>
            <a:ext cx="922433" cy="46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39164"/>
              </p:ext>
            </p:extLst>
          </p:nvPr>
        </p:nvGraphicFramePr>
        <p:xfrm>
          <a:off x="34669" y="758394"/>
          <a:ext cx="12116885" cy="6108082"/>
        </p:xfrm>
        <a:graphic>
          <a:graphicData uri="http://schemas.openxmlformats.org/drawingml/2006/table">
            <a:tbl>
              <a:tblPr/>
              <a:tblGrid>
                <a:gridCol w="530012">
                  <a:extLst>
                    <a:ext uri="{9D8B030D-6E8A-4147-A177-3AD203B41FA5}">
                      <a16:colId xmlns:a16="http://schemas.microsoft.com/office/drawing/2014/main" val="1917484540"/>
                    </a:ext>
                  </a:extLst>
                </a:gridCol>
                <a:gridCol w="627859">
                  <a:extLst>
                    <a:ext uri="{9D8B030D-6E8A-4147-A177-3AD203B41FA5}">
                      <a16:colId xmlns:a16="http://schemas.microsoft.com/office/drawing/2014/main" val="1927603068"/>
                    </a:ext>
                  </a:extLst>
                </a:gridCol>
                <a:gridCol w="2177124">
                  <a:extLst>
                    <a:ext uri="{9D8B030D-6E8A-4147-A177-3AD203B41FA5}">
                      <a16:colId xmlns:a16="http://schemas.microsoft.com/office/drawing/2014/main" val="2695007358"/>
                    </a:ext>
                  </a:extLst>
                </a:gridCol>
                <a:gridCol w="896944">
                  <a:extLst>
                    <a:ext uri="{9D8B030D-6E8A-4147-A177-3AD203B41FA5}">
                      <a16:colId xmlns:a16="http://schemas.microsoft.com/office/drawing/2014/main" val="657388630"/>
                    </a:ext>
                  </a:extLst>
                </a:gridCol>
                <a:gridCol w="929559">
                  <a:extLst>
                    <a:ext uri="{9D8B030D-6E8A-4147-A177-3AD203B41FA5}">
                      <a16:colId xmlns:a16="http://schemas.microsoft.com/office/drawing/2014/main" val="3070021548"/>
                    </a:ext>
                  </a:extLst>
                </a:gridCol>
                <a:gridCol w="432163">
                  <a:extLst>
                    <a:ext uri="{9D8B030D-6E8A-4147-A177-3AD203B41FA5}">
                      <a16:colId xmlns:a16="http://schemas.microsoft.com/office/drawing/2014/main" val="1293697147"/>
                    </a:ext>
                  </a:extLst>
                </a:gridCol>
                <a:gridCol w="489242">
                  <a:extLst>
                    <a:ext uri="{9D8B030D-6E8A-4147-A177-3AD203B41FA5}">
                      <a16:colId xmlns:a16="http://schemas.microsoft.com/office/drawing/2014/main" val="691172925"/>
                    </a:ext>
                  </a:extLst>
                </a:gridCol>
                <a:gridCol w="905097">
                  <a:extLst>
                    <a:ext uri="{9D8B030D-6E8A-4147-A177-3AD203B41FA5}">
                      <a16:colId xmlns:a16="http://schemas.microsoft.com/office/drawing/2014/main" val="498834458"/>
                    </a:ext>
                  </a:extLst>
                </a:gridCol>
                <a:gridCol w="489242">
                  <a:extLst>
                    <a:ext uri="{9D8B030D-6E8A-4147-A177-3AD203B41FA5}">
                      <a16:colId xmlns:a16="http://schemas.microsoft.com/office/drawing/2014/main" val="3505169878"/>
                    </a:ext>
                  </a:extLst>
                </a:gridCol>
                <a:gridCol w="1974447">
                  <a:extLst>
                    <a:ext uri="{9D8B030D-6E8A-4147-A177-3AD203B41FA5}">
                      <a16:colId xmlns:a16="http://schemas.microsoft.com/office/drawing/2014/main" val="270668852"/>
                    </a:ext>
                  </a:extLst>
                </a:gridCol>
                <a:gridCol w="2315487">
                  <a:extLst>
                    <a:ext uri="{9D8B030D-6E8A-4147-A177-3AD203B41FA5}">
                      <a16:colId xmlns:a16="http://schemas.microsoft.com/office/drawing/2014/main" val="2495979404"/>
                    </a:ext>
                  </a:extLst>
                </a:gridCol>
                <a:gridCol w="349709">
                  <a:extLst>
                    <a:ext uri="{9D8B030D-6E8A-4147-A177-3AD203B41FA5}">
                      <a16:colId xmlns:a16="http://schemas.microsoft.com/office/drawing/2014/main" val="1477242315"/>
                    </a:ext>
                  </a:extLst>
                </a:gridCol>
              </a:tblGrid>
              <a:tr h="170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FOLLOW-UP OF ABSTRACT SUBMISSIONS (updated 19/09/2024)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016833"/>
                  </a:ext>
                </a:extLst>
              </a:tr>
              <a:tr h="1095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0699"/>
                  </a:ext>
                </a:extLst>
              </a:tr>
              <a:tr h="3883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Accronym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Conference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of the event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Abstract submission deadline at the conference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Abstract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by the organisers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author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Proceeding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30395"/>
                  </a:ext>
                </a:extLst>
              </a:tr>
              <a:tr h="321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 European Networking Event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Successful R &amp; I in Europe 2024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 European Networking Event, Düsseldorf, Germany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15 - 16 Feb.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12.01.2024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Tamer Tolba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Towards a Neutrino Beam Experiment in EU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https://horizont.zenit.de/en/events/successful-r-i-in-europe-2024/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880806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DPG2024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 Physics Society Spring Meeting, KIT, Karlsruhe, Germany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04 - 08 Mar.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15.12.2023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Tamer Tolba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Search for the leptonic CP violation with the ESSnuSB(+) project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https://karlsruhe24.dpg-tagungen.de/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223653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TIARA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26th Meeting of the TIARA Collaboration Council on meeting, CERN, Switzerland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Mar.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Invitation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Dracos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Report on ESSnuSB 2nd DS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https://indico.cern.ch/event/1385973/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12938"/>
                  </a:ext>
                </a:extLst>
              </a:tr>
              <a:tr h="321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PhD Symposium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8th PhD Student Symposium, Zagreb, Coartia 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26 - 27 April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16.02.2024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Leon Halić &amp; Doris Barčot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Detecting CP violation with ESSnuSB experiment &amp; Neutrino oscillations and ESSnuSB project 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https://phdss.pmf.unizg.hr/program/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552721"/>
                  </a:ext>
                </a:extLst>
              </a:tr>
              <a:tr h="404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IPAC2024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Particle Accelerator Conference, Nashville, USA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19 - 24 May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11.12.2023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Dracos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ESSvSB Project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https://ipac24.org/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84059"/>
                  </a:ext>
                </a:extLst>
              </a:tr>
              <a:tr h="428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FCPC2024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22nd Conference on Flavor Physics and CP Violation, Bangkok, Thailand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27 -31 May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22.03.2024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 Giarnetti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ESSnuSB and the precise measurement of leptonic CP violation at the second neutrino oscillation maximum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https://indico.cern.ch/event/1291023/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85913"/>
                  </a:ext>
                </a:extLst>
              </a:tr>
              <a:tr h="963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Neutrino2024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31th International Conference on Neutrino Physics and Astrophysics, Milano, Italy 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16 - 22 June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Invitiaon</a:t>
                      </a:r>
                      <a:r>
                        <a:rPr lang="en-US" sz="7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poster, 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 Baussan, Budimir Kliček, Monojit Ghosh, Alessio Giarnetti, Aman Gupta and Tamer Tolba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Investigating Quantum Decoherence in Neutrino Oscillation at ESSnuSB Experiment, The ESSnuSB/ESSnuSB+ detector design, Physics opportunities at the ESSnuSB/ESSnuSB+ setup, Search for the leptonic CP violation with the ESSnuSBplus project, Exploring new physics at ESSnuSB+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https://neutrino2024.org/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98574"/>
                  </a:ext>
                </a:extLst>
              </a:tr>
              <a:tr h="856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ICHEP2024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42nd International Conference on High Energy Physics, Prague, Czech Republic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17 - 24 July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16.02.2024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poster, 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Tamer Tolba, Spyros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Tzamarias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Giarnetti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David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Meloni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ESSnsSBplus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Target Station Design Study, The European Spallation Source neutrino Super Beam plus Project,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ESSnuSB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+: non-beam neutrino physics and sterile neutrinos at near detectors, Exploring new physics in neutrino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oscilllation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ESSnuSB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https://ichep2024.org/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749508"/>
                  </a:ext>
                </a:extLst>
              </a:tr>
              <a:tr h="321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HAMLET-PHYSICS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HAMLET-PHYSICS 2024 Conference/Workshop, Copenhagen, Denmark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19 - 21 Aug.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12.07.2024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Kaare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Iversen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GNN Classification of Muon- and Electron Neutrino Events for the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ESSnuSB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Near WC Detector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https://indico.nbi.ku.dk/event/2067/overview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557294"/>
                  </a:ext>
                </a:extLst>
              </a:tr>
              <a:tr h="317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NOW2024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Neutrino Oscillation Workshop, Otranto, Lecce, Italy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8 September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Invitation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Monojit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Ghosh/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Joakim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Cederkäll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Decoherence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Neutrino Oscillation at the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ESSnuSB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Experiment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https://home.ba.infn.it/~now/now2024/Fee.html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290845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NuFact2024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25th International Workshop on Neutrinos from Accelerators, Argonne National Laboratory, USA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16 - 21 Sept.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15.07.2024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Fanourakis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https://indico.fnal.gov/event/63406/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297580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LHC Days Split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LHC Days Split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Sept. - 04 Oct.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Invitation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Budimir  Kliček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https://indico.cern.ch/event/1383586/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980143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NBI2024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13th International Workshop on Neutrino Beams and Instrumentation (NBI2024), Tokai, Japan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07 - 10 Oct.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Invitation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Tamer Tolba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status and plans of ESSvSBplus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https://conference-indico.kek.jp/event/270/overview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93964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NuDM2024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Conference on Neutrinos and Dark Matter, Cairo, Egypt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11 - 14 Dec.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Invitation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https://indico.cern.ch/event/1368274/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95220"/>
                  </a:ext>
                </a:extLst>
              </a:tr>
              <a:tr h="21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43rd International Symposium on Physics in Collision, NCSR Demokritos in Athens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– 25 Oct. 2024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Invitation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talk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Fanourakis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07" marR="1807" marT="18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99644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31888" y="-60287"/>
            <a:ext cx="4702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ESSnuSB</a:t>
            </a:r>
            <a:r>
              <a:rPr lang="en-US" sz="2000" dirty="0"/>
              <a:t>+ Conferences’ Attendance in 2024</a:t>
            </a:r>
          </a:p>
        </p:txBody>
      </p:sp>
    </p:spTree>
    <p:extLst>
      <p:ext uri="{BB962C8B-B14F-4D97-AF65-F5344CB8AC3E}">
        <p14:creationId xmlns:p14="http://schemas.microsoft.com/office/powerpoint/2010/main" val="311166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" t="8238" b="5697"/>
          <a:stretch/>
        </p:blipFill>
        <p:spPr bwMode="auto">
          <a:xfrm>
            <a:off x="82157" y="24419"/>
            <a:ext cx="922433" cy="46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729FB-8CEB-424A-9AA0-5810E9A48BA8}"/>
              </a:ext>
            </a:extLst>
          </p:cNvPr>
          <p:cNvSpPr txBox="1"/>
          <p:nvPr/>
        </p:nvSpPr>
        <p:spPr>
          <a:xfrm>
            <a:off x="3602331" y="46456"/>
            <a:ext cx="481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Publications and Proceedings in 2024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111" y="60669"/>
            <a:ext cx="1469739" cy="44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745042"/>
            <a:ext cx="12192000" cy="609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1700" b="1" dirty="0"/>
              <a:t>Publications:</a:t>
            </a:r>
          </a:p>
          <a:p>
            <a:pPr lvl="0">
              <a:lnSpc>
                <a:spcPct val="120000"/>
              </a:lnSpc>
            </a:pPr>
            <a:r>
              <a:rPr lang="en-US" sz="1600" dirty="0" err="1"/>
              <a:t>ESSnuSBplus</a:t>
            </a:r>
            <a:r>
              <a:rPr lang="en-US" sz="1600" dirty="0"/>
              <a:t>: Letters in High Energy Physics (LHEP). </a:t>
            </a:r>
            <a:r>
              <a:rPr lang="en-US" sz="1600" b="1" dirty="0">
                <a:solidFill>
                  <a:srgbClr val="00B050"/>
                </a:solidFill>
              </a:rPr>
              <a:t>Published</a:t>
            </a:r>
            <a:endParaRPr lang="en-US" sz="1600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600" u="sng" dirty="0">
                <a:hlinkClick r:id="rId4"/>
              </a:rPr>
              <a:t>A. Aguilar et al., LHEP </a:t>
            </a:r>
            <a:r>
              <a:rPr lang="en-US" sz="1600" b="1" u="sng" dirty="0">
                <a:hlinkClick r:id="rId4"/>
              </a:rPr>
              <a:t>517</a:t>
            </a:r>
            <a:r>
              <a:rPr lang="en-US" sz="1600" u="sng" dirty="0">
                <a:hlinkClick r:id="rId4"/>
              </a:rPr>
              <a:t>, (2024) 1 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u="sng" dirty="0">
                <a:hlinkClick r:id="rId4"/>
              </a:rPr>
              <a:t>“</a:t>
            </a:r>
            <a:r>
              <a:rPr lang="en-US" sz="1600" i="1" u="sng" dirty="0">
                <a:hlinkClick r:id="rId4"/>
              </a:rPr>
              <a:t>Search for Leptonic CP Violation with the </a:t>
            </a:r>
            <a:r>
              <a:rPr lang="en-US" sz="1600" i="1" u="sng" dirty="0" err="1">
                <a:hlinkClick r:id="rId4"/>
              </a:rPr>
              <a:t>ESSnuSBplus</a:t>
            </a:r>
            <a:r>
              <a:rPr lang="en-US" sz="1600" i="1" u="sng" dirty="0">
                <a:hlinkClick r:id="rId4"/>
              </a:rPr>
              <a:t> Project</a:t>
            </a:r>
            <a:r>
              <a:rPr lang="en-US" sz="1600" u="sng" dirty="0">
                <a:hlinkClick r:id="rId4"/>
              </a:rPr>
              <a:t>”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(Corresponding author: Tamer Tolba)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 </a:t>
            </a:r>
          </a:p>
          <a:p>
            <a:pPr lvl="0">
              <a:lnSpc>
                <a:spcPct val="120000"/>
              </a:lnSpc>
            </a:pPr>
            <a:r>
              <a:rPr lang="en-US" sz="1600" dirty="0"/>
              <a:t>Phenomenology: Physics Review D. (Internal Ref. George and Budimir).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0B050"/>
                </a:solidFill>
              </a:rPr>
              <a:t>Published</a:t>
            </a:r>
            <a:endParaRPr lang="en-US" sz="1600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600" u="sng" dirty="0">
                <a:hlinkClick r:id="rId5"/>
              </a:rPr>
              <a:t>J. Aguilar Phys. Rev. D </a:t>
            </a:r>
            <a:r>
              <a:rPr lang="en-US" sz="1600" b="1" u="sng" dirty="0">
                <a:hlinkClick r:id="rId5"/>
              </a:rPr>
              <a:t>109</a:t>
            </a:r>
            <a:r>
              <a:rPr lang="en-US" sz="1600" u="sng" dirty="0">
                <a:hlinkClick r:id="rId5"/>
              </a:rPr>
              <a:t>, (2024) 115010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u="sng" dirty="0">
                <a:hlinkClick r:id="rId5"/>
              </a:rPr>
              <a:t>“</a:t>
            </a:r>
            <a:r>
              <a:rPr lang="en-US" sz="1600" i="1" u="sng" dirty="0">
                <a:hlinkClick r:id="rId5"/>
              </a:rPr>
              <a:t>Study of non-standard interaction mediated by a scalar field at </a:t>
            </a:r>
            <a:r>
              <a:rPr lang="en-US" sz="1600" i="1" u="sng" dirty="0" err="1">
                <a:hlinkClick r:id="rId5"/>
              </a:rPr>
              <a:t>ESSnuSB</a:t>
            </a:r>
            <a:r>
              <a:rPr lang="en-US" sz="1600" i="1" u="sng" dirty="0">
                <a:hlinkClick r:id="rId5"/>
              </a:rPr>
              <a:t> experiment</a:t>
            </a:r>
            <a:r>
              <a:rPr lang="en-US" sz="1600" u="sng" dirty="0">
                <a:hlinkClick r:id="rId5"/>
              </a:rPr>
              <a:t>”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(Corresponding author: </a:t>
            </a:r>
            <a:r>
              <a:rPr lang="en-US" sz="1600" dirty="0" err="1"/>
              <a:t>Monojit</a:t>
            </a:r>
            <a:r>
              <a:rPr lang="en-US" sz="1600" dirty="0"/>
              <a:t> Gosh, Deepak </a:t>
            </a:r>
            <a:r>
              <a:rPr lang="en-US" sz="1600" dirty="0" err="1"/>
              <a:t>Raikwal</a:t>
            </a:r>
            <a:r>
              <a:rPr lang="en-US" sz="1600" dirty="0"/>
              <a:t>, Sandhya </a:t>
            </a:r>
            <a:r>
              <a:rPr lang="en-US" sz="1600" dirty="0" err="1"/>
              <a:t>Choubey</a:t>
            </a:r>
            <a:r>
              <a:rPr lang="en-US" sz="1600" dirty="0"/>
              <a:t> and William </a:t>
            </a:r>
            <a:r>
              <a:rPr lang="en-US" sz="1600" dirty="0" err="1"/>
              <a:t>Brorsson</a:t>
            </a:r>
            <a:r>
              <a:rPr lang="en-US" sz="1600" dirty="0"/>
              <a:t>)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1600" dirty="0" err="1"/>
              <a:t>Decoherance</a:t>
            </a:r>
            <a:r>
              <a:rPr lang="en-US" sz="1600" dirty="0"/>
              <a:t> studies in </a:t>
            </a:r>
            <a:r>
              <a:rPr lang="en-US" sz="1600" dirty="0" err="1"/>
              <a:t>ESSnuSB</a:t>
            </a:r>
            <a:r>
              <a:rPr lang="en-US" sz="1600" dirty="0"/>
              <a:t>. (Internal Ref. Natalie </a:t>
            </a:r>
            <a:r>
              <a:rPr lang="en-US" sz="1600" dirty="0" err="1"/>
              <a:t>Jachowicz</a:t>
            </a:r>
            <a:r>
              <a:rPr lang="en-US" sz="1600" dirty="0"/>
              <a:t>). </a:t>
            </a:r>
            <a:r>
              <a:rPr lang="en-US" sz="1600" b="1" dirty="0">
                <a:solidFill>
                  <a:srgbClr val="00B050"/>
                </a:solidFill>
              </a:rPr>
              <a:t>Published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u="sng" dirty="0">
                <a:hlinkClick r:id="rId6"/>
              </a:rPr>
              <a:t>J. Aguilar </a:t>
            </a:r>
            <a:r>
              <a:rPr lang="en-US" sz="1600" i="1" u="sng" dirty="0">
                <a:hlinkClick r:id="rId6"/>
              </a:rPr>
              <a:t>et al</a:t>
            </a:r>
            <a:r>
              <a:rPr lang="en-US" sz="1600" u="sng" dirty="0">
                <a:hlinkClick r:id="rId6"/>
              </a:rPr>
              <a:t>., JHEP08(2024)063</a:t>
            </a:r>
            <a:endParaRPr lang="en-US" sz="1600" dirty="0">
              <a:hlinkClick r:id="rId6"/>
            </a:endParaRPr>
          </a:p>
          <a:p>
            <a:pPr>
              <a:lnSpc>
                <a:spcPct val="120000"/>
              </a:lnSpc>
            </a:pPr>
            <a:r>
              <a:rPr lang="en-US" sz="1600" u="sng" dirty="0">
                <a:hlinkClick r:id="rId6"/>
              </a:rPr>
              <a:t>“</a:t>
            </a:r>
            <a:r>
              <a:rPr lang="en-US" sz="1600" i="1" u="sng" dirty="0">
                <a:hlinkClick r:id="rId6"/>
              </a:rPr>
              <a:t>Decoherence in Neutrino </a:t>
            </a:r>
            <a:r>
              <a:rPr lang="en-US" sz="1600" i="1" u="sng" dirty="0" err="1">
                <a:hlinkClick r:id="rId6"/>
              </a:rPr>
              <a:t>Oscillationsat</a:t>
            </a:r>
            <a:r>
              <a:rPr lang="en-US" sz="1600" i="1" u="sng" dirty="0">
                <a:hlinkClick r:id="rId6"/>
              </a:rPr>
              <a:t> </a:t>
            </a:r>
            <a:r>
              <a:rPr lang="en-US" sz="1600" i="1" u="sng" dirty="0" err="1">
                <a:hlinkClick r:id="rId6"/>
              </a:rPr>
              <a:t>ESSnuSB</a:t>
            </a:r>
            <a:r>
              <a:rPr lang="en-US" sz="1600" i="1" u="sng" dirty="0">
                <a:hlinkClick r:id="rId6"/>
              </a:rPr>
              <a:t> Experiment</a:t>
            </a:r>
            <a:r>
              <a:rPr lang="en-US" sz="1600" u="sng" dirty="0">
                <a:hlinkClick r:id="rId6"/>
              </a:rPr>
              <a:t>”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(Corresponding author: </a:t>
            </a:r>
            <a:r>
              <a:rPr lang="en-US" sz="1600" dirty="0" err="1"/>
              <a:t>Monojit</a:t>
            </a:r>
            <a:r>
              <a:rPr lang="en-US" sz="1600" dirty="0"/>
              <a:t> Gosh, Aman Gupta, Alessio </a:t>
            </a:r>
            <a:r>
              <a:rPr lang="en-US" sz="1600" dirty="0" err="1"/>
              <a:t>Giarnetti</a:t>
            </a:r>
            <a:r>
              <a:rPr lang="en-US" sz="1600" dirty="0"/>
              <a:t> and Davide </a:t>
            </a:r>
            <a:r>
              <a:rPr lang="en-US" sz="1600" dirty="0" err="1"/>
              <a:t>Meloni</a:t>
            </a:r>
            <a:r>
              <a:rPr lang="en-US" sz="1600" dirty="0"/>
              <a:t>)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Atmospheric studies in </a:t>
            </a:r>
            <a:r>
              <a:rPr lang="en-US" sz="1600" dirty="0" err="1"/>
              <a:t>ESSnuSB</a:t>
            </a:r>
            <a:r>
              <a:rPr lang="en-US" sz="1600" dirty="0"/>
              <a:t> (Internal Ref. George </a:t>
            </a:r>
            <a:r>
              <a:rPr lang="en-US" sz="1600" dirty="0" err="1"/>
              <a:t>Fanourakis</a:t>
            </a:r>
            <a:r>
              <a:rPr lang="en-US" sz="1600" dirty="0"/>
              <a:t> and </a:t>
            </a:r>
            <a:r>
              <a:rPr lang="en-US" sz="1600" dirty="0" err="1"/>
              <a:t>Davide</a:t>
            </a:r>
            <a:r>
              <a:rPr lang="en-US" sz="1600" dirty="0"/>
              <a:t> </a:t>
            </a:r>
            <a:r>
              <a:rPr lang="en-US" sz="1600" dirty="0" err="1"/>
              <a:t>Meloni</a:t>
            </a:r>
            <a:r>
              <a:rPr lang="en-US" sz="1600" dirty="0"/>
              <a:t>) </a:t>
            </a:r>
            <a:r>
              <a:rPr lang="en-US" sz="1600" b="1" dirty="0"/>
              <a:t>Submitted to JHEP and received positive report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hlinkClick r:id="rId7"/>
              </a:rPr>
              <a:t>J. Aguilar et al., arXiv:2407.21663v1 [</a:t>
            </a:r>
            <a:r>
              <a:rPr lang="en-US" sz="1600" dirty="0" err="1">
                <a:hlinkClick r:id="rId7"/>
              </a:rPr>
              <a:t>hep</a:t>
            </a:r>
            <a:r>
              <a:rPr lang="en-US" sz="1600" dirty="0">
                <a:hlinkClick r:id="rId7"/>
              </a:rPr>
              <a:t>-ex] (2024)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hlinkClick r:id="rId7"/>
              </a:rPr>
              <a:t>“Exploring atmospheric neutrino oscillations at </a:t>
            </a:r>
            <a:r>
              <a:rPr lang="en-US" sz="1600" dirty="0" err="1">
                <a:hlinkClick r:id="rId7"/>
              </a:rPr>
              <a:t>ESSnuSB</a:t>
            </a:r>
            <a:r>
              <a:rPr lang="en-US" sz="1600" dirty="0">
                <a:hlinkClick r:id="rId7"/>
              </a:rPr>
              <a:t>”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(Corresponding author: Sandhya </a:t>
            </a:r>
            <a:r>
              <a:rPr lang="en-US" sz="1600" dirty="0" err="1"/>
              <a:t>Choubey</a:t>
            </a:r>
            <a:r>
              <a:rPr lang="en-US" sz="1600" dirty="0"/>
              <a:t>, Tommy Ohlsson and </a:t>
            </a:r>
            <a:r>
              <a:rPr lang="en-US" sz="1600" dirty="0" err="1"/>
              <a:t>Sampsa</a:t>
            </a:r>
            <a:r>
              <a:rPr lang="en-US" sz="1600" dirty="0"/>
              <a:t> </a:t>
            </a:r>
            <a:r>
              <a:rPr lang="en-US" sz="1600" dirty="0" err="1"/>
              <a:t>Vihonen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010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" t="8238" b="5697"/>
          <a:stretch/>
        </p:blipFill>
        <p:spPr bwMode="auto">
          <a:xfrm>
            <a:off x="82157" y="24419"/>
            <a:ext cx="922433" cy="46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745042"/>
            <a:ext cx="12192000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Proceedings: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u="sng" dirty="0" err="1">
                <a:hlinkClick r:id="rId3"/>
              </a:rPr>
              <a:t>Vidhya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Thara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Hariharan</a:t>
            </a:r>
            <a:r>
              <a:rPr lang="en-US" u="sng" dirty="0">
                <a:hlinkClick r:id="rId3"/>
              </a:rPr>
              <a:t> (for the </a:t>
            </a:r>
            <a:r>
              <a:rPr lang="en-US" u="sng" dirty="0" err="1">
                <a:hlinkClick r:id="rId3"/>
              </a:rPr>
              <a:t>ESSnuSBplus</a:t>
            </a:r>
            <a:r>
              <a:rPr lang="en-US" u="sng" dirty="0">
                <a:hlinkClick r:id="rId3"/>
              </a:rPr>
              <a:t> collaboration) </a:t>
            </a:r>
            <a:r>
              <a:rPr lang="en-US" u="sng" dirty="0" err="1">
                <a:hlinkClick r:id="rId3"/>
              </a:rPr>
              <a:t>PoS</a:t>
            </a:r>
            <a:r>
              <a:rPr lang="en-US" u="sng" dirty="0">
                <a:hlinkClick r:id="rId3"/>
              </a:rPr>
              <a:t>(TAUP2023)339 (2024)</a:t>
            </a:r>
            <a:endParaRPr lang="en-US" dirty="0"/>
          </a:p>
          <a:p>
            <a:pPr marL="360363">
              <a:lnSpc>
                <a:spcPct val="150000"/>
              </a:lnSpc>
            </a:pPr>
            <a:r>
              <a:rPr lang="en-US" u="sng" dirty="0">
                <a:hlinkClick r:id="rId3"/>
              </a:rPr>
              <a:t>“</a:t>
            </a:r>
            <a:r>
              <a:rPr lang="en-US" i="1" u="sng" dirty="0">
                <a:hlinkClick r:id="rId3"/>
              </a:rPr>
              <a:t>The European Spallation Source neutrino Super Beam plus Project</a:t>
            </a:r>
            <a:r>
              <a:rPr lang="en-US" u="sng" dirty="0">
                <a:hlinkClick r:id="rId3"/>
              </a:rPr>
              <a:t>”</a:t>
            </a:r>
            <a:endParaRPr lang="en-US" u="sng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u="sng" dirty="0">
                <a:hlinkClick r:id="rId4"/>
              </a:rPr>
              <a:t>M. </a:t>
            </a:r>
            <a:r>
              <a:rPr lang="en-US" u="sng" dirty="0" err="1">
                <a:hlinkClick r:id="rId4"/>
              </a:rPr>
              <a:t>Dracos</a:t>
            </a:r>
            <a:r>
              <a:rPr lang="en-US" u="sng" dirty="0">
                <a:hlinkClick r:id="rId4"/>
              </a:rPr>
              <a:t> and I. </a:t>
            </a:r>
            <a:r>
              <a:rPr lang="en-US" u="sng" dirty="0" err="1">
                <a:hlinkClick r:id="rId4"/>
              </a:rPr>
              <a:t>Efthymiopoulos</a:t>
            </a:r>
            <a:r>
              <a:rPr lang="en-US" u="sng" dirty="0">
                <a:hlinkClick r:id="rId4"/>
              </a:rPr>
              <a:t>, "The European Spallation Source neutrino super beam", in Proc. IPAC'24, Nashville, TN, May 2024, pp. 2571-2574. </a:t>
            </a:r>
            <a:r>
              <a:rPr lang="en-US" u="sng">
                <a:hlinkClick r:id="rId4"/>
              </a:rPr>
              <a:t>doi:10.18429/JACoW-IPAC2024-WEPR37</a:t>
            </a:r>
            <a:endParaRPr lang="en-US" u="sng"/>
          </a:p>
          <a:p>
            <a:pPr>
              <a:lnSpc>
                <a:spcPct val="150000"/>
              </a:lnSpc>
            </a:pPr>
            <a:endParaRPr lang="en-US" u="sng" dirty="0"/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sz="1600" dirty="0"/>
              <a:t> </a:t>
            </a:r>
            <a:r>
              <a:rPr lang="en-US" sz="1600" dirty="0">
                <a:hlinkClick r:id="rId5"/>
              </a:rPr>
              <a:t>M. Ghosh, "Present Status and Future Prospects of Neutrino Oscillation Experiments,'' </a:t>
            </a:r>
            <a:r>
              <a:rPr lang="en-US" sz="1600" dirty="0" err="1">
                <a:hlinkClick r:id="rId5"/>
              </a:rPr>
              <a:t>Acta</a:t>
            </a:r>
            <a:r>
              <a:rPr lang="en-US" sz="1600" dirty="0">
                <a:hlinkClick r:id="rId5"/>
              </a:rPr>
              <a:t> Phys. </a:t>
            </a:r>
            <a:r>
              <a:rPr lang="en-US" sz="1600" dirty="0" err="1">
                <a:hlinkClick r:id="rId5"/>
              </a:rPr>
              <a:t>Polon</a:t>
            </a:r>
            <a:r>
              <a:rPr lang="en-US" sz="1600" dirty="0">
                <a:hlinkClick r:id="rId5"/>
              </a:rPr>
              <a:t>. Supp. 17 (2024), 2-A18, doi:10.5506/APhysPolBSupp.17.2-A18 (Proceedings for "Matter to the deepest: Recent developments in physics of fundamental interactions, XLV international conference of theoretical physics (MTTD 2023)", </a:t>
            </a:r>
            <a:r>
              <a:rPr lang="en-US" sz="1600" dirty="0" err="1">
                <a:hlinkClick r:id="rId5"/>
              </a:rPr>
              <a:t>Ustron</a:t>
            </a:r>
            <a:r>
              <a:rPr lang="en-US" sz="1600" dirty="0">
                <a:hlinkClick r:id="rId5"/>
              </a:rPr>
              <a:t>, Poland, September 17 - 22, 2023)</a:t>
            </a:r>
            <a:endParaRPr lang="en-US" sz="1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729FB-8CEB-424A-9AA0-5810E9A48BA8}"/>
              </a:ext>
            </a:extLst>
          </p:cNvPr>
          <p:cNvSpPr txBox="1"/>
          <p:nvPr/>
        </p:nvSpPr>
        <p:spPr>
          <a:xfrm>
            <a:off x="4183040" y="29238"/>
            <a:ext cx="382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Publications and Proceedings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111" y="60669"/>
            <a:ext cx="1469739" cy="44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4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85" y="1096940"/>
            <a:ext cx="121616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en-GB" sz="2000" dirty="0"/>
              <a:t>For the dissemination and publication of the project results we are governed by: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endParaRPr lang="en-GB" sz="2000" dirty="0"/>
          </a:p>
          <a:p>
            <a:pPr lvl="0">
              <a:lnSpc>
                <a:spcPct val="150000"/>
              </a:lnSpc>
            </a:pPr>
            <a:r>
              <a:rPr lang="en-GB" dirty="0"/>
              <a:t>1- The Consortium Agreement, and the grant agreement for details </a:t>
            </a:r>
          </a:p>
          <a:p>
            <a:pPr lvl="0">
              <a:lnSpc>
                <a:spcPct val="150000"/>
              </a:lnSpc>
            </a:pPr>
            <a:r>
              <a:rPr lang="en-GB" dirty="0">
                <a:sym typeface="Wingdings" panose="05000000000000000000" pitchFamily="2" charset="2"/>
              </a:rPr>
              <a:t>      </a:t>
            </a:r>
            <a:r>
              <a:rPr lang="en-GB" dirty="0"/>
              <a:t> IN GENERAL (i.e. defines the frame/layout of the internal publication and dissemination policy)</a:t>
            </a:r>
          </a:p>
          <a:p>
            <a:pPr lvl="0">
              <a:lnSpc>
                <a:spcPct val="150000"/>
              </a:lnSpc>
            </a:pPr>
            <a:endParaRPr lang="en-GB" dirty="0"/>
          </a:p>
          <a:p>
            <a:pPr lvl="0">
              <a:lnSpc>
                <a:spcPct val="150000"/>
              </a:lnSpc>
            </a:pPr>
            <a:r>
              <a:rPr lang="en-GB" dirty="0"/>
              <a:t>2- </a:t>
            </a:r>
            <a:r>
              <a:rPr lang="en-GB" dirty="0">
                <a:hlinkClick r:id="rId3"/>
              </a:rPr>
              <a:t>Our internal publication policy 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GB" dirty="0">
                <a:sym typeface="Wingdings" panose="05000000000000000000" pitchFamily="2" charset="2"/>
              </a:rPr>
              <a:t>       IN DETAIL (i.e. defines the internal regulations of the publication procedure, which was agreed on directly by the consortium members)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90277" y="60669"/>
            <a:ext cx="2677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Publication Rules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" t="8238" b="5697"/>
          <a:stretch/>
        </p:blipFill>
        <p:spPr bwMode="auto">
          <a:xfrm>
            <a:off x="82157" y="24419"/>
            <a:ext cx="922433" cy="46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111" y="60669"/>
            <a:ext cx="1469739" cy="44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23.09.2024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Tamer Tolba, ESSnuSB+ annual meeting, Hamburg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1865-6116-443A-AA1A-90035D759B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1312</Words>
  <Application>Microsoft Office PowerPoint</Application>
  <PresentationFormat>Widescreen</PresentationFormat>
  <Paragraphs>263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Tolba</dc:creator>
  <cp:lastModifiedBy>Tamer Tolba</cp:lastModifiedBy>
  <cp:revision>31</cp:revision>
  <dcterms:created xsi:type="dcterms:W3CDTF">2024-05-14T07:15:10Z</dcterms:created>
  <dcterms:modified xsi:type="dcterms:W3CDTF">2024-09-25T23:09:52Z</dcterms:modified>
</cp:coreProperties>
</file>