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3" r:id="rId3"/>
    <p:sldId id="346" r:id="rId4"/>
    <p:sldId id="381" r:id="rId5"/>
    <p:sldId id="386" r:id="rId6"/>
    <p:sldId id="375" r:id="rId7"/>
    <p:sldId id="387" r:id="rId8"/>
    <p:sldId id="350" r:id="rId9"/>
    <p:sldId id="376" r:id="rId10"/>
    <p:sldId id="377" r:id="rId11"/>
    <p:sldId id="372" r:id="rId12"/>
    <p:sldId id="380" r:id="rId13"/>
    <p:sldId id="384" r:id="rId14"/>
    <p:sldId id="385" r:id="rId1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34"/>
    <a:srgbClr val="C2C2C2"/>
    <a:srgbClr val="D2D2D2"/>
    <a:srgbClr val="E3E1E1"/>
    <a:srgbClr val="990100"/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2898"/>
  </p:normalViewPr>
  <p:slideViewPr>
    <p:cSldViewPr snapToGrid="0" snapToObjects="1" showGuides="1">
      <p:cViewPr varScale="1">
        <p:scale>
          <a:sx n="143" d="100"/>
          <a:sy n="143" d="100"/>
        </p:scale>
        <p:origin x="256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2EE055-3DF0-E744-A3A3-C5A0FB089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SE"/>
              <a:t>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5BFA8-AA32-E0F8-AA51-0CE1A58ED3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F6E9-6825-0749-9072-7659AC3BF7D3}" type="datetime1">
              <a:rPr lang="sv-SE" smtClean="0"/>
              <a:t>2024-09-25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4E4F1-0842-6598-8EAE-3CF814D0AB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E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8025-F69A-3566-A401-7303934A1F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0687-EDAC-6F4E-8BF2-30031374466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4735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1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3934-9932-1E41-9FC1-CDA05B747D98}" type="datetime1">
              <a:rPr lang="sv-SE" smtClean="0"/>
              <a:t>2024-09-25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1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BF70-B78B-ED49-9D2D-4C39D288CF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584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417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3861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2"/>
            <a:ext cx="9144000" cy="259080"/>
          </a:xfrm>
        </p:spPr>
        <p:txBody>
          <a:bodyPr>
            <a:no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HERE TO CHANGE SUBHEADING</a:t>
            </a:r>
          </a:p>
        </p:txBody>
      </p:sp>
    </p:spTree>
    <p:extLst>
      <p:ext uri="{BB962C8B-B14F-4D97-AF65-F5344CB8AC3E}">
        <p14:creationId xmlns:p14="http://schemas.microsoft.com/office/powerpoint/2010/main" val="521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C56-2D27-904E-B863-86215E420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Click in the icon to add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CE97-22F3-D54E-97F1-698A9CC7B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here to add text</a:t>
            </a:r>
          </a:p>
          <a:p>
            <a:pPr lvl="0"/>
            <a:r>
              <a:rPr lang="en-GB" dirty="0"/>
              <a:t>	</a:t>
            </a:r>
          </a:p>
          <a:p>
            <a:pPr lvl="0"/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69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endParaRPr lang="sv-SE" dirty="0"/>
          </a:p>
          <a:p>
            <a:pPr lvl="2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6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73341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9000"/>
                <a:lumOff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8">
            <a:extLst>
              <a:ext uri="{FF2B5EF4-FFF2-40B4-BE49-F238E27FC236}">
                <a16:creationId xmlns:a16="http://schemas.microsoft.com/office/drawing/2014/main" id="{FE0BBA05-D59A-5B4F-8075-7C06E6BD2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494" y="0"/>
            <a:ext cx="2268506" cy="25161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Click here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endParaRPr lang="sv-SE" dirty="0"/>
          </a:p>
          <a:p>
            <a:pPr lvl="2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212250-8F3F-88F7-592F-66B2035B41E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36580" y="5456555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5" r:id="rId4"/>
    <p:sldLayoutId id="2147483663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 spc="300">
          <a:solidFill>
            <a:schemeClr val="tx2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88/1748-0221/13/09/P0901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854" y="2909423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dirty="0" err="1">
                <a:effectLst/>
                <a:latin typeface="TimesNewRomanPSMT"/>
              </a:rPr>
              <a:t>ESSnu</a:t>
            </a:r>
            <a:r>
              <a:rPr lang="en-GB" sz="4000" dirty="0" err="1">
                <a:latin typeface="TimesNewRomanPSMT"/>
              </a:rPr>
              <a:t>SB</a:t>
            </a:r>
            <a:r>
              <a:rPr lang="en-GB" sz="4000" dirty="0">
                <a:latin typeface="TimesNewRomanPSMT"/>
              </a:rPr>
              <a:t>+ 2</a:t>
            </a:r>
            <a:r>
              <a:rPr lang="en-GB" sz="4000" baseline="30000" dirty="0">
                <a:latin typeface="TimesNewRomanPSMT"/>
              </a:rPr>
              <a:t>nd</a:t>
            </a:r>
            <a:r>
              <a:rPr lang="en-GB" sz="4000" dirty="0">
                <a:latin typeface="TimesNewRomanPSMT"/>
              </a:rPr>
              <a:t> annual </a:t>
            </a:r>
            <a:r>
              <a:rPr lang="en-GB" sz="4000" dirty="0">
                <a:effectLst/>
                <a:latin typeface="TimesNewRomanPSMT"/>
              </a:rPr>
              <a:t>meeting</a:t>
            </a:r>
            <a:br>
              <a:rPr lang="en-GB" sz="4000" dirty="0">
                <a:effectLst/>
                <a:latin typeface="TimesNewRomanPSMT"/>
              </a:rPr>
            </a:br>
            <a:br>
              <a:rPr lang="en-GB" sz="4000" dirty="0">
                <a:effectLst/>
                <a:latin typeface="TimesNewRomanPSMT"/>
              </a:rPr>
            </a:br>
            <a:r>
              <a:rPr lang="en-GB" b="0" i="0" dirty="0" err="1">
                <a:solidFill>
                  <a:srgbClr val="CB6D04"/>
                </a:solidFill>
                <a:effectLst/>
                <a:latin typeface="Liberation Sans"/>
              </a:rPr>
              <a:t>LEnuSTORM</a:t>
            </a:r>
            <a:r>
              <a:rPr lang="en-GB" b="0" i="0" dirty="0">
                <a:solidFill>
                  <a:srgbClr val="CB6D04"/>
                </a:solidFill>
                <a:effectLst/>
                <a:latin typeface="Liberation Sans"/>
              </a:rPr>
              <a:t> ring progress update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118" y="5278940"/>
            <a:ext cx="9144000" cy="1270475"/>
          </a:xfrm>
        </p:spPr>
        <p:txBody>
          <a:bodyPr/>
          <a:lstStyle/>
          <a:p>
            <a:r>
              <a:rPr lang="en-SE" dirty="0"/>
              <a:t>PhD: CHOI Ting Wing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18E916F-71BF-B7E8-C52E-E2321D3B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90" y="2045183"/>
            <a:ext cx="2931173" cy="1553158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E64759C5-3442-7ED1-4BC8-57502CE2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702" y="246741"/>
            <a:ext cx="1530416" cy="1550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A1618-B768-072F-1532-47CBEB7DC022}"/>
              </a:ext>
            </a:extLst>
          </p:cNvPr>
          <p:cNvSpPr txBox="1"/>
          <p:nvPr/>
        </p:nvSpPr>
        <p:spPr>
          <a:xfrm>
            <a:off x="14371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NewRomanPSMT"/>
              </a:rPr>
              <a:t>24</a:t>
            </a:r>
            <a:r>
              <a:rPr lang="en-GB" sz="1800" dirty="0">
                <a:effectLst/>
                <a:latin typeface="TimesNewRomanPSMT"/>
              </a:rPr>
              <a:t>/09/2024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705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0C2-84E1-3496-4506-C88289AA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ACCC-EB79-6941-30B1-E7C2C33C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66548-8261-64E4-602B-4E266A2B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8E3F1-3BCB-4E5D-CBBC-ACB59260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35" y="2884263"/>
            <a:ext cx="7772400" cy="32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A1D2-9F06-3DDA-963A-AFA3A8AB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C0C7-55AD-B8D0-B997-9DED3E12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E7DB5-4614-F5E0-B282-DB8EF9C2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74310-C76C-E765-6FE2-FD17C364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22" y="1335806"/>
            <a:ext cx="7772400" cy="52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68EC-0F2A-F2B9-89B7-769C4904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56870-50B5-8AA5-6F89-40D3C138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4 pi mmrad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BC069-0048-E70F-A696-5447E39C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00F1E-F82B-9D2B-741E-BC1F3C9F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46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8EE7-CD08-F667-5DAD-68812086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87766" cy="1600408"/>
          </a:xfrm>
        </p:spPr>
        <p:txBody>
          <a:bodyPr>
            <a:normAutofit/>
          </a:bodyPr>
          <a:lstStyle/>
          <a:p>
            <a:r>
              <a:rPr lang="en-GB" sz="2800" dirty="0"/>
              <a:t>M</a:t>
            </a:r>
            <a:r>
              <a:rPr lang="en-SE" sz="2800" dirty="0"/>
              <a:t>omentum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4C8B-84D1-41E9-572E-410787DE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E5D95-37C2-C571-B3F3-190B80B0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EE10B-5D0C-68F8-CFE7-86EC7ADC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72" y="206856"/>
            <a:ext cx="7772400" cy="64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B9EB-47D8-539F-F25B-80D28556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</a:t>
            </a:r>
            <a:r>
              <a:rPr lang="en-SE" sz="2800" dirty="0"/>
              <a:t>omentum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E660-5CFE-C3E5-A1B1-9316DDD9A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6814F-A59A-CEA0-DBBE-B48370F9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B93F8-0E47-8599-EFC4-8765DE94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053" y="1759054"/>
            <a:ext cx="7772400" cy="43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6BFF-81B2-309F-A7ED-B6627196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B4C2-4947-2207-3B75-1C5AAB6E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4B55-E80E-6C2F-E1B7-96A27527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5F35E-7BEB-760E-526B-54B04DB2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9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8F64B-9342-6191-6D2B-CAC76772D64D}"/>
              </a:ext>
            </a:extLst>
          </p:cNvPr>
          <p:cNvSpPr txBox="1"/>
          <p:nvPr/>
        </p:nvSpPr>
        <p:spPr>
          <a:xfrm>
            <a:off x="4229932" y="5931489"/>
            <a:ext cx="6688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LEnuSTORM</a:t>
            </a:r>
            <a:r>
              <a:rPr lang="en-GB" sz="1600" dirty="0"/>
              <a:t> (“Low Energy neutrinos from Stored Muons”): a project that uses a muon storage ring to generate low-energy neutrino beams.</a:t>
            </a:r>
          </a:p>
          <a:p>
            <a:r>
              <a:rPr lang="en-GB" sz="1600" dirty="0"/>
              <a:t>- capture, transfer and inject </a:t>
            </a:r>
            <a:r>
              <a:rPr lang="en-GB" sz="1600" dirty="0" err="1"/>
              <a:t>pions</a:t>
            </a:r>
            <a:r>
              <a:rPr lang="en-GB" sz="1600" dirty="0"/>
              <a:t>, and store muons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21057-F3C5-180C-596E-689E07CBC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9845647" y="4025682"/>
            <a:ext cx="1420744" cy="4433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BC3DB1-2AF5-A6E5-A090-5769A75A48F7}"/>
              </a:ext>
            </a:extLst>
          </p:cNvPr>
          <p:cNvCxnSpPr>
            <a:cxnSpLocks/>
          </p:cNvCxnSpPr>
          <p:nvPr/>
        </p:nvCxnSpPr>
        <p:spPr>
          <a:xfrm flipH="1" flipV="1">
            <a:off x="5633008" y="4014674"/>
            <a:ext cx="1747432" cy="2356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35C50-82B3-B6D8-56EB-EB8D612B2CBE}"/>
                  </a:ext>
                </a:extLst>
              </p:cNvPr>
              <p:cNvSpPr txBox="1"/>
              <p:nvPr/>
            </p:nvSpPr>
            <p:spPr>
              <a:xfrm>
                <a:off x="7311399" y="4088656"/>
                <a:ext cx="2428870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</a:t>
                </a:r>
                <a:r>
                  <a:rPr lang="en-SE" dirty="0"/>
                  <a:t>roduction straight:</a:t>
                </a:r>
              </a:p>
              <a:p>
                <a:r>
                  <a:rPr lang="en-SE" dirty="0"/>
                  <a:t>75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SE" dirty="0"/>
                  <a:t>400 MeV/c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35C50-82B3-B6D8-56EB-EB8D612B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399" y="4088656"/>
                <a:ext cx="2428870" cy="668645"/>
              </a:xfrm>
              <a:prstGeom prst="rect">
                <a:avLst/>
              </a:prstGeom>
              <a:blipFill>
                <a:blip r:embed="rId4"/>
                <a:stretch>
                  <a:fillRect l="-2073" t="-5660" r="-518" b="-943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A5463B-E010-CEB1-FF32-4B24BF4776CE}"/>
              </a:ext>
            </a:extLst>
          </p:cNvPr>
          <p:cNvCxnSpPr>
            <a:cxnSpLocks/>
          </p:cNvCxnSpPr>
          <p:nvPr/>
        </p:nvCxnSpPr>
        <p:spPr>
          <a:xfrm flipH="1" flipV="1">
            <a:off x="5633008" y="4476777"/>
            <a:ext cx="1047542" cy="3770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0A28C8-F213-2F6D-CEA6-C38D15612E16}"/>
              </a:ext>
            </a:extLst>
          </p:cNvPr>
          <p:cNvSpPr txBox="1"/>
          <p:nvPr/>
        </p:nvSpPr>
        <p:spPr>
          <a:xfrm>
            <a:off x="5883432" y="4835945"/>
            <a:ext cx="260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return</a:t>
            </a:r>
            <a:r>
              <a:rPr lang="en-SE" dirty="0"/>
              <a:t> straight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930FB8-BFC1-F7AB-701E-AD542AC405F4}"/>
              </a:ext>
            </a:extLst>
          </p:cNvPr>
          <p:cNvCxnSpPr>
            <a:cxnSpLocks/>
          </p:cNvCxnSpPr>
          <p:nvPr/>
        </p:nvCxnSpPr>
        <p:spPr>
          <a:xfrm flipV="1">
            <a:off x="5044765" y="3842931"/>
            <a:ext cx="551145" cy="579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93E8AC-CF8F-BCB6-F143-95F20DAFD46D}"/>
              </a:ext>
            </a:extLst>
          </p:cNvPr>
          <p:cNvSpPr txBox="1"/>
          <p:nvPr/>
        </p:nvSpPr>
        <p:spPr>
          <a:xfrm>
            <a:off x="9826074" y="4943151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(A</a:t>
            </a:r>
            <a:r>
              <a:rPr lang="en-SE" sz="1200" dirty="0"/>
              <a:t>nd their antiparticle)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ECC9250F-69B2-ABEE-4599-90B06175CD06}"/>
              </a:ext>
            </a:extLst>
          </p:cNvPr>
          <p:cNvSpPr/>
          <p:nvPr/>
        </p:nvSpPr>
        <p:spPr>
          <a:xfrm rot="5400000">
            <a:off x="5344567" y="4630805"/>
            <a:ext cx="183457" cy="248850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952B3-8B34-40BB-3E76-92F68C5B74AA}"/>
              </a:ext>
            </a:extLst>
          </p:cNvPr>
          <p:cNvSpPr txBox="1"/>
          <p:nvPr/>
        </p:nvSpPr>
        <p:spPr>
          <a:xfrm>
            <a:off x="3793814" y="3598719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P</a:t>
            </a:r>
            <a:r>
              <a:rPr lang="en-SE" sz="1600" dirty="0">
                <a:solidFill>
                  <a:srgbClr val="00B050"/>
                </a:solidFill>
              </a:rPr>
              <a:t>articles direction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3B8129-3FC9-94BD-B993-C65B0834C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562"/>
          <a:stretch/>
        </p:blipFill>
        <p:spPr>
          <a:xfrm>
            <a:off x="9890722" y="4436317"/>
            <a:ext cx="1772292" cy="4433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74AC7F8-12E1-B7C6-BE6E-037199D31D76}"/>
              </a:ext>
            </a:extLst>
          </p:cNvPr>
          <p:cNvSpPr txBox="1"/>
          <p:nvPr/>
        </p:nvSpPr>
        <p:spPr>
          <a:xfrm>
            <a:off x="6432115" y="3048949"/>
            <a:ext cx="1164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134"/>
                </a:solidFill>
              </a:rPr>
              <a:t>LEMMOND</a:t>
            </a:r>
            <a:endParaRPr lang="en-SE" sz="1400" dirty="0">
              <a:solidFill>
                <a:srgbClr val="007134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D70A8D-6526-CC41-4A48-7E97877DBC67}"/>
              </a:ext>
            </a:extLst>
          </p:cNvPr>
          <p:cNvCxnSpPr>
            <a:cxnSpLocks/>
          </p:cNvCxnSpPr>
          <p:nvPr/>
        </p:nvCxnSpPr>
        <p:spPr>
          <a:xfrm flipV="1">
            <a:off x="4674357" y="4712118"/>
            <a:ext cx="106485" cy="345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3F16A-8F58-FBDB-C04B-85E4AC3EBAD0}"/>
                  </a:ext>
                </a:extLst>
              </p:cNvPr>
              <p:cNvSpPr txBox="1"/>
              <p:nvPr/>
            </p:nvSpPr>
            <p:spPr>
              <a:xfrm>
                <a:off x="3784771" y="5070167"/>
                <a:ext cx="24514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Pion transfer line, </a:t>
                </a:r>
              </a:p>
              <a:p>
                <a:r>
                  <a:rPr lang="en-GB" dirty="0"/>
                  <a:t>20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700 MeV/c</a:t>
                </a:r>
                <a:endParaRPr lang="en-S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3F16A-8F58-FBDB-C04B-85E4AC3EB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771" y="5070167"/>
                <a:ext cx="2451440" cy="646331"/>
              </a:xfrm>
              <a:prstGeom prst="rect">
                <a:avLst/>
              </a:prstGeom>
              <a:blipFill>
                <a:blip r:embed="rId6"/>
                <a:stretch>
                  <a:fillRect l="-2577" t="-5769" b="-1153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BA1967-1F09-D14E-E2A1-E5168FCB48BE}"/>
              </a:ext>
            </a:extLst>
          </p:cNvPr>
          <p:cNvCxnSpPr>
            <a:cxnSpLocks/>
          </p:cNvCxnSpPr>
          <p:nvPr/>
        </p:nvCxnSpPr>
        <p:spPr>
          <a:xfrm flipH="1">
            <a:off x="6156779" y="3687254"/>
            <a:ext cx="1375998" cy="199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2F51DB-6845-4492-FEA1-59B3540DA7C6}"/>
              </a:ext>
            </a:extLst>
          </p:cNvPr>
          <p:cNvSpPr txBox="1"/>
          <p:nvPr/>
        </p:nvSpPr>
        <p:spPr>
          <a:xfrm>
            <a:off x="7556590" y="349968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Arc, &lt; 25 m</a:t>
            </a:r>
            <a:endParaRPr lang="en-S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2D0719-EB10-029E-D631-07AB55A15873}"/>
              </a:ext>
            </a:extLst>
          </p:cNvPr>
          <p:cNvCxnSpPr>
            <a:cxnSpLocks/>
          </p:cNvCxnSpPr>
          <p:nvPr/>
        </p:nvCxnSpPr>
        <p:spPr>
          <a:xfrm flipH="1">
            <a:off x="7463547" y="3185212"/>
            <a:ext cx="1375998" cy="199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51EB5-CBF1-3F56-DB0B-25FEBF725652}"/>
                  </a:ext>
                </a:extLst>
              </p:cNvPr>
              <p:cNvSpPr txBox="1"/>
              <p:nvPr/>
            </p:nvSpPr>
            <p:spPr>
              <a:xfrm>
                <a:off x="8863358" y="2997646"/>
                <a:ext cx="1883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en-SE" dirty="0"/>
                  <a:t>, 200 - 400MeV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51EB5-CBF1-3F56-DB0B-25FEBF725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358" y="2997646"/>
                <a:ext cx="1883016" cy="369332"/>
              </a:xfrm>
              <a:prstGeom prst="rect">
                <a:avLst/>
              </a:prstGeom>
              <a:blipFill>
                <a:blip r:embed="rId7"/>
                <a:stretch>
                  <a:fillRect t="-10345" r="-1333" b="-275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9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27" grpId="0"/>
      <p:bldP spid="28" grpId="0" animBg="1"/>
      <p:bldP spid="29" grpId="0"/>
      <p:bldP spid="16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12AC-3798-81B2-65DC-67E13501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11" y="168815"/>
            <a:ext cx="8852852" cy="445136"/>
          </a:xfrm>
        </p:spPr>
        <p:txBody>
          <a:bodyPr>
            <a:noAutofit/>
          </a:bodyPr>
          <a:lstStyle/>
          <a:p>
            <a:r>
              <a:rPr kumimoji="0" lang="en-GB" altLang="en-S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new ring design</a:t>
            </a:r>
            <a:endParaRPr lang="en-S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BC073-31C0-2C27-CA44-90B21D84872D}"/>
              </a:ext>
            </a:extLst>
          </p:cNvPr>
          <p:cNvSpPr txBox="1"/>
          <p:nvPr/>
        </p:nvSpPr>
        <p:spPr>
          <a:xfrm>
            <a:off x="2106705" y="640905"/>
            <a:ext cx="9771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6 * A</a:t>
            </a:r>
            <a:r>
              <a:rPr lang="en-SE" dirty="0"/>
              <a:t>rc fodo cell; 	 				30 * straight fodo cells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AE422-9BC1-659A-3E99-F9B2917F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4" y="1037191"/>
            <a:ext cx="4982377" cy="205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C289B-4E6D-D4D9-480E-BCEB7814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48"/>
          <a:stretch/>
        </p:blipFill>
        <p:spPr>
          <a:xfrm>
            <a:off x="676884" y="3667454"/>
            <a:ext cx="8525338" cy="3128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AF5F3-6C1B-5C86-F494-59002EC6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277" y="1017723"/>
            <a:ext cx="3975100" cy="248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2B89B4-97E3-6B15-5C0C-B8B1E2DF5CB0}"/>
                  </a:ext>
                </a:extLst>
              </p:cNvPr>
              <p:cNvSpPr txBox="1"/>
              <p:nvPr/>
            </p:nvSpPr>
            <p:spPr>
              <a:xfrm>
                <a:off x="9256059" y="4636996"/>
                <a:ext cx="1945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0" dirty="0">
                    <a:ea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8.9</m:t>
                    </m:r>
                  </m:oMath>
                </a14:m>
                <a:r>
                  <a:rPr lang="en-SE" sz="1800" dirty="0"/>
                  <a:t> mmrad </a:t>
                </a:r>
                <a:endParaRPr lang="en-S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2B89B4-97E3-6B15-5C0C-B8B1E2DF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59" y="4636996"/>
                <a:ext cx="1945389" cy="369332"/>
              </a:xfrm>
              <a:prstGeom prst="rect">
                <a:avLst/>
              </a:prstGeom>
              <a:blipFill>
                <a:blip r:embed="rId5"/>
                <a:stretch>
                  <a:fillRect l="-2581" t="-10000" b="-23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FD41C1C-97C3-075B-052A-45BD616EEAB6}"/>
              </a:ext>
            </a:extLst>
          </p:cNvPr>
          <p:cNvSpPr txBox="1"/>
          <p:nvPr/>
        </p:nvSpPr>
        <p:spPr>
          <a:xfrm>
            <a:off x="8783194" y="5039444"/>
            <a:ext cx="2891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Max d</a:t>
            </a:r>
            <a:r>
              <a:rPr lang="en-SE" dirty="0"/>
              <a:t>ispersion: 0.8 m</a:t>
            </a:r>
          </a:p>
          <a:p>
            <a:pPr lvl="1"/>
            <a:r>
              <a:rPr lang="en-GB" dirty="0"/>
              <a:t>B</a:t>
            </a:r>
            <a:r>
              <a:rPr lang="en-SE" dirty="0"/>
              <a:t>eta: 0.5 – 4.5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CB2012-66C0-6A0E-F38E-9523D93D3B31}"/>
              </a:ext>
            </a:extLst>
          </p:cNvPr>
          <p:cNvSpPr txBox="1"/>
          <p:nvPr/>
        </p:nvSpPr>
        <p:spPr>
          <a:xfrm>
            <a:off x="9256059" y="3909055"/>
            <a:ext cx="262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Aperture radius = 0.2 m</a:t>
            </a:r>
            <a:endParaRPr kumimoji="0" lang="en-GB" altLang="en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3A16F-AA67-8146-4C52-579AF6B98265}"/>
              </a:ext>
            </a:extLst>
          </p:cNvPr>
          <p:cNvSpPr txBox="1"/>
          <p:nvPr/>
        </p:nvSpPr>
        <p:spPr>
          <a:xfrm>
            <a:off x="9256059" y="4214735"/>
            <a:ext cx="623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/>
              <a:t>Magnetic strength &lt; 1.5 T</a:t>
            </a:r>
          </a:p>
        </p:txBody>
      </p:sp>
    </p:spTree>
    <p:extLst>
      <p:ext uri="{BB962C8B-B14F-4D97-AF65-F5344CB8AC3E}">
        <p14:creationId xmlns:p14="http://schemas.microsoft.com/office/powerpoint/2010/main" val="40831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A29C-B79D-D2F7-9987-518C8EEE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Prelimi</a:t>
            </a:r>
            <a:r>
              <a:rPr lang="en-GB" dirty="0"/>
              <a:t>n</a:t>
            </a:r>
            <a:r>
              <a:rPr lang="en-SE" dirty="0"/>
              <a:t>ary flux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824E-E9A6-0568-B4C1-7AA3C53E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F9806-6557-472E-48A4-3A1CB5DD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25340"/>
            <a:ext cx="7772400" cy="3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1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914B-6F7B-980F-2F05-B11CA4022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9E1-F3F3-6E62-51C3-277DBEFE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Prelimi</a:t>
            </a:r>
            <a:r>
              <a:rPr lang="en-GB" dirty="0"/>
              <a:t>n</a:t>
            </a:r>
            <a:r>
              <a:rPr lang="en-SE" dirty="0"/>
              <a:t>ary flux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7332-F226-1FD4-0DC1-6E3BF0B1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9397D-12C2-A525-6E8B-654E1B7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3" y="2422238"/>
            <a:ext cx="10388594" cy="24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4C8B-84D1-41E9-572E-410787DE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E5D95-37C2-C571-B3F3-190B80B0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EE10B-5D0C-68F8-CFE7-86EC7ADC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10" t="66520"/>
          <a:stretch/>
        </p:blipFill>
        <p:spPr>
          <a:xfrm>
            <a:off x="6008914" y="184055"/>
            <a:ext cx="5974918" cy="334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1E0AE-DE88-79F4-9793-B297460DB8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10" b="50302"/>
          <a:stretch/>
        </p:blipFill>
        <p:spPr>
          <a:xfrm>
            <a:off x="6008914" y="3528576"/>
            <a:ext cx="5887833" cy="3280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1EAAF-C2BB-77BF-38D4-538D6061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10" b="33480"/>
          <a:stretch/>
        </p:blipFill>
        <p:spPr>
          <a:xfrm>
            <a:off x="208167" y="333626"/>
            <a:ext cx="5745342" cy="638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08EE7-CD08-F667-5DAD-68812086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49" y="255907"/>
            <a:ext cx="2887766" cy="1600408"/>
          </a:xfrm>
        </p:spPr>
        <p:txBody>
          <a:bodyPr>
            <a:normAutofit/>
          </a:bodyPr>
          <a:lstStyle/>
          <a:p>
            <a:r>
              <a:rPr lang="en-GB" sz="2800" dirty="0"/>
              <a:t>Number of pion with cuts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864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7965-7CCF-A33E-0586-F150C659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1C59-C6FB-BDBB-A658-86129AAFE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90F5E-0068-5701-3BA7-B8F6B6AF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047-B87B-35C2-5DF6-92D484C8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Injection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53C1-B26D-9863-852B-01F21A330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stochastic injection:</a:t>
            </a:r>
          </a:p>
          <a:p>
            <a:r>
              <a:rPr lang="en-GB" dirty="0"/>
              <a:t>15m arc </a:t>
            </a:r>
          </a:p>
          <a:p>
            <a:pPr lvl="1"/>
            <a:r>
              <a:rPr lang="en-GB" dirty="0"/>
              <a:t>0.09  -0.276 rad (16</a:t>
            </a:r>
            <a:r>
              <a:rPr lang="en-GB" baseline="30000" dirty="0"/>
              <a:t>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20 cm drift</a:t>
            </a:r>
          </a:p>
          <a:p>
            <a:pPr lvl="1"/>
            <a:endParaRPr lang="en-GB" dirty="0"/>
          </a:p>
          <a:p>
            <a:r>
              <a:rPr lang="en-GB" dirty="0"/>
              <a:t>20m arc </a:t>
            </a:r>
          </a:p>
          <a:p>
            <a:pPr lvl="1"/>
            <a:r>
              <a:rPr lang="en-GB" dirty="0"/>
              <a:t>0.11 - 0.234 rad (13</a:t>
            </a:r>
            <a:r>
              <a:rPr lang="en-GB" baseline="30000" dirty="0"/>
              <a:t>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45 cm drift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Or use septum magnet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8BC09-E013-2AFD-BBE4-7C284987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9AC0C-BF9A-A05B-344F-59DD23F0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12574"/>
            <a:ext cx="4610100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217F2-C9B3-1E05-C0E8-1A4E69CA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00" y="4398264"/>
            <a:ext cx="7942900" cy="2459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75B15-7F46-DD94-B3A2-7447BA0486A1}"/>
              </a:ext>
            </a:extLst>
          </p:cNvPr>
          <p:cNvSpPr txBox="1"/>
          <p:nvPr/>
        </p:nvSpPr>
        <p:spPr>
          <a:xfrm>
            <a:off x="4001632" y="4001294"/>
            <a:ext cx="8190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</a:rPr>
              <a:t>J.-B. Lagrange, R. B. Appleby, J. M. Garland, J. Pasternak, and S. </a:t>
            </a:r>
            <a:r>
              <a:rPr lang="en-GB" sz="1200" dirty="0" err="1">
                <a:effectLst/>
              </a:rPr>
              <a:t>Tygier</a:t>
            </a:r>
            <a:r>
              <a:rPr lang="en-GB" sz="1200" dirty="0">
                <a:effectLst/>
              </a:rPr>
              <a:t>, “Racetrack FFAG muon decay ring for </a:t>
            </a:r>
            <a:r>
              <a:rPr lang="en-GB" sz="1200" dirty="0" err="1">
                <a:effectLst/>
              </a:rPr>
              <a:t>nuSTORM</a:t>
            </a:r>
            <a:r>
              <a:rPr lang="en-GB" sz="1200" dirty="0">
                <a:effectLst/>
              </a:rPr>
              <a:t> with triplet focusing,” </a:t>
            </a:r>
            <a:r>
              <a:rPr lang="en-GB" sz="1200" i="1" dirty="0">
                <a:effectLst/>
              </a:rPr>
              <a:t>J. Inst.</a:t>
            </a:r>
            <a:r>
              <a:rPr lang="en-GB" sz="1200" dirty="0">
                <a:effectLst/>
              </a:rPr>
              <a:t>, vol. 13, no. 09, p. P09013, Sep. 2018, </a:t>
            </a:r>
            <a:r>
              <a:rPr lang="en-GB" sz="1200" dirty="0" err="1">
                <a:effectLst/>
              </a:rPr>
              <a:t>doi</a:t>
            </a:r>
            <a:r>
              <a:rPr lang="en-GB" sz="1200" dirty="0">
                <a:effectLst/>
              </a:rPr>
              <a:t>: </a:t>
            </a:r>
            <a:r>
              <a:rPr lang="en-GB" sz="1200" dirty="0">
                <a:effectLst/>
                <a:hlinkClick r:id="rId4"/>
              </a:rPr>
              <a:t>10.1088/1748-0221/13/09/P09013</a:t>
            </a:r>
            <a:r>
              <a:rPr lang="en-GB" sz="12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3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A6C3-4D70-0BF1-EE06-19F678B2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5338-5BA5-FFCA-6055-B6B5EF3C1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Chromaticity correction</a:t>
            </a:r>
          </a:p>
          <a:p>
            <a:pPr lvl="1"/>
            <a:r>
              <a:rPr lang="en-GB" dirty="0"/>
              <a:t>S</a:t>
            </a:r>
            <a:r>
              <a:rPr lang="en-SE" dirty="0"/>
              <a:t>extupole only?</a:t>
            </a:r>
          </a:p>
          <a:p>
            <a:pPr lvl="1"/>
            <a:r>
              <a:rPr lang="en-SE" dirty="0"/>
              <a:t>FFA?</a:t>
            </a:r>
          </a:p>
          <a:p>
            <a:r>
              <a:rPr lang="en-GB" dirty="0"/>
              <a:t>P</a:t>
            </a:r>
            <a:r>
              <a:rPr lang="en-SE" dirty="0"/>
              <a:t>article tracking</a:t>
            </a:r>
          </a:p>
          <a:p>
            <a:pPr lvl="1"/>
            <a:r>
              <a:rPr lang="sv-SE" dirty="0" err="1"/>
              <a:t>With</a:t>
            </a:r>
            <a:r>
              <a:rPr lang="sv-SE" dirty="0"/>
              <a:t> and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decay</a:t>
            </a:r>
            <a:endParaRPr lang="en-SE" dirty="0"/>
          </a:p>
          <a:p>
            <a:r>
              <a:rPr lang="en-SE" dirty="0"/>
              <a:t>Injection</a:t>
            </a:r>
          </a:p>
          <a:p>
            <a:r>
              <a:rPr lang="en-SE" dirty="0"/>
              <a:t>D4.1</a:t>
            </a:r>
          </a:p>
          <a:p>
            <a:r>
              <a:rPr lang="en-SE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F9B83-0595-B8C7-2571-B8406250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U_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06F05FD-3FED-B642-9D7B-2C61ED3652B0}" vid="{E8D51924-2F1D-E643-871F-A6C86CF1D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B638A9-E396-2E45-95A3-198D3EF617BD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UU_white</Template>
  <TotalTime>5743</TotalTime>
  <Words>305</Words>
  <Application>Microsoft Macintosh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Liberation Sans</vt:lpstr>
      <vt:lpstr>TimesNewRomanPSMT</vt:lpstr>
      <vt:lpstr>Arial</vt:lpstr>
      <vt:lpstr>Calibri</vt:lpstr>
      <vt:lpstr>Cambria Math</vt:lpstr>
      <vt:lpstr>UU_white</vt:lpstr>
      <vt:lpstr>ESSnuSB+ 2nd annual meeting  LEnuSTORM ring progress update </vt:lpstr>
      <vt:lpstr>PowerPoint Presentation</vt:lpstr>
      <vt:lpstr>A new ring design</vt:lpstr>
      <vt:lpstr>Preliminary flux estimation</vt:lpstr>
      <vt:lpstr>Preliminary flux estimation</vt:lpstr>
      <vt:lpstr>Number of pion with cuts</vt:lpstr>
      <vt:lpstr>Back up</vt:lpstr>
      <vt:lpstr>Injection </vt:lpstr>
      <vt:lpstr>Outlook</vt:lpstr>
      <vt:lpstr>PowerPoint Presentation</vt:lpstr>
      <vt:lpstr>PowerPoint Presentation</vt:lpstr>
      <vt:lpstr>PowerPoint Presentation</vt:lpstr>
      <vt:lpstr>Momentum acceptance</vt:lpstr>
      <vt:lpstr>Momentum acceptance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ESSnuSB+ 1st annual meeting 17/10/2023 </dc:title>
  <dc:creator>Ting Wing Choi</dc:creator>
  <cp:lastModifiedBy>Ting Wing Choi</cp:lastModifiedBy>
  <cp:revision>653</cp:revision>
  <cp:lastPrinted>2024-09-17T12:29:24Z</cp:lastPrinted>
  <dcterms:created xsi:type="dcterms:W3CDTF">2023-10-05T13:05:21Z</dcterms:created>
  <dcterms:modified xsi:type="dcterms:W3CDTF">2024-09-25T07:14:31Z</dcterms:modified>
</cp:coreProperties>
</file>