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7" r:id="rId2"/>
    <p:sldId id="327" r:id="rId3"/>
    <p:sldId id="329" r:id="rId4"/>
    <p:sldId id="336" r:id="rId5"/>
    <p:sldId id="334" r:id="rId6"/>
    <p:sldId id="333" r:id="rId7"/>
    <p:sldId id="331" r:id="rId8"/>
    <p:sldId id="335" r:id="rId9"/>
    <p:sldId id="332" r:id="rId10"/>
    <p:sldId id="281" r:id="rId11"/>
    <p:sldId id="315" r:id="rId12"/>
    <p:sldId id="316" r:id="rId13"/>
    <p:sldId id="330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  <a:srgbClr val="666666"/>
    <a:srgbClr val="FECC99"/>
    <a:srgbClr val="FEE6CC"/>
    <a:srgbClr val="CCDFDB"/>
    <a:srgbClr val="E5F0EC"/>
    <a:srgbClr val="D7E59A"/>
    <a:srgbClr val="EBF1CB"/>
    <a:srgbClr val="CDD5E0"/>
    <a:srgbClr val="E6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51" autoAdjust="0"/>
    <p:restoredTop sz="94681" autoAdjust="0"/>
  </p:normalViewPr>
  <p:slideViewPr>
    <p:cSldViewPr snapToGrid="0" snapToObjects="1">
      <p:cViewPr>
        <p:scale>
          <a:sx n="131" d="100"/>
          <a:sy n="131" d="100"/>
        </p:scale>
        <p:origin x="5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2024-09-19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2024-09-23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nick.gazis@ess.eu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chart</a:t>
            </a:r>
            <a:endParaRPr lang="sv-SE"/>
          </a:p>
        </p:txBody>
      </p:sp>
      <p:pic>
        <p:nvPicPr>
          <p:cNvPr id="3" name="Picture 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9BCFE7D6-0EAA-FFE3-32EC-FF92364D1F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2516" y="46753"/>
            <a:ext cx="604431" cy="5681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40A867-191F-C6D4-599E-09F154B4FC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7751" y="396239"/>
            <a:ext cx="1468069" cy="75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nick.gazis@ess.eu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2024-09-23</a:t>
            </a:r>
            <a:endParaRPr lang="sv-SE" dirty="0"/>
          </a:p>
        </p:txBody>
      </p:sp>
      <p:pic>
        <p:nvPicPr>
          <p:cNvPr id="3" name="Picture 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795B6411-00FF-0E54-C8E5-8AC27861DC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2516" y="46753"/>
            <a:ext cx="604431" cy="5681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564418-8EF5-E8E0-4A6C-ECD23D6200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7751" y="396239"/>
            <a:ext cx="1468069" cy="75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sv-SE"/>
              <a:t>2024-09-23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nick.gazis@ess.eu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2024-09-23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nick.gazis@ess.eu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2024-09-23</a:t>
            </a:r>
            <a:endParaRPr lang="sv-SE" dirty="0"/>
          </a:p>
        </p:txBody>
      </p:sp>
      <p:pic>
        <p:nvPicPr>
          <p:cNvPr id="3" name="Picture 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6C8904E7-2DB0-933E-D9F5-A2918CFAB2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2516" y="46753"/>
            <a:ext cx="604431" cy="5681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62BF81-AC0E-593A-1637-3BDCCF9018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7751" y="396239"/>
            <a:ext cx="1468069" cy="75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nick.gazis@ess.eu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2024-09-23</a:t>
            </a:r>
            <a:endParaRPr lang="sv-SE" dirty="0"/>
          </a:p>
        </p:txBody>
      </p:sp>
      <p:pic>
        <p:nvPicPr>
          <p:cNvPr id="3" name="Picture 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3B6C82CD-06FD-994C-CFA4-96E6C620E6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2516" y="46753"/>
            <a:ext cx="604431" cy="5681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219944-FBFC-77FB-C062-6E3280A2C4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7751" y="396239"/>
            <a:ext cx="1468069" cy="75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nick.gazis@ess.eu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2024-09-23</a:t>
            </a:r>
            <a:endParaRPr lang="sv-SE" dirty="0"/>
          </a:p>
        </p:txBody>
      </p:sp>
      <p:pic>
        <p:nvPicPr>
          <p:cNvPr id="3" name="Picture 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E1826968-57B5-3E97-56B6-FD298D1CDD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2516" y="46753"/>
            <a:ext cx="604431" cy="5681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BA477E-E6C9-C435-3AC0-5EB70E6B47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7751" y="396239"/>
            <a:ext cx="1468069" cy="75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nick.gazis@ess.eu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2024-09-23</a:t>
            </a:r>
            <a:endParaRPr lang="sv-SE" dirty="0"/>
          </a:p>
        </p:txBody>
      </p:sp>
      <p:pic>
        <p:nvPicPr>
          <p:cNvPr id="3" name="Picture 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C2ABA9E9-4581-1184-193E-0933C924E6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2516" y="46753"/>
            <a:ext cx="604431" cy="5681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8DC2A3-2AB8-9C7E-95DB-092DA7F48A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7751" y="396239"/>
            <a:ext cx="1468069" cy="75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2024-09-23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nick.gazis@ess.eu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indico.desy.de/event/44968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oleObject" Target="file:///C:/Users/Jorge/Desktop/ESSnuSB/1.%20CAD/PROTOTYPE/ETHEL%20top%20assembly%20-%20ESS-0005924%20-%20Rev%201.2.CATProduct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35330"/>
            <a:ext cx="12192000" cy="2387600"/>
          </a:xfrm>
        </p:spPr>
        <p:txBody>
          <a:bodyPr anchor="ctr"/>
          <a:lstStyle/>
          <a:p>
            <a:pPr algn="ctr"/>
            <a:r>
              <a:rPr lang="en-GB" dirty="0"/>
              <a:t>WP2+ Engineering &amp; Infrastructure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51EF2D-F832-4781-89C3-3F5E4843B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017629"/>
            <a:ext cx="8640000" cy="1427909"/>
          </a:xfrm>
        </p:spPr>
        <p:txBody>
          <a:bodyPr/>
          <a:lstStyle/>
          <a:p>
            <a:r>
              <a:rPr lang="en-GB" dirty="0"/>
              <a:t>ESSnuSB+ 2nd Annual Meeting </a:t>
            </a: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https://indico.desy.de/event/44968/</a:t>
            </a:r>
            <a:r>
              <a:rPr lang="en-GB" sz="1800" dirty="0">
                <a:solidFill>
                  <a:srgbClr val="C00000"/>
                </a:solidFill>
              </a:rPr>
              <a:t> </a:t>
            </a:r>
          </a:p>
          <a:p>
            <a:r>
              <a:rPr lang="en-GB" sz="2000" dirty="0"/>
              <a:t>Sep 23 – 27, 2024</a:t>
            </a:r>
          </a:p>
          <a:p>
            <a:endParaRPr lang="en-GB" sz="2000" dirty="0"/>
          </a:p>
          <a:p>
            <a:r>
              <a:rPr lang="en-GB" dirty="0"/>
              <a:t>Status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Dr.</a:t>
            </a:r>
            <a:r>
              <a:rPr lang="en-GB" dirty="0"/>
              <a:t> Eng. Nick Gazis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r>
              <a:rPr lang="sv-SE" sz="1200" b="1">
                <a:solidFill>
                  <a:schemeClr val="bg1"/>
                </a:solidFill>
              </a:rPr>
              <a:t>2024-09-23</a:t>
            </a:r>
            <a:endParaRPr lang="en-GB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221216-9D07-D5F6-F795-902C6B3A8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7461" y="3735071"/>
            <a:ext cx="5253761" cy="298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61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D332CC-1B30-5346-A29C-43D83238A3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020"/>
            <a:ext cx="12192000" cy="6834215"/>
          </a:xfrm>
          <a:prstGeom prst="rect">
            <a:avLst/>
          </a:prstGeom>
        </p:spPr>
      </p:pic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2024-09-23</a:t>
            </a:r>
            <a:endParaRPr lang="sv-S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34B4939-8ECF-7640-839E-4A2A26126D4D}"/>
              </a:ext>
            </a:extLst>
          </p:cNvPr>
          <p:cNvSpPr txBox="1">
            <a:spLocks/>
          </p:cNvSpPr>
          <p:nvPr/>
        </p:nvSpPr>
        <p:spPr>
          <a:xfrm>
            <a:off x="20067" y="3048695"/>
            <a:ext cx="12151866" cy="3859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8B325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Backup slides</a:t>
            </a:r>
            <a:endParaRPr lang="sv-SE" b="1" dirty="0">
              <a:ln>
                <a:solidFill>
                  <a:schemeClr val="tx1"/>
                </a:solidFill>
              </a:ln>
              <a:solidFill>
                <a:srgbClr val="F8B325"/>
              </a:solidFill>
              <a:effectLst>
                <a:glow rad="101600">
                  <a:schemeClr val="tx1">
                    <a:lumMod val="75000"/>
                    <a:lumOff val="25000"/>
                    <a:alpha val="75000"/>
                  </a:schemeClr>
                </a:glow>
                <a:outerShdw blurRad="50800" dist="38100" dir="5400000" algn="t" rotWithShape="0">
                  <a:schemeClr val="bg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F81340-BCE2-895F-C041-65B4770A3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11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D634BB-83FC-4FE3-DA66-6E71210D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nick.gazis@ess.eu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218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WP2+ status 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12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ETHEL Compressor specs</a:t>
            </a:r>
            <a:endParaRPr lang="en-GB" sz="1800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2024-09-23</a:t>
            </a:r>
            <a:endParaRPr lang="sv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9BE787-A9E6-D8CD-3CB4-65B3D08147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7751" y="396239"/>
            <a:ext cx="1468069" cy="7518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939F78-C72D-919F-429B-1E243898B6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105" y="1313956"/>
            <a:ext cx="3363178" cy="51613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6948F67-F0D7-6498-CB46-497B2B2762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4312" y="1313956"/>
            <a:ext cx="3347433" cy="5161314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207F8-843B-D26C-D90A-4AF2D2BFD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nick.gazis@ess.eu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473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Timeline &amp; Civil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Eng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Boris </a:t>
            </a:r>
            <a:r>
              <a:rPr lang="en-GB" dirty="0" err="1"/>
              <a:t>Kildetoft</a:t>
            </a:r>
            <a:r>
              <a:rPr lang="en-GB" dirty="0"/>
              <a:t> talk – 14:35 on Wed 18 Oct 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2024-09-23</a:t>
            </a:r>
            <a:endParaRPr lang="sv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EA2B2-8A6A-5730-70F0-9562ACF451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0709" y="2914038"/>
            <a:ext cx="2749200" cy="3615427"/>
          </a:xfrm>
          <a:prstGeom prst="rect">
            <a:avLst/>
          </a:prstGeom>
        </p:spPr>
      </p:pic>
      <p:pic>
        <p:nvPicPr>
          <p:cNvPr id="7" name="Picture 6" descr="latest5.jpg">
            <a:extLst>
              <a:ext uri="{FF2B5EF4-FFF2-40B4-BE49-F238E27FC236}">
                <a16:creationId xmlns:a16="http://schemas.microsoft.com/office/drawing/2014/main" id="{EF7817E7-03DC-3C9F-ECBC-3F7BC0C610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1238" y="3943027"/>
            <a:ext cx="4615813" cy="2596395"/>
          </a:xfrm>
          <a:prstGeom prst="rect">
            <a:avLst/>
          </a:prstGeom>
        </p:spPr>
      </p:pic>
      <p:sp>
        <p:nvSpPr>
          <p:cNvPr id="9" name="textruta 4">
            <a:extLst>
              <a:ext uri="{FF2B5EF4-FFF2-40B4-BE49-F238E27FC236}">
                <a16:creationId xmlns:a16="http://schemas.microsoft.com/office/drawing/2014/main" id="{06F7E19E-CF8D-1115-946E-62C30B30A1E7}"/>
              </a:ext>
            </a:extLst>
          </p:cNvPr>
          <p:cNvSpPr txBox="1"/>
          <p:nvPr/>
        </p:nvSpPr>
        <p:spPr>
          <a:xfrm>
            <a:off x="871563" y="1351737"/>
            <a:ext cx="668860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INDICATIVE TASKS</a:t>
            </a:r>
          </a:p>
          <a:p>
            <a:pPr marL="214303" indent="-214303" algn="l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Legal process, preparation and pre-studies</a:t>
            </a:r>
          </a:p>
          <a:p>
            <a:pPr marL="671503" lvl="1" indent="-21430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Concretize technical design to a level suitable for starting permit process</a:t>
            </a:r>
          </a:p>
          <a:p>
            <a:pPr marL="671503" lvl="1" indent="-21430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Swedish environmental code process</a:t>
            </a:r>
          </a:p>
          <a:p>
            <a:pPr marL="214303" indent="-214303" algn="l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Conceptual design of civil structures and geology</a:t>
            </a:r>
          </a:p>
          <a:p>
            <a:pPr marL="714362" lvl="1" indent="-257162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 Pre-</a:t>
            </a:r>
            <a:r>
              <a:rPr lang="sv-SE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sv-SE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planning</a:t>
            </a:r>
          </a:p>
          <a:p>
            <a:pPr marL="714362" lvl="1" indent="-257162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Geological investigation on site drilling and radar</a:t>
            </a:r>
          </a:p>
          <a:p>
            <a:pPr marL="714362" lvl="1" indent="-257162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Bedrock investigation with drilling and deformation analysis</a:t>
            </a:r>
          </a:p>
          <a:p>
            <a:pPr marL="214303" indent="-214303" algn="l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Site planning and local issues</a:t>
            </a:r>
          </a:p>
          <a:p>
            <a:pPr marL="671503" lvl="1" indent="-21430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Contracts or agreements for land</a:t>
            </a:r>
          </a:p>
          <a:p>
            <a:pPr marL="671503" lvl="1" indent="-21430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Architectural competition or parallel assignments</a:t>
            </a:r>
          </a:p>
          <a:p>
            <a:pPr marL="671503" lvl="1" indent="-21430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permit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49C28C-9019-66AF-E0C2-2DC6FF24AF55}"/>
              </a:ext>
            </a:extLst>
          </p:cNvPr>
          <p:cNvSpPr/>
          <p:nvPr/>
        </p:nvSpPr>
        <p:spPr>
          <a:xfrm>
            <a:off x="1103711" y="1613608"/>
            <a:ext cx="7828963" cy="215137"/>
          </a:xfrm>
          <a:prstGeom prst="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 time aspect 4-10 years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2047F3-08FF-D66D-1D90-F9B0DC0DA3BE}"/>
              </a:ext>
            </a:extLst>
          </p:cNvPr>
          <p:cNvSpPr/>
          <p:nvPr/>
        </p:nvSpPr>
        <p:spPr>
          <a:xfrm>
            <a:off x="1103711" y="2264145"/>
            <a:ext cx="7828965" cy="217025"/>
          </a:xfrm>
          <a:prstGeom prst="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 time aspect 2-4 years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99456B-0BE4-2E1E-61DF-F0701802B907}"/>
              </a:ext>
            </a:extLst>
          </p:cNvPr>
          <p:cNvSpPr/>
          <p:nvPr/>
        </p:nvSpPr>
        <p:spPr>
          <a:xfrm>
            <a:off x="1103709" y="3120857"/>
            <a:ext cx="7828965" cy="215137"/>
          </a:xfrm>
          <a:prstGeom prst="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 time aspect 2 years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FFE026-A22D-B421-5FA8-48A2245301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790" y="3948349"/>
            <a:ext cx="4320448" cy="258575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3DD1A3-3D52-B713-C311-041C49D72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13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3931F-677D-FF1C-878D-DF677A127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nick.gazis@ess.eu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249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1AAD856-740A-00FE-A130-6462F1D2DE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9134" y="3820172"/>
            <a:ext cx="5047556" cy="293885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Deliverables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4986" y="848216"/>
            <a:ext cx="9360000" cy="507076"/>
          </a:xfrm>
        </p:spPr>
        <p:txBody>
          <a:bodyPr/>
          <a:lstStyle/>
          <a:p>
            <a:r>
              <a:rPr lang="en-GB" dirty="0"/>
              <a:t>What was delivered and what do we have in front of us?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2024-09-23</a:t>
            </a:r>
            <a:endParaRPr lang="sv-S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CA5C49-6FC7-18F8-A527-D80B4537E9E7}"/>
              </a:ext>
            </a:extLst>
          </p:cNvPr>
          <p:cNvSpPr txBox="1"/>
          <p:nvPr/>
        </p:nvSpPr>
        <p:spPr>
          <a:xfrm>
            <a:off x="459313" y="1264656"/>
            <a:ext cx="7583556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D2.1 </a:t>
            </a:r>
            <a:r>
              <a:rPr lang="en-GB" dirty="0"/>
              <a:t>– </a:t>
            </a:r>
            <a:r>
              <a:rPr lang="en-GB" b="1" dirty="0"/>
              <a:t>Conceptual study</a:t>
            </a:r>
            <a:r>
              <a:rPr lang="en-GB" dirty="0"/>
              <a:t>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of civil works </a:t>
            </a:r>
            <a:br>
              <a:rPr lang="en-GB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	with indicative timeline for ESS Site related activities (</a:t>
            </a:r>
            <a:r>
              <a:rPr lang="en-GB" b="1" i="1" dirty="0">
                <a:solidFill>
                  <a:schemeClr val="bg1">
                    <a:lumMod val="50000"/>
                  </a:schemeClr>
                </a:solidFill>
              </a:rPr>
              <a:t>month 40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)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70C0"/>
                </a:solidFill>
              </a:rPr>
              <a:t>Status: undergoing the 5</a:t>
            </a:r>
            <a:r>
              <a:rPr lang="en-GB" sz="1600" baseline="30000" dirty="0">
                <a:solidFill>
                  <a:srgbClr val="0070C0"/>
                </a:solidFill>
              </a:rPr>
              <a:t>th</a:t>
            </a:r>
            <a:r>
              <a:rPr lang="en-GB" sz="1600" dirty="0">
                <a:solidFill>
                  <a:srgbClr val="0070C0"/>
                </a:solidFill>
              </a:rPr>
              <a:t> update incl. updated target, LEMNB &amp; ND </a:t>
            </a:r>
          </a:p>
          <a:p>
            <a:r>
              <a:rPr lang="en-GB" sz="2400" dirty="0">
                <a:solidFill>
                  <a:srgbClr val="0070C0"/>
                </a:solidFill>
              </a:rPr>
              <a:t>D2.2 </a:t>
            </a:r>
            <a:r>
              <a:rPr lang="en-GB" dirty="0"/>
              <a:t>– </a:t>
            </a:r>
            <a:r>
              <a:rPr lang="en-GB" b="1" dirty="0"/>
              <a:t>Machine Conceptual Design</a:t>
            </a:r>
            <a:r>
              <a:rPr lang="en-GB" dirty="0"/>
              <a:t>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&amp;</a:t>
            </a:r>
            <a:r>
              <a:rPr lang="en-GB" dirty="0"/>
              <a:t> </a:t>
            </a:r>
            <a:r>
              <a:rPr lang="en-GB" b="1" dirty="0"/>
              <a:t>Mechanical Design</a:t>
            </a:r>
            <a:r>
              <a:rPr lang="en-GB" dirty="0"/>
              <a:t>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of </a:t>
            </a:r>
            <a:br>
              <a:rPr lang="en-GB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	Linac, 2nd Target Station, near and far detectors, </a:t>
            </a:r>
            <a:br>
              <a:rPr lang="en-GB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	auxiliary systems and infrastructure (</a:t>
            </a:r>
            <a:r>
              <a:rPr lang="en-GB" b="1" i="1" dirty="0">
                <a:solidFill>
                  <a:schemeClr val="bg1">
                    <a:lumMod val="50000"/>
                  </a:schemeClr>
                </a:solidFill>
              </a:rPr>
              <a:t>month 44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)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Status: Machine layout under definition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400" dirty="0">
                <a:solidFill>
                  <a:srgbClr val="0070C0"/>
                </a:solidFill>
              </a:rPr>
              <a:t>D2.3 </a:t>
            </a:r>
            <a:r>
              <a:rPr lang="en-GB" dirty="0"/>
              <a:t>–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Deliverables for </a:t>
            </a:r>
            <a:br>
              <a:rPr lang="en-GB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	the </a:t>
            </a:r>
            <a:r>
              <a:rPr lang="en-GB" b="1" dirty="0"/>
              <a:t>Far Detector </a:t>
            </a:r>
            <a:br>
              <a:rPr lang="en-GB" b="1" dirty="0"/>
            </a:br>
            <a:r>
              <a:rPr lang="en-GB" dirty="0"/>
              <a:t>	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Civil Engineering </a:t>
            </a:r>
            <a:br>
              <a:rPr lang="en-GB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	Study including </a:t>
            </a:r>
            <a:br>
              <a:rPr lang="en-GB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	Far Detector site </a:t>
            </a:r>
            <a:br>
              <a:rPr lang="en-GB" dirty="0"/>
            </a:br>
            <a:r>
              <a:rPr lang="en-GB" dirty="0"/>
              <a:t>	</a:t>
            </a:r>
            <a:r>
              <a:rPr lang="en-GB" b="1" dirty="0"/>
              <a:t>Feasibility </a:t>
            </a:r>
            <a:br>
              <a:rPr lang="en-GB" b="1" dirty="0"/>
            </a:br>
            <a:r>
              <a:rPr lang="en-GB" b="1" dirty="0"/>
              <a:t>	Report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and </a:t>
            </a:r>
            <a:br>
              <a:rPr lang="en-GB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	Far Detector </a:t>
            </a:r>
            <a:br>
              <a:rPr lang="en-GB" dirty="0"/>
            </a:br>
            <a:r>
              <a:rPr lang="en-GB" dirty="0"/>
              <a:t>	</a:t>
            </a:r>
            <a:r>
              <a:rPr lang="en-GB" b="1" dirty="0"/>
              <a:t>Civil Engineering </a:t>
            </a:r>
            <a:br>
              <a:rPr lang="en-GB" b="1" dirty="0"/>
            </a:br>
            <a:r>
              <a:rPr lang="en-GB" b="1" dirty="0"/>
              <a:t>	Study Report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GB" b="1" i="1" dirty="0">
                <a:solidFill>
                  <a:schemeClr val="bg1">
                    <a:lumMod val="50000"/>
                  </a:schemeClr>
                </a:solidFill>
              </a:rPr>
              <a:t>month 46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GB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Status by David </a:t>
            </a:r>
            <a:r>
              <a:rPr lang="en-GB" dirty="0" err="1">
                <a:solidFill>
                  <a:srgbClr val="0070C0"/>
                </a:solidFill>
              </a:rPr>
              <a:t>Saiang</a:t>
            </a:r>
            <a:r>
              <a:rPr lang="en-GB" dirty="0">
                <a:solidFill>
                  <a:srgbClr val="0070C0"/>
                </a:solidFill>
              </a:rPr>
              <a:t> presentation </a:t>
            </a:r>
            <a:endParaRPr lang="en-GB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9A209E-809F-FF30-52AD-B697BB827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6593" y="1256632"/>
            <a:ext cx="3302000" cy="2329668"/>
          </a:xfrm>
          <a:prstGeom prst="rect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279BFD2-1C5E-206E-5A51-90FBA3CECB72}"/>
              </a:ext>
            </a:extLst>
          </p:cNvPr>
          <p:cNvSpPr txBox="1"/>
          <p:nvPr/>
        </p:nvSpPr>
        <p:spPr>
          <a:xfrm>
            <a:off x="9524190" y="3600706"/>
            <a:ext cx="21543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666666"/>
                </a:solidFill>
              </a:rPr>
              <a:t>Far Detector at </a:t>
            </a:r>
            <a:r>
              <a:rPr lang="en-US" sz="1100" dirty="0" err="1">
                <a:solidFill>
                  <a:srgbClr val="666666"/>
                </a:solidFill>
              </a:rPr>
              <a:t>Zinkgruvan</a:t>
            </a:r>
            <a:r>
              <a:rPr lang="en-US" sz="1100" dirty="0">
                <a:solidFill>
                  <a:srgbClr val="666666"/>
                </a:solidFill>
              </a:rPr>
              <a:t> site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1C656FE-9A0C-71D3-8BD5-215BCB014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</a:t>
            </a:fld>
            <a:endParaRPr lang="sv-SE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ABE27A88-70D5-3FF5-86E5-865A0708B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nick.gazis@ess.eu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084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5C06F34-17CF-DC3A-BD42-BA6C6768A1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639" y="1438102"/>
            <a:ext cx="11114721" cy="521973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8" y="265373"/>
            <a:ext cx="9488091" cy="657339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Mechanical Design update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ESS-4965198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2024-09-23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9533A-3073-6E4A-EA8B-6F1501D2A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3</a:t>
            </a:fld>
            <a:endParaRPr lang="sv-SE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D66FD84-A8AB-6E02-5F57-9B10746EE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nick.gazis@ess.eu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645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6F9E75-E30C-DBB0-D2C2-FAACDE18C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05" y="922712"/>
            <a:ext cx="8836106" cy="58188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8" y="265373"/>
            <a:ext cx="9488091" cy="657339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Mechanical Design update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ESS-4965198 (lengths units: mm)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2024-09-23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9533A-3073-6E4A-EA8B-6F1501D2A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4</a:t>
            </a:fld>
            <a:endParaRPr lang="sv-SE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D66FD84-A8AB-6E02-5F57-9B10746EE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nick.gazis@ess.eu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445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647046" y="2214480"/>
            <a:ext cx="5390650" cy="3684927"/>
          </a:xfrm>
          <a:prstGeom prst="rect">
            <a:avLst/>
          </a:prstGeom>
        </p:spPr>
      </p:pic>
      <p:sp>
        <p:nvSpPr>
          <p:cNvPr id="10" name="Down Arrow 9">
            <a:extLst>
              <a:ext uri="{FF2B5EF4-FFF2-40B4-BE49-F238E27FC236}">
                <a16:creationId xmlns:a16="http://schemas.microsoft.com/office/drawing/2014/main" id="{1B7B4027-DBB1-F748-9375-FCECCB57F1A1}"/>
              </a:ext>
            </a:extLst>
          </p:cNvPr>
          <p:cNvSpPr/>
          <p:nvPr/>
        </p:nvSpPr>
        <p:spPr>
          <a:xfrm>
            <a:off x="611090" y="1519799"/>
            <a:ext cx="242316" cy="5069940"/>
          </a:xfrm>
          <a:prstGeom prst="down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F109749-44A9-AF43-8107-E5F2E7A7ADFC}"/>
              </a:ext>
            </a:extLst>
          </p:cNvPr>
          <p:cNvSpPr txBox="1">
            <a:spLocks/>
          </p:cNvSpPr>
          <p:nvPr/>
        </p:nvSpPr>
        <p:spPr>
          <a:xfrm rot="16200000">
            <a:off x="-630662" y="3470805"/>
            <a:ext cx="2268172" cy="507076"/>
          </a:xfrm>
          <a:prstGeom prst="rect">
            <a:avLst/>
          </a:prstGeom>
          <a:noFill/>
          <a:ln>
            <a:noFill/>
          </a:ln>
        </p:spPr>
        <p:txBody>
          <a:bodyPr vert="horz" lIns="90000" tIns="1800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FontTx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25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None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ESS Linac Power</a:t>
            </a:r>
            <a:endParaRPr lang="sv-SE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64CA026-86C5-C143-AEB8-6C50D4961F6A}"/>
              </a:ext>
            </a:extLst>
          </p:cNvPr>
          <p:cNvSpPr txBox="1">
            <a:spLocks/>
          </p:cNvSpPr>
          <p:nvPr/>
        </p:nvSpPr>
        <p:spPr>
          <a:xfrm>
            <a:off x="855524" y="1687623"/>
            <a:ext cx="2268172" cy="689731"/>
          </a:xfrm>
          <a:prstGeom prst="rect">
            <a:avLst/>
          </a:prstGeom>
          <a:noFill/>
          <a:ln>
            <a:noFill/>
          </a:ln>
        </p:spPr>
        <p:txBody>
          <a:bodyPr vert="horz" lIns="90000" tIns="1800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FontTx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25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None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chemeClr val="tx2">
                    <a:lumMod val="75000"/>
                    <a:lumOff val="25000"/>
                  </a:schemeClr>
                </a:solidFill>
              </a:rPr>
              <a:t>&lt; 1 MW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CEEAE88-E9D9-BD41-83C8-EF7B96BB50F1}"/>
              </a:ext>
            </a:extLst>
          </p:cNvPr>
          <p:cNvSpPr txBox="1">
            <a:spLocks/>
          </p:cNvSpPr>
          <p:nvPr/>
        </p:nvSpPr>
        <p:spPr>
          <a:xfrm>
            <a:off x="756962" y="3636129"/>
            <a:ext cx="2268172" cy="507076"/>
          </a:xfrm>
          <a:prstGeom prst="rect">
            <a:avLst/>
          </a:prstGeom>
          <a:noFill/>
          <a:ln>
            <a:noFill/>
          </a:ln>
        </p:spPr>
        <p:txBody>
          <a:bodyPr vert="horz" lIns="90000" tIns="1800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FontTx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25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None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1.25 MW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8811D75-C618-6F4E-82A6-5D4EDE4C3150}"/>
              </a:ext>
            </a:extLst>
          </p:cNvPr>
          <p:cNvSpPr txBox="1">
            <a:spLocks/>
          </p:cNvSpPr>
          <p:nvPr/>
        </p:nvSpPr>
        <p:spPr>
          <a:xfrm>
            <a:off x="929030" y="5638702"/>
            <a:ext cx="2268172" cy="507076"/>
          </a:xfrm>
          <a:prstGeom prst="rect">
            <a:avLst/>
          </a:prstGeom>
          <a:noFill/>
          <a:ln>
            <a:noFill/>
          </a:ln>
        </p:spPr>
        <p:txBody>
          <a:bodyPr vert="horz" lIns="90000" tIns="1800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FontTx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25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None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chemeClr val="tx2">
                    <a:lumMod val="75000"/>
                    <a:lumOff val="25000"/>
                  </a:schemeClr>
                </a:solidFill>
              </a:rPr>
              <a:t>5 MW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8C7F0A-7C69-CC4B-A49F-A63E414F53FC}"/>
              </a:ext>
            </a:extLst>
          </p:cNvPr>
          <p:cNvSpPr txBox="1"/>
          <p:nvPr/>
        </p:nvSpPr>
        <p:spPr>
          <a:xfrm>
            <a:off x="2126176" y="1333539"/>
            <a:ext cx="7292189" cy="147732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SE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I. </a:t>
            </a:r>
            <a:r>
              <a:rPr lang="sv-SE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ESSnuSB</a:t>
            </a:r>
            <a:r>
              <a:rPr lang="sv-SE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+ </a:t>
            </a:r>
            <a:r>
              <a:rPr lang="en-SE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Low Energy Monitored Neutrino Beam (Low Power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  <a:r>
              <a:rPr lang="en-SE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Accumulator not requested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Specific Target Station with instrumented decay tunnel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Rough integration to the </a:t>
            </a:r>
            <a:r>
              <a:rPr lang="en-SE" dirty="0"/>
              <a:t>the design</a:t>
            </a:r>
            <a:r>
              <a:rPr lang="en-US" dirty="0"/>
              <a:t> at the moment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Proton LINAC, 2.0 GeV and 14 Hz (parasitic operation)</a:t>
            </a:r>
            <a:endParaRPr lang="en-SE" dirty="0">
              <a:solidFill>
                <a:srgbClr val="666666"/>
              </a:solidFill>
            </a:endParaRP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F5D52B8E-82A6-594B-87AE-27256709EA98}"/>
              </a:ext>
            </a:extLst>
          </p:cNvPr>
          <p:cNvSpPr/>
          <p:nvPr/>
        </p:nvSpPr>
        <p:spPr>
          <a:xfrm>
            <a:off x="1989610" y="1609881"/>
            <a:ext cx="116561" cy="1137600"/>
          </a:xfrm>
          <a:prstGeom prst="leftBrace">
            <a:avLst/>
          </a:prstGeom>
          <a:ln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486AFD-B7F6-5B42-A83F-937C984FE2DB}"/>
              </a:ext>
            </a:extLst>
          </p:cNvPr>
          <p:cNvSpPr txBox="1"/>
          <p:nvPr/>
        </p:nvSpPr>
        <p:spPr>
          <a:xfrm>
            <a:off x="2126176" y="2914174"/>
            <a:ext cx="5332485" cy="230832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SE" b="1" dirty="0">
                <a:solidFill>
                  <a:schemeClr val="accent4">
                    <a:lumMod val="75000"/>
                  </a:schemeClr>
                </a:solidFill>
              </a:rPr>
              <a:t>II. ESSnuSB+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Low Energy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nuSTORM</a:t>
            </a:r>
            <a:r>
              <a:rPr lang="en-SE" b="1" dirty="0">
                <a:solidFill>
                  <a:schemeClr val="accent4">
                    <a:lumMod val="75000"/>
                  </a:schemeClr>
                </a:solidFill>
              </a:rPr>
              <a:t> (1.25 MW)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Accumulator </a:t>
            </a:r>
            <a:r>
              <a:rPr lang="en-US" dirty="0"/>
              <a:t>requested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Beam Switchyard (assembled but not fully used)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Hadronic collector based on one Horn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Room for Power Supply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Morgue and Hot cell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H- LINAC, 2.5 GeV and 28 Hz</a:t>
            </a:r>
            <a:endParaRPr lang="en-SE" dirty="0"/>
          </a:p>
          <a:p>
            <a:pPr algn="l"/>
            <a:endParaRPr lang="sv-SE" dirty="0">
              <a:solidFill>
                <a:srgbClr val="666666"/>
              </a:solidFill>
            </a:endParaRP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252680A4-4582-C44D-9BA5-4EC80DEEE02F}"/>
              </a:ext>
            </a:extLst>
          </p:cNvPr>
          <p:cNvSpPr/>
          <p:nvPr/>
        </p:nvSpPr>
        <p:spPr>
          <a:xfrm>
            <a:off x="1989610" y="3159425"/>
            <a:ext cx="116561" cy="1772573"/>
          </a:xfrm>
          <a:prstGeom prst="leftBrace">
            <a:avLst/>
          </a:prstGeom>
          <a:ln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CFED4A-15C5-A34E-A932-9769244D7A56}"/>
              </a:ext>
            </a:extLst>
          </p:cNvPr>
          <p:cNvSpPr txBox="1"/>
          <p:nvPr/>
        </p:nvSpPr>
        <p:spPr>
          <a:xfrm>
            <a:off x="2136622" y="5046948"/>
            <a:ext cx="44147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b="1" dirty="0">
                <a:solidFill>
                  <a:srgbClr val="C00000"/>
                </a:solidFill>
              </a:rPr>
              <a:t>III. ESSnuSB Target Station (5 MW)</a:t>
            </a:r>
            <a:endParaRPr lang="en-US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Accumulator </a:t>
            </a:r>
            <a:r>
              <a:rPr lang="en-US" dirty="0"/>
              <a:t>requested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Beam Switchyard fully operational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Hadronic collector based on Four Horn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Room for Power Supply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Morgue and Hot cell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0649C3EB-E9CD-C544-9D2A-EAB6C20E19D2}"/>
              </a:ext>
            </a:extLst>
          </p:cNvPr>
          <p:cNvSpPr/>
          <p:nvPr/>
        </p:nvSpPr>
        <p:spPr>
          <a:xfrm>
            <a:off x="1989610" y="5370017"/>
            <a:ext cx="136566" cy="1250067"/>
          </a:xfrm>
          <a:prstGeom prst="leftBrace">
            <a:avLst/>
          </a:prstGeom>
          <a:ln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Cross 20">
            <a:extLst>
              <a:ext uri="{FF2B5EF4-FFF2-40B4-BE49-F238E27FC236}">
                <a16:creationId xmlns:a16="http://schemas.microsoft.com/office/drawing/2014/main" id="{AE532EB2-95C9-A245-861A-AE154BC5CCB2}"/>
              </a:ext>
            </a:extLst>
          </p:cNvPr>
          <p:cNvSpPr/>
          <p:nvPr/>
        </p:nvSpPr>
        <p:spPr>
          <a:xfrm>
            <a:off x="6976965" y="3805260"/>
            <a:ext cx="334352" cy="344032"/>
          </a:xfrm>
          <a:prstGeom prst="plus">
            <a:avLst>
              <a:gd name="adj" fmla="val 44653"/>
            </a:avLst>
          </a:prstGeom>
          <a:solidFill>
            <a:schemeClr val="accent2"/>
          </a:solidFill>
          <a:ln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Cross 21">
            <a:extLst>
              <a:ext uri="{FF2B5EF4-FFF2-40B4-BE49-F238E27FC236}">
                <a16:creationId xmlns:a16="http://schemas.microsoft.com/office/drawing/2014/main" id="{9CD5C0B3-1292-7646-89BD-F8F61365B94A}"/>
              </a:ext>
            </a:extLst>
          </p:cNvPr>
          <p:cNvSpPr/>
          <p:nvPr/>
        </p:nvSpPr>
        <p:spPr>
          <a:xfrm>
            <a:off x="7000823" y="4481103"/>
            <a:ext cx="334352" cy="344032"/>
          </a:xfrm>
          <a:prstGeom prst="plus">
            <a:avLst>
              <a:gd name="adj" fmla="val 44653"/>
            </a:avLst>
          </a:prstGeom>
          <a:solidFill>
            <a:schemeClr val="accent2"/>
          </a:solidFill>
          <a:ln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3F1DB3-6C98-2E4D-9E79-C4313C35AD74}"/>
              </a:ext>
            </a:extLst>
          </p:cNvPr>
          <p:cNvSpPr/>
          <p:nvPr/>
        </p:nvSpPr>
        <p:spPr>
          <a:xfrm>
            <a:off x="7255978" y="3561777"/>
            <a:ext cx="1733449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SE" sz="1600" dirty="0">
                <a:latin typeface="Calibri" panose="020F0502020204030204" pitchFamily="34" charset="0"/>
              </a:rPr>
              <a:t>Extraction System </a:t>
            </a:r>
          </a:p>
          <a:p>
            <a:pPr algn="ctr"/>
            <a:r>
              <a:rPr lang="en-SE" sz="1600" dirty="0">
                <a:latin typeface="Calibri" panose="020F0502020204030204" pitchFamily="34" charset="0"/>
              </a:rPr>
              <a:t>+ </a:t>
            </a:r>
          </a:p>
          <a:p>
            <a:pPr algn="ctr"/>
            <a:r>
              <a:rPr lang="en-SE" sz="1600" dirty="0">
                <a:latin typeface="Calibri" panose="020F0502020204030204" pitchFamily="34" charset="0"/>
              </a:rPr>
              <a:t>Racetrack Ring </a:t>
            </a:r>
            <a:endParaRPr lang="en-SE" sz="1600" dirty="0">
              <a:effectLst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0D837CF-F6E9-A94B-AA53-6FE71903D710}"/>
              </a:ext>
            </a:extLst>
          </p:cNvPr>
          <p:cNvSpPr/>
          <p:nvPr/>
        </p:nvSpPr>
        <p:spPr>
          <a:xfrm>
            <a:off x="7118931" y="4360731"/>
            <a:ext cx="1733449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SE" sz="1600" dirty="0">
                <a:effectLst/>
                <a:latin typeface="Calibri" panose="020F0502020204030204" pitchFamily="34" charset="0"/>
              </a:rPr>
              <a:t>D</a:t>
            </a:r>
            <a:r>
              <a:rPr lang="en-SE" sz="1600" dirty="0">
                <a:latin typeface="Calibri" panose="020F0502020204030204" pitchFamily="34" charset="0"/>
              </a:rPr>
              <a:t>ecay Tunnel </a:t>
            </a:r>
          </a:p>
          <a:p>
            <a:pPr algn="ctr"/>
            <a:r>
              <a:rPr lang="en-SE" sz="1600" dirty="0">
                <a:effectLst/>
                <a:latin typeface="Calibri" panose="020F0502020204030204" pitchFamily="34" charset="0"/>
              </a:rPr>
              <a:t>50m long</a:t>
            </a:r>
            <a:endParaRPr lang="en-SE" sz="1600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2A43D2-DFCC-A0AB-C625-D3CF44447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5</a:t>
            </a:fld>
            <a:endParaRPr lang="sv-S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E6D30C7-705C-4EC7-4F5E-13CE8774A08A}"/>
              </a:ext>
            </a:extLst>
          </p:cNvPr>
          <p:cNvSpPr/>
          <p:nvPr/>
        </p:nvSpPr>
        <p:spPr>
          <a:xfrm rot="21119777">
            <a:off x="10304273" y="3415918"/>
            <a:ext cx="1652353" cy="3496494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F2A9349-693C-092D-94A6-90716DEEBF24}"/>
              </a:ext>
            </a:extLst>
          </p:cNvPr>
          <p:cNvSpPr/>
          <p:nvPr/>
        </p:nvSpPr>
        <p:spPr>
          <a:xfrm>
            <a:off x="9649557" y="3719707"/>
            <a:ext cx="692079" cy="2218420"/>
          </a:xfrm>
          <a:prstGeom prst="ellips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E6D30C7-705C-4EC7-4F5E-13CE8774A08A}"/>
              </a:ext>
            </a:extLst>
          </p:cNvPr>
          <p:cNvSpPr/>
          <p:nvPr/>
        </p:nvSpPr>
        <p:spPr>
          <a:xfrm rot="18916548">
            <a:off x="8426055" y="2642886"/>
            <a:ext cx="610750" cy="759019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Rubrik 1">
            <a:extLst>
              <a:ext uri="{FF2B5EF4-FFF2-40B4-BE49-F238E27FC236}">
                <a16:creationId xmlns:a16="http://schemas.microsoft.com/office/drawing/2014/main" id="{5663788D-C6F4-55A8-2635-B76F1E0BE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25618"/>
            <a:ext cx="9360000" cy="657339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Costing Stages: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Dawid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Patrzalek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talk </a:t>
            </a:r>
          </a:p>
        </p:txBody>
      </p:sp>
      <p:sp>
        <p:nvSpPr>
          <p:cNvPr id="24" name="Platshållare för text 7">
            <a:extLst>
              <a:ext uri="{FF2B5EF4-FFF2-40B4-BE49-F238E27FC236}">
                <a16:creationId xmlns:a16="http://schemas.microsoft.com/office/drawing/2014/main" id="{D9FAA0B4-7EB6-C1A3-8D9A-76122FA519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3709" y="891271"/>
            <a:ext cx="9360000" cy="507076"/>
          </a:xfrm>
        </p:spPr>
        <p:txBody>
          <a:bodyPr/>
          <a:lstStyle/>
          <a:p>
            <a:r>
              <a:rPr lang="en-GB" i="1" dirty="0"/>
              <a:t>ESS is a greenfield project but ESSnuSB+ will not be greenfield </a:t>
            </a:r>
            <a:endParaRPr lang="en-US" i="1" dirty="0"/>
          </a:p>
        </p:txBody>
      </p:sp>
      <p:sp>
        <p:nvSpPr>
          <p:cNvPr id="33" name="Date Placeholder 32">
            <a:extLst>
              <a:ext uri="{FF2B5EF4-FFF2-40B4-BE49-F238E27FC236}">
                <a16:creationId xmlns:a16="http://schemas.microsoft.com/office/drawing/2014/main" id="{01BC60A4-5BB0-835A-D77D-3E1C64370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2024-09-23</a:t>
            </a:r>
            <a:endParaRPr lang="sv-SE" dirty="0"/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4E958430-915D-3980-2C40-1F8369695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nick.gazis@ess.eu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53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8" grpId="0" animBg="1"/>
      <p:bldP spid="19" grpId="0"/>
      <p:bldP spid="20" grpId="0" animBg="1"/>
      <p:bldP spid="21" grpId="0" animBg="1"/>
      <p:bldP spid="22" grpId="0" animBg="1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Far Detector: David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Saiang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talk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Updates &amp; Highlights 2023-2024</a:t>
            </a:r>
          </a:p>
          <a:p>
            <a:endParaRPr lang="en-GB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2024-09-23</a:t>
            </a:r>
            <a:endParaRPr lang="sv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FC0C73-C9CA-4F85-BD2E-EFFBC1795F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4521" y="1720189"/>
            <a:ext cx="3431608" cy="4106679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CB68D-001C-2873-3D30-0D3D2A274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8E660-8DCF-30F1-D594-3ACE4078B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nick.gazis@ess.eu</a:t>
            </a:r>
            <a:endParaRPr lang="sv-S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D276EA-90D9-5742-2F01-61204C076BDB}"/>
              </a:ext>
            </a:extLst>
          </p:cNvPr>
          <p:cNvSpPr txBox="1"/>
          <p:nvPr/>
        </p:nvSpPr>
        <p:spPr>
          <a:xfrm flipH="1">
            <a:off x="512183" y="1457341"/>
            <a:ext cx="7824421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Updates &amp; Highlights 2023-2024</a:t>
            </a:r>
          </a:p>
          <a:p>
            <a:pPr lvl="1">
              <a:spcAft>
                <a:spcPts val="1200"/>
              </a:spcAft>
            </a:pPr>
            <a:endParaRPr lang="en-US" sz="500" dirty="0">
              <a:solidFill>
                <a:schemeClr val="tx1">
                  <a:lumMod val="75000"/>
                  <a:lumOff val="25000"/>
                </a:schemeClr>
              </a:solidFill>
              <a:latin typeface=""/>
            </a:endParaRP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Zinkgruvan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 Mine Manager (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Graig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 Griffiths) retired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Some assigned financing (external work) paid to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Zinkgruvan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"/>
            </a:endParaRP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No activity from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Zinkgruvan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 personnel since March 2024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Zinkgruvan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 requires more commitment from ESSnuSB+ 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Communication with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Zinkgruvan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 is based on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Tord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Ekelöf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 &amp; David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Saiang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"/>
            </a:endParaRPr>
          </a:p>
          <a:p>
            <a:pPr lvl="1">
              <a:spcAft>
                <a:spcPts val="1200"/>
              </a:spcAft>
            </a:pPr>
            <a:endParaRPr lang="en-US" sz="500" dirty="0">
              <a:solidFill>
                <a:schemeClr val="tx1">
                  <a:lumMod val="75000"/>
                  <a:lumOff val="25000"/>
                </a:schemeClr>
              </a:solidFill>
              <a:latin typeface=""/>
            </a:endParaRP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LTU studies continue 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The Far Detector study is being benchmarked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w.r.t.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 Hyper-K  in terms of engineering and costs </a:t>
            </a:r>
          </a:p>
        </p:txBody>
      </p:sp>
    </p:spTree>
    <p:extLst>
      <p:ext uri="{BB962C8B-B14F-4D97-AF65-F5344CB8AC3E}">
        <p14:creationId xmlns:p14="http://schemas.microsoft.com/office/powerpoint/2010/main" val="299715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1A1B268E-D04B-4324-409B-E1CBF0D0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152" y="3955263"/>
            <a:ext cx="4975610" cy="281615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8302938" cy="657339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ETHEL testing at ESS MML lab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E</a:t>
            </a:r>
            <a:r>
              <a:rPr lang="en-US" sz="2000" dirty="0"/>
              <a:t>SS </a:t>
            </a:r>
            <a:r>
              <a:rPr lang="en-US" b="1" dirty="0"/>
              <a:t>T</a:t>
            </a:r>
            <a:r>
              <a:rPr lang="en-US" sz="2000" dirty="0"/>
              <a:t>arget </a:t>
            </a:r>
            <a:r>
              <a:rPr lang="en-US" b="1" dirty="0"/>
              <a:t>H</a:t>
            </a:r>
            <a:r>
              <a:rPr lang="en-US" sz="2000" dirty="0"/>
              <a:t>elium </a:t>
            </a:r>
            <a:r>
              <a:rPr lang="en-US" b="1" dirty="0"/>
              <a:t>E</a:t>
            </a:r>
            <a:r>
              <a:rPr lang="en-US" sz="2000" dirty="0"/>
              <a:t>xperiments </a:t>
            </a:r>
            <a:r>
              <a:rPr lang="en-US" b="1" dirty="0"/>
              <a:t>L</a:t>
            </a:r>
            <a:r>
              <a:rPr lang="en-US" sz="2000" dirty="0"/>
              <a:t>TH –</a:t>
            </a:r>
            <a:r>
              <a:rPr lang="en-GB" dirty="0"/>
              <a:t>ETHEL (</a:t>
            </a:r>
            <a:r>
              <a:rPr lang="en-GB" sz="2000" dirty="0"/>
              <a:t>ESS-0005924)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2024-09-23</a:t>
            </a:r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E0771C-C0A6-44A2-4BC9-E3413420E7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188976" y="2656779"/>
            <a:ext cx="4616832" cy="2596969"/>
          </a:xfrm>
          <a:prstGeom prst="rect">
            <a:avLst/>
          </a:prstGeom>
          <a:ln w="25400">
            <a:solidFill>
              <a:schemeClr val="accent3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59549C6-EA99-CB87-4F8B-8AE836805D32}"/>
              </a:ext>
            </a:extLst>
          </p:cNvPr>
          <p:cNvSpPr txBox="1"/>
          <p:nvPr/>
        </p:nvSpPr>
        <p:spPr>
          <a:xfrm>
            <a:off x="340468" y="1351363"/>
            <a:ext cx="8093413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 test set-up modelled after ESS target primary cooling system -System 1010.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ETHEL can be used to study the behavior of the new granular target designed for ESS</a:t>
            </a:r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ν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SB+ made of 3 mm titanium spheres cooled by transverse helium gas cooling. 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New off-the-self solution for ETHEL is at 120KEUR. Our proposal is to move ETHEL from LTH to ESS premises in B02 temporarily. 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Testing schedule available by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T.Tolba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EA383-5CC9-571F-C71F-784754FBA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B47BF-D04A-6CA6-743D-8EF18055D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nick.gazis@ess.eu</a:t>
            </a:r>
            <a:endParaRPr lang="sv-SE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0C1D8D-D323-EF64-9285-6DA5B873F56A}"/>
              </a:ext>
            </a:extLst>
          </p:cNvPr>
          <p:cNvSpPr txBox="1"/>
          <p:nvPr/>
        </p:nvSpPr>
        <p:spPr>
          <a:xfrm>
            <a:off x="1725214" y="3613521"/>
            <a:ext cx="21360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Circuit &amp; control</a:t>
            </a:r>
          </a:p>
        </p:txBody>
      </p:sp>
      <p:graphicFrame>
        <p:nvGraphicFramePr>
          <p:cNvPr id="29" name="Objeto 3">
            <a:extLst>
              <a:ext uri="{FF2B5EF4-FFF2-40B4-BE49-F238E27FC236}">
                <a16:creationId xmlns:a16="http://schemas.microsoft.com/office/drawing/2014/main" id="{9DB6BE21-E463-C19A-C033-F202B3AA5B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844896"/>
              </p:ext>
            </p:extLst>
          </p:nvPr>
        </p:nvGraphicFramePr>
        <p:xfrm>
          <a:off x="7531856" y="4240986"/>
          <a:ext cx="1486485" cy="2466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oduct" r:id="rId4" imgW="30446158" imgH="50527843" progId="CATIA.Product">
                  <p:link updateAutomatic="1"/>
                </p:oleObj>
              </mc:Choice>
              <mc:Fallback>
                <p:oleObj name="Product" r:id="rId4" imgW="30446158" imgH="50527843" progId="CATIA.Product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AD5A753B-2ABF-9D39-EB4F-13DF724DB7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31856" y="4240986"/>
                        <a:ext cx="1486485" cy="2466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to 21">
            <a:extLst>
              <a:ext uri="{FF2B5EF4-FFF2-40B4-BE49-F238E27FC236}">
                <a16:creationId xmlns:a16="http://schemas.microsoft.com/office/drawing/2014/main" id="{BFED4DAE-5B47-D191-DCE3-7E98B47BF3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302526"/>
              </p:ext>
            </p:extLst>
          </p:nvPr>
        </p:nvGraphicFramePr>
        <p:xfrm>
          <a:off x="5101461" y="3346856"/>
          <a:ext cx="2386403" cy="1697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oduct" r:id="rId4" imgW="15436551" imgH="10981288" progId="CATIA.Product">
                  <p:link updateAutomatic="1"/>
                </p:oleObj>
              </mc:Choice>
              <mc:Fallback>
                <p:oleObj name="Product" r:id="rId4" imgW="15436551" imgH="10981288" progId="CATIA.Product">
                  <p:link updateAutomatic="1"/>
                  <p:pic>
                    <p:nvPicPr>
                      <p:cNvPr id="22" name="Objeto 21">
                        <a:extLst>
                          <a:ext uri="{FF2B5EF4-FFF2-40B4-BE49-F238E27FC236}">
                            <a16:creationId xmlns:a16="http://schemas.microsoft.com/office/drawing/2014/main" id="{2E89DDDB-4DDF-D889-C25A-1336BA3BB9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01461" y="3346856"/>
                        <a:ext cx="2386403" cy="1697539"/>
                      </a:xfrm>
                      <a:prstGeom prst="rect">
                        <a:avLst/>
                      </a:prstGeom>
                      <a:ln w="25400">
                        <a:solidFill>
                          <a:schemeClr val="accent3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D420BEB2-A056-CCDA-2A0A-42D3B1E259BC}"/>
              </a:ext>
            </a:extLst>
          </p:cNvPr>
          <p:cNvSpPr/>
          <p:nvPr/>
        </p:nvSpPr>
        <p:spPr>
          <a:xfrm>
            <a:off x="7636213" y="5363342"/>
            <a:ext cx="1233839" cy="680590"/>
          </a:xfrm>
          <a:prstGeom prst="rect">
            <a:avLst/>
          </a:prstGeom>
          <a:noFill/>
          <a:ln w="2222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1A275A0-06B6-7C53-2097-B47F424BE3CE}"/>
              </a:ext>
            </a:extLst>
          </p:cNvPr>
          <p:cNvCxnSpPr>
            <a:cxnSpLocks/>
            <a:stCxn id="32" idx="1"/>
            <a:endCxn id="30" idx="2"/>
          </p:cNvCxnSpPr>
          <p:nvPr/>
        </p:nvCxnSpPr>
        <p:spPr>
          <a:xfrm flipH="1" flipV="1">
            <a:off x="6294662" y="5044395"/>
            <a:ext cx="1341551" cy="659242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54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8302938" cy="657339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ETHEL testing at ESS MML lab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ETHEL - target testing chamber ESS-5477478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/>
              <a:t> 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2024-09-23</a:t>
            </a:r>
            <a:endParaRPr lang="sv-S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9549C6-EA99-CB87-4F8B-8AE836805D32}"/>
              </a:ext>
            </a:extLst>
          </p:cNvPr>
          <p:cNvSpPr txBox="1"/>
          <p:nvPr/>
        </p:nvSpPr>
        <p:spPr>
          <a:xfrm>
            <a:off x="459313" y="1526467"/>
            <a:ext cx="576639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dirty="0"/>
              <a:t>ESS MML has already: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Designed the ETHEL target test chamber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Launched manufacturing of the ETHEL target test chamber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Purchased vacuum flanges and seals for the test chamber 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Reserved lab time for the ETHEL tests 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/>
              <a:t>ESS MML is ready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Contribute lab time and resources (ionized &amp; cooling water, compressed air, etc.) to ETHEL tests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Start with data acquisition, improvements on sensing systems (with focus on temperature sensors), perform online SHM, material analysis, investigation of test impact etc. </a:t>
            </a:r>
          </a:p>
          <a:p>
            <a:r>
              <a:rPr lang="en-US" b="1" dirty="0"/>
              <a:t>ESS MML wishes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Participate to WP3 material analysis pre- and post- irradiation at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HiRadMat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and RADIATE collaboration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EA383-5CC9-571F-C71F-784754FBA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8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B47BF-D04A-6CA6-743D-8EF18055D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nick.gazis@ess.eu</a:t>
            </a:r>
            <a:endParaRPr lang="sv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4979FA-EDA6-75C8-593E-34A8C853B7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703" y="1631549"/>
            <a:ext cx="5822630" cy="41041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D3762F-BEC2-5DCD-306C-827DDF4CDA58}"/>
              </a:ext>
            </a:extLst>
          </p:cNvPr>
          <p:cNvSpPr txBox="1"/>
          <p:nvPr/>
        </p:nvSpPr>
        <p:spPr>
          <a:xfrm>
            <a:off x="6972300" y="5758603"/>
            <a:ext cx="48686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Certified for10 bar of absolute He Pressure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Compatible with He gas loop connections</a:t>
            </a:r>
          </a:p>
        </p:txBody>
      </p:sp>
    </p:spTree>
    <p:extLst>
      <p:ext uri="{BB962C8B-B14F-4D97-AF65-F5344CB8AC3E}">
        <p14:creationId xmlns:p14="http://schemas.microsoft.com/office/powerpoint/2010/main" val="35013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535D252-9554-E06F-8AA8-89CBFCAAF0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740" y="1339113"/>
            <a:ext cx="11760740" cy="504599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Discussion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For your consideration 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2024-09-23</a:t>
            </a:r>
            <a:endParaRPr lang="sv-S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08E246-12A1-6519-F748-FF1CF5456C4F}"/>
              </a:ext>
            </a:extLst>
          </p:cNvPr>
          <p:cNvSpPr txBox="1"/>
          <p:nvPr/>
        </p:nvSpPr>
        <p:spPr>
          <a:xfrm>
            <a:off x="562345" y="3429000"/>
            <a:ext cx="293191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IAP member for WP2</a:t>
            </a:r>
          </a:p>
          <a:p>
            <a:endParaRPr lang="en-GB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87010-9EAB-658A-6233-DF9019456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C207C-D9A9-9BAB-4EE6-71EFE94D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nick.gazis@ess.eu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586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6313</TotalTime>
  <Words>870</Words>
  <Application>Microsoft Macintosh PowerPoint</Application>
  <PresentationFormat>Widescreen</PresentationFormat>
  <Paragraphs>141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Segoe UI</vt:lpstr>
      <vt:lpstr>Segoe UI Light</vt:lpstr>
      <vt:lpstr>Segoe UI Semibold</vt:lpstr>
      <vt:lpstr>Wingdings</vt:lpstr>
      <vt:lpstr>Office-tema</vt:lpstr>
      <vt:lpstr>file:///C:\Users\Jorge\Desktop\ESSnuSB\1.%20CAD\PROTOTYPE\ETHEL%20top%20assembly%20-%20ESS-0005924%20-%20Rev%201.2.CATProduct</vt:lpstr>
      <vt:lpstr>file:///C:\Users\Jorge\Desktop\ESSnuSB\1.%20CAD\PROTOTYPE\ETHEL%20top%20assembly%20-%20ESS-0005924%20-%20Rev%201.2.CATProduct</vt:lpstr>
      <vt:lpstr>WP2+ Engineering &amp; Infrastructure</vt:lpstr>
      <vt:lpstr>Deliverables</vt:lpstr>
      <vt:lpstr>Mechanical Design update</vt:lpstr>
      <vt:lpstr>Mechanical Design update</vt:lpstr>
      <vt:lpstr>Costing Stages: Dawid Patrzalek talk </vt:lpstr>
      <vt:lpstr>Far Detector: David Saiang talk</vt:lpstr>
      <vt:lpstr>ETHEL testing at ESS MML lab</vt:lpstr>
      <vt:lpstr>ETHEL testing at ESS MML lab</vt:lpstr>
      <vt:lpstr>Discussion</vt:lpstr>
      <vt:lpstr>PowerPoint Presentation</vt:lpstr>
      <vt:lpstr>PowerPoint Presentation</vt:lpstr>
      <vt:lpstr>WP2+ status </vt:lpstr>
      <vt:lpstr>Timeline &amp; Civil Eng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Gazis</dc:creator>
  <cp:lastModifiedBy>Nick Gazis</cp:lastModifiedBy>
  <cp:revision>46</cp:revision>
  <cp:lastPrinted>2019-03-08T10:27:30Z</cp:lastPrinted>
  <dcterms:created xsi:type="dcterms:W3CDTF">2024-09-03T06:23:18Z</dcterms:created>
  <dcterms:modified xsi:type="dcterms:W3CDTF">2024-09-23T13:01:59Z</dcterms:modified>
</cp:coreProperties>
</file>